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85" d="100"/>
          <a:sy n="85" d="100"/>
        </p:scale>
        <p:origin x="590" y="9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2A3C68-B3C2-4544-9B29-C3F1C5860C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0C99F80F-B3C7-4CF7-87EE-53E4C37E6EC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0863263-AC02-495A-A721-8D89235906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11752-5196-4E61-9D47-1722DEA46D0A}" type="datetimeFigureOut">
              <a:rPr lang="fr-FR" smtClean="0"/>
              <a:t>12/05/2022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2805A9A-ED8F-4A15-9458-151AE88E0F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CFA4AA3-E01F-4514-8ED0-548B3D5122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B3F96-CFA5-4EDA-ABB3-7A385E3D79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18464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A3DBF04-4A0F-47A6-A9BC-5468B24DBE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6A965A58-00C6-439F-BB6F-636965A5F5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E93B1AA-8CD1-44EA-ADBD-D2B1A7D982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11752-5196-4E61-9D47-1722DEA46D0A}" type="datetimeFigureOut">
              <a:rPr lang="fr-FR" smtClean="0"/>
              <a:t>12/05/2022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1E287DC-229C-4776-BB68-DF80219B2A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C8F2A67-22FC-42EB-AF07-B1BE896E98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B3F96-CFA5-4EDA-ABB3-7A385E3D79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70949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5E867DC1-CB4C-4C2A-A676-F2F4FBA9B4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BD8B2616-79AF-47FB-8D4E-61BBD8E8A3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F73AC6D-2F17-44CD-918E-97E9190178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11752-5196-4E61-9D47-1722DEA46D0A}" type="datetimeFigureOut">
              <a:rPr lang="fr-FR" smtClean="0"/>
              <a:t>12/05/2022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0490F2C-287A-40B5-AE32-2CEE93BC6E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4233735-33F3-4A23-966A-F527FB2E1D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B3F96-CFA5-4EDA-ABB3-7A385E3D79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20272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9108C0D-1F63-4E2A-ABED-3CEC37111A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76DFF74-B9E1-450C-8BB0-981BB273D8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2BFF55D-98E3-4C46-89E3-434FAAC23B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11752-5196-4E61-9D47-1722DEA46D0A}" type="datetimeFigureOut">
              <a:rPr lang="fr-FR" smtClean="0"/>
              <a:t>12/05/2022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812D9EB-AF3E-433C-9C17-AC3B461F1C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06982B5-0995-4B13-8C98-36EC0E7AD1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B3F96-CFA5-4EDA-ABB3-7A385E3D79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71478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01ACC7B-35E7-4BB4-97CB-0821A8ABD4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7B0A4A7-EC0D-4A9D-AF12-243F92D756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97217A1-22E3-413C-B589-BA909B1E63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11752-5196-4E61-9D47-1722DEA46D0A}" type="datetimeFigureOut">
              <a:rPr lang="fr-FR" smtClean="0"/>
              <a:t>12/05/2022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6C478E5-23A6-44DA-A3A3-2A96AE53CB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1AF64CF-CD3A-4C92-BF7E-F03551643A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B3F96-CFA5-4EDA-ABB3-7A385E3D79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72407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CF59F69-1A01-497A-8197-70ED5E32CC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CB7E78-04E7-4931-A1DC-DB46DEC4BA4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80619DB1-9163-47E2-BDEE-CD54BA0024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267DE66-C7A7-4713-A986-E67C035C7E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11752-5196-4E61-9D47-1722DEA46D0A}" type="datetimeFigureOut">
              <a:rPr lang="fr-FR" smtClean="0"/>
              <a:t>12/05/2022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898AEBE-C71C-482E-A134-8BAF6BC95B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F3ED007-3B47-4E2A-9E55-73DBE3E78D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B3F96-CFA5-4EDA-ABB3-7A385E3D79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817838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A53110B-958B-4704-AB0C-A64082BDCE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4ABCEB4-A172-4E4F-ADFA-E56877D820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B0AC1386-B5A7-4462-97D9-FA0FC2827A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657F86EE-A9C2-4568-A0F5-9F4B0334A41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05FC48BD-30E9-40A3-A987-3C1462BCD87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6837AB45-22AE-4DE1-822C-713D9C85C1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11752-5196-4E61-9D47-1722DEA46D0A}" type="datetimeFigureOut">
              <a:rPr lang="fr-FR" smtClean="0"/>
              <a:t>12/05/2022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BA18E6B0-07A2-496F-96E5-F64FD6F1A9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A4DD63F9-7079-4CD4-BC1E-25650AA179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B3F96-CFA5-4EDA-ABB3-7A385E3D79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07486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345F0C2-D463-461A-A352-FF572F3213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A27B87E8-72C8-4579-AC2B-718B5C4211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11752-5196-4E61-9D47-1722DEA46D0A}" type="datetimeFigureOut">
              <a:rPr lang="fr-FR" smtClean="0"/>
              <a:t>12/05/2022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CF29EDE-F582-4202-9EDC-1599B74816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25D7D1E-D322-418B-BF4E-85E741063C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B3F96-CFA5-4EDA-ABB3-7A385E3D79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35044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6F56723F-1995-4E10-9622-7ADB11CA5C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11752-5196-4E61-9D47-1722DEA46D0A}" type="datetimeFigureOut">
              <a:rPr lang="fr-FR" smtClean="0"/>
              <a:t>12/05/2022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BD0931CA-9191-4C8B-A74C-EDA94D1661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80A2346-790A-4248-A726-6DED78525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B3F96-CFA5-4EDA-ABB3-7A385E3D79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5582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DF623AD-B394-4FFA-8414-2927FC1E44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0004391-3787-4626-B8B1-F259EA2723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EB124C21-4802-477F-96F2-66BC9E0631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B16D388-A735-4EE9-9A6E-DA0ED50574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11752-5196-4E61-9D47-1722DEA46D0A}" type="datetimeFigureOut">
              <a:rPr lang="fr-FR" smtClean="0"/>
              <a:t>12/05/2022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0A7C75B-1FC1-4903-93D4-9BEDD6717D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F1A5ED0-7B0C-4470-BA6A-7C942412D2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B3F96-CFA5-4EDA-ABB3-7A385E3D79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17723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B1A5D7-0E8F-4FA1-AA6C-F6237E14FD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DF4D5D3D-479D-463F-8CBF-914F566AA7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729CFD3-EB47-48F8-9994-60E4ABF677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5BE6D3A-65A2-410E-89EF-93249B6F49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11752-5196-4E61-9D47-1722DEA46D0A}" type="datetimeFigureOut">
              <a:rPr lang="fr-FR" smtClean="0"/>
              <a:t>12/05/2022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6C06CFB2-966B-46B1-A4FE-A656F77CD0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1C45558-EF8E-4327-BE35-62D669540C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B3F96-CFA5-4EDA-ABB3-7A385E3D79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04070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5C03FA4-E4B4-414B-BFF8-CB64D119A9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82DBCF2-9B54-475B-ABC1-4241E3C8A9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CD65E7E-B12A-4BCA-8698-5586F6B897E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B11752-5196-4E61-9D47-1722DEA46D0A}" type="datetimeFigureOut">
              <a:rPr lang="fr-FR" smtClean="0"/>
              <a:t>12/05/2022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EE063CA-A134-4E60-8775-9E81D65C4C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5BD3D8E-56FC-4EC8-AD77-5F40D4A348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5B3F96-CFA5-4EDA-ABB3-7A385E3D79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13557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anais.pacquaut@univ-smb.fr" TargetMode="External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1FE71D66-E4A5-416A-BD82-640B2790212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1274" t="35137" r="407" b="46233"/>
          <a:stretch/>
        </p:blipFill>
        <p:spPr>
          <a:xfrm>
            <a:off x="39193" y="22912"/>
            <a:ext cx="1215675" cy="1233819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07438244-856B-4353-994B-B8EE5A5532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31760" y="270339"/>
            <a:ext cx="1693451" cy="738961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1E0B4C9B-99DC-47FC-8F8C-9C40E270E34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9061"/>
          <a:stretch/>
        </p:blipFill>
        <p:spPr>
          <a:xfrm>
            <a:off x="10982873" y="44558"/>
            <a:ext cx="942668" cy="1145333"/>
          </a:xfrm>
          <a:prstGeom prst="rect">
            <a:avLst/>
          </a:prstGeom>
        </p:spPr>
      </p:pic>
      <p:sp>
        <p:nvSpPr>
          <p:cNvPr id="7" name="Espace réservé du pied de page 1">
            <a:extLst>
              <a:ext uri="{FF2B5EF4-FFF2-40B4-BE49-F238E27FC236}">
                <a16:creationId xmlns:a16="http://schemas.microsoft.com/office/drawing/2014/main" id="{A449DD3B-D72A-4EA9-BE0B-8B4AAB17CFBD}"/>
              </a:ext>
            </a:extLst>
          </p:cNvPr>
          <p:cNvSpPr txBox="1">
            <a:spLocks/>
          </p:cNvSpPr>
          <p:nvPr/>
        </p:nvSpPr>
        <p:spPr>
          <a:xfrm>
            <a:off x="1254868" y="302164"/>
            <a:ext cx="4092201" cy="67531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b="1" i="1" dirty="0">
                <a:solidFill>
                  <a:schemeClr val="accent3"/>
                </a:solidFill>
              </a:rPr>
              <a:t>Conférence IBPSA France 2022</a:t>
            </a:r>
          </a:p>
          <a:p>
            <a:r>
              <a:rPr lang="fr-FR" sz="1600" b="1" i="1" dirty="0">
                <a:solidFill>
                  <a:schemeClr val="accent3"/>
                </a:solidFill>
              </a:rPr>
              <a:t>19 et 20 mai 2022 – Châlons-en-Champagne</a:t>
            </a:r>
            <a:endParaRPr lang="fr-FR" sz="1600" b="1" dirty="0">
              <a:solidFill>
                <a:schemeClr val="accent3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B5F52F7B-EAE9-4995-BAD6-34F71A5FDEA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9272" y="22912"/>
            <a:ext cx="1184826" cy="1145333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0742707-D8D9-42A6-A253-B0F47CA972A5}"/>
              </a:ext>
            </a:extLst>
          </p:cNvPr>
          <p:cNvSpPr/>
          <p:nvPr/>
        </p:nvSpPr>
        <p:spPr>
          <a:xfrm>
            <a:off x="0" y="2384791"/>
            <a:ext cx="12192000" cy="2088418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</a:schemeClr>
              </a:gs>
              <a:gs pos="20000">
                <a:schemeClr val="accent6"/>
              </a:gs>
              <a:gs pos="89000">
                <a:schemeClr val="accent6">
                  <a:lumMod val="60000"/>
                  <a:lumOff val="40000"/>
                </a:schemeClr>
              </a:gs>
              <a:gs pos="97000">
                <a:schemeClr val="accent6">
                  <a:lumMod val="40000"/>
                  <a:lumOff val="6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dirty="0"/>
              <a:t>Evaluation des économies d’énergie dans un bâtiment en occupation : méthode de diagnostic à partir de mesures in situ et du DPE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00234A8-B026-4B88-8936-D7FA847DD917}"/>
              </a:ext>
            </a:extLst>
          </p:cNvPr>
          <p:cNvSpPr/>
          <p:nvPr/>
        </p:nvSpPr>
        <p:spPr>
          <a:xfrm>
            <a:off x="39193" y="4744779"/>
            <a:ext cx="6060651" cy="923330"/>
          </a:xfrm>
          <a:prstGeom prst="rect">
            <a:avLst/>
          </a:prstGeom>
        </p:spPr>
        <p:txBody>
          <a:bodyPr wrap="square" numCol="1">
            <a:spAutoFit/>
          </a:bodyPr>
          <a:lstStyle/>
          <a:p>
            <a:pPr hangingPunct="0"/>
            <a:r>
              <a:rPr lang="fr-FR" dirty="0"/>
              <a:t>Anaïs Pacquaut*</a:t>
            </a:r>
            <a:r>
              <a:rPr lang="fr-FR" baseline="30000" dirty="0"/>
              <a:t>1</a:t>
            </a:r>
            <a:r>
              <a:rPr lang="fr-FR" dirty="0"/>
              <a:t>, Simon Rouchier</a:t>
            </a:r>
            <a:r>
              <a:rPr lang="fr-FR" baseline="30000" dirty="0"/>
              <a:t>1</a:t>
            </a:r>
          </a:p>
          <a:p>
            <a:pPr hangingPunct="0"/>
            <a:r>
              <a:rPr lang="fr-FR" baseline="30000" dirty="0"/>
              <a:t>1</a:t>
            </a:r>
            <a:r>
              <a:rPr lang="fr-FR" dirty="0"/>
              <a:t> Université Savoie Mont-Blanc</a:t>
            </a:r>
            <a:r>
              <a:rPr lang="fr-FR" i="1" dirty="0"/>
              <a:t> - </a:t>
            </a:r>
            <a:r>
              <a:rPr lang="fr-FR" dirty="0"/>
              <a:t>73000 Chambéry, France</a:t>
            </a:r>
          </a:p>
          <a:p>
            <a:pPr hangingPunct="0"/>
            <a:r>
              <a:rPr lang="fr-FR" dirty="0"/>
              <a:t>*</a:t>
            </a:r>
            <a:r>
              <a:rPr lang="fr-FR" u="sng" dirty="0">
                <a:hlinkClick r:id="rId6"/>
              </a:rPr>
              <a:t>anais.pacquaut@univ-smb.fr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043027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1FE71D66-E4A5-416A-BD82-640B2790212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1274" t="35137" r="407" b="46233"/>
          <a:stretch/>
        </p:blipFill>
        <p:spPr>
          <a:xfrm>
            <a:off x="39193" y="22912"/>
            <a:ext cx="1215675" cy="1233819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07438244-856B-4353-994B-B8EE5A5532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31760" y="270339"/>
            <a:ext cx="1693451" cy="738961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1E0B4C9B-99DC-47FC-8F8C-9C40E270E34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9061"/>
          <a:stretch/>
        </p:blipFill>
        <p:spPr>
          <a:xfrm>
            <a:off x="10982873" y="44558"/>
            <a:ext cx="942668" cy="1145333"/>
          </a:xfrm>
          <a:prstGeom prst="rect">
            <a:avLst/>
          </a:prstGeom>
        </p:spPr>
      </p:pic>
      <p:sp>
        <p:nvSpPr>
          <p:cNvPr id="7" name="Espace réservé du pied de page 1">
            <a:extLst>
              <a:ext uri="{FF2B5EF4-FFF2-40B4-BE49-F238E27FC236}">
                <a16:creationId xmlns:a16="http://schemas.microsoft.com/office/drawing/2014/main" id="{A449DD3B-D72A-4EA9-BE0B-8B4AAB17CFBD}"/>
              </a:ext>
            </a:extLst>
          </p:cNvPr>
          <p:cNvSpPr txBox="1">
            <a:spLocks/>
          </p:cNvSpPr>
          <p:nvPr/>
        </p:nvSpPr>
        <p:spPr>
          <a:xfrm>
            <a:off x="1254868" y="302164"/>
            <a:ext cx="4092201" cy="67531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b="1" i="1" dirty="0">
                <a:solidFill>
                  <a:schemeClr val="accent3"/>
                </a:solidFill>
              </a:rPr>
              <a:t>Conférence IBPSA France 2022</a:t>
            </a:r>
          </a:p>
          <a:p>
            <a:r>
              <a:rPr lang="fr-FR" sz="1600" b="1" i="1" dirty="0">
                <a:solidFill>
                  <a:schemeClr val="accent3"/>
                </a:solidFill>
              </a:rPr>
              <a:t>19 et 20 mai 2022 – Châlons-en-Champagne</a:t>
            </a:r>
            <a:endParaRPr lang="fr-FR" sz="1600" b="1" dirty="0">
              <a:solidFill>
                <a:schemeClr val="accent3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B5F52F7B-EAE9-4995-BAD6-34F71A5FDEA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9272" y="22912"/>
            <a:ext cx="1184826" cy="1145333"/>
          </a:xfrm>
          <a:prstGeom prst="rect">
            <a:avLst/>
          </a:prstGeom>
        </p:spPr>
      </p:pic>
      <p:grpSp>
        <p:nvGrpSpPr>
          <p:cNvPr id="26" name="Groupe 25">
            <a:extLst>
              <a:ext uri="{FF2B5EF4-FFF2-40B4-BE49-F238E27FC236}">
                <a16:creationId xmlns:a16="http://schemas.microsoft.com/office/drawing/2014/main" id="{EB80FBE5-48D0-4017-905D-FBF0253F5B1E}"/>
              </a:ext>
            </a:extLst>
          </p:cNvPr>
          <p:cNvGrpSpPr/>
          <p:nvPr/>
        </p:nvGrpSpPr>
        <p:grpSpPr>
          <a:xfrm>
            <a:off x="6779800" y="1705866"/>
            <a:ext cx="5145741" cy="3522075"/>
            <a:chOff x="2498449" y="3789929"/>
            <a:chExt cx="5145741" cy="3522075"/>
          </a:xfrm>
        </p:grpSpPr>
        <p:sp>
          <p:nvSpPr>
            <p:cNvPr id="27" name="Rectangle : coins arrondis 26">
              <a:extLst>
                <a:ext uri="{FF2B5EF4-FFF2-40B4-BE49-F238E27FC236}">
                  <a16:creationId xmlns:a16="http://schemas.microsoft.com/office/drawing/2014/main" id="{EB532911-3C23-43A4-85FB-069D08A9C013}"/>
                </a:ext>
              </a:extLst>
            </p:cNvPr>
            <p:cNvSpPr/>
            <p:nvPr/>
          </p:nvSpPr>
          <p:spPr>
            <a:xfrm>
              <a:off x="2498449" y="3789929"/>
              <a:ext cx="5145741" cy="3522075"/>
            </a:xfrm>
            <a:prstGeom prst="roundRect">
              <a:avLst>
                <a:gd name="adj" fmla="val 4973"/>
              </a:avLst>
            </a:prstGeom>
            <a:noFill/>
            <a:ln w="190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788" dirty="0">
                <a:solidFill>
                  <a:schemeClr val="tx1"/>
                </a:solidFill>
              </a:endParaRPr>
            </a:p>
          </p:txBody>
        </p:sp>
        <p:sp>
          <p:nvSpPr>
            <p:cNvPr id="28" name="ZoneTexte 27">
              <a:extLst>
                <a:ext uri="{FF2B5EF4-FFF2-40B4-BE49-F238E27FC236}">
                  <a16:creationId xmlns:a16="http://schemas.microsoft.com/office/drawing/2014/main" id="{661B49F7-B801-4BB9-A43A-22BFBEB91F54}"/>
                </a:ext>
              </a:extLst>
            </p:cNvPr>
            <p:cNvSpPr txBox="1"/>
            <p:nvPr/>
          </p:nvSpPr>
          <p:spPr>
            <a:xfrm>
              <a:off x="3108206" y="3854995"/>
              <a:ext cx="427711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600" b="1" i="1" dirty="0">
                  <a:solidFill>
                    <a:schemeClr val="accent6"/>
                  </a:solidFill>
                </a:rPr>
                <a:t>Questionnement 1 : </a:t>
              </a:r>
              <a:r>
                <a:rPr lang="fr-FR" sz="1600" i="1" dirty="0"/>
                <a:t>choix du modèle numérique et calibrage</a:t>
              </a:r>
            </a:p>
          </p:txBody>
        </p:sp>
        <p:grpSp>
          <p:nvGrpSpPr>
            <p:cNvPr id="29" name="Groupe 28">
              <a:extLst>
                <a:ext uri="{FF2B5EF4-FFF2-40B4-BE49-F238E27FC236}">
                  <a16:creationId xmlns:a16="http://schemas.microsoft.com/office/drawing/2014/main" id="{7F7028F3-A723-469C-9A26-521675B076BD}"/>
                </a:ext>
              </a:extLst>
            </p:cNvPr>
            <p:cNvGrpSpPr/>
            <p:nvPr/>
          </p:nvGrpSpPr>
          <p:grpSpPr>
            <a:xfrm>
              <a:off x="2498449" y="4497614"/>
              <a:ext cx="5039256" cy="2814390"/>
              <a:chOff x="6142042" y="3370026"/>
              <a:chExt cx="5039256" cy="2814390"/>
            </a:xfrm>
          </p:grpSpPr>
          <p:sp>
            <p:nvSpPr>
              <p:cNvPr id="31" name="Rectangle : coins arrondis 30">
                <a:extLst>
                  <a:ext uri="{FF2B5EF4-FFF2-40B4-BE49-F238E27FC236}">
                    <a16:creationId xmlns:a16="http://schemas.microsoft.com/office/drawing/2014/main" id="{FC256708-F7F9-47DF-80FC-E1B185D4D76A}"/>
                  </a:ext>
                </a:extLst>
              </p:cNvPr>
              <p:cNvSpPr/>
              <p:nvPr/>
            </p:nvSpPr>
            <p:spPr>
              <a:xfrm>
                <a:off x="7679444" y="4787251"/>
                <a:ext cx="1048675" cy="353546"/>
              </a:xfrm>
              <a:prstGeom prst="roundRect">
                <a:avLst/>
              </a:prstGeom>
              <a:ln w="19050"/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1100" dirty="0">
                    <a:solidFill>
                      <a:schemeClr val="tx1"/>
                    </a:solidFill>
                  </a:rPr>
                  <a:t>Signature énergétique</a:t>
                </a:r>
              </a:p>
            </p:txBody>
          </p:sp>
          <p:sp>
            <p:nvSpPr>
              <p:cNvPr id="32" name="Rectangle : coins arrondis 31">
                <a:extLst>
                  <a:ext uri="{FF2B5EF4-FFF2-40B4-BE49-F238E27FC236}">
                    <a16:creationId xmlns:a16="http://schemas.microsoft.com/office/drawing/2014/main" id="{9DCCE4CD-9ECC-49B8-B284-06A4AF89E768}"/>
                  </a:ext>
                </a:extLst>
              </p:cNvPr>
              <p:cNvSpPr/>
              <p:nvPr/>
            </p:nvSpPr>
            <p:spPr>
              <a:xfrm>
                <a:off x="8330773" y="4294257"/>
                <a:ext cx="1048675" cy="353546"/>
              </a:xfrm>
              <a:prstGeom prst="roundRect">
                <a:avLst/>
              </a:prstGeom>
              <a:ln w="19050">
                <a:solidFill>
                  <a:srgbClr val="7030A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1100" dirty="0">
                    <a:solidFill>
                      <a:schemeClr val="tx1"/>
                    </a:solidFill>
                  </a:rPr>
                  <a:t>Régression linéaire</a:t>
                </a:r>
              </a:p>
            </p:txBody>
          </p:sp>
          <p:sp>
            <p:nvSpPr>
              <p:cNvPr id="33" name="Rectangle : coins arrondis 32">
                <a:extLst>
                  <a:ext uri="{FF2B5EF4-FFF2-40B4-BE49-F238E27FC236}">
                    <a16:creationId xmlns:a16="http://schemas.microsoft.com/office/drawing/2014/main" id="{E330064B-150C-4B2B-AF60-54BB8F243DC2}"/>
                  </a:ext>
                </a:extLst>
              </p:cNvPr>
              <p:cNvSpPr/>
              <p:nvPr/>
            </p:nvSpPr>
            <p:spPr>
              <a:xfrm>
                <a:off x="9031874" y="3772093"/>
                <a:ext cx="1048675" cy="353546"/>
              </a:xfrm>
              <a:prstGeom prst="roundRect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1100" dirty="0">
                    <a:solidFill>
                      <a:schemeClr val="tx1"/>
                    </a:solidFill>
                  </a:rPr>
                  <a:t>Simulation dynamique</a:t>
                </a:r>
              </a:p>
            </p:txBody>
          </p:sp>
          <p:grpSp>
            <p:nvGrpSpPr>
              <p:cNvPr id="34" name="Groupe 33">
                <a:extLst>
                  <a:ext uri="{FF2B5EF4-FFF2-40B4-BE49-F238E27FC236}">
                    <a16:creationId xmlns:a16="http://schemas.microsoft.com/office/drawing/2014/main" id="{3E813A74-C543-4651-BF2B-1BE764693344}"/>
                  </a:ext>
                </a:extLst>
              </p:cNvPr>
              <p:cNvGrpSpPr/>
              <p:nvPr/>
            </p:nvGrpSpPr>
            <p:grpSpPr>
              <a:xfrm>
                <a:off x="6142042" y="3370026"/>
                <a:ext cx="5039256" cy="2814390"/>
                <a:chOff x="6188935" y="3498304"/>
                <a:chExt cx="5039256" cy="2814390"/>
              </a:xfrm>
            </p:grpSpPr>
            <p:cxnSp>
              <p:nvCxnSpPr>
                <p:cNvPr id="35" name="Connecteur droit avec flèche 34">
                  <a:extLst>
                    <a:ext uri="{FF2B5EF4-FFF2-40B4-BE49-F238E27FC236}">
                      <a16:creationId xmlns:a16="http://schemas.microsoft.com/office/drawing/2014/main" id="{C2FE0D00-46F7-4B5F-A386-6FF6AEB342A4}"/>
                    </a:ext>
                  </a:extLst>
                </p:cNvPr>
                <p:cNvCxnSpPr/>
                <p:nvPr/>
              </p:nvCxnSpPr>
              <p:spPr>
                <a:xfrm>
                  <a:off x="7602603" y="5658544"/>
                  <a:ext cx="2808312" cy="0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headEnd type="none" w="med" len="med"/>
                  <a:tailEnd type="arrow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Connecteur droit avec flèche 35">
                  <a:extLst>
                    <a:ext uri="{FF2B5EF4-FFF2-40B4-BE49-F238E27FC236}">
                      <a16:creationId xmlns:a16="http://schemas.microsoft.com/office/drawing/2014/main" id="{DD8B52F3-5BAB-4E17-AF46-3AD803214C1A}"/>
                    </a:ext>
                  </a:extLst>
                </p:cNvPr>
                <p:cNvCxnSpPr/>
                <p:nvPr/>
              </p:nvCxnSpPr>
              <p:spPr>
                <a:xfrm flipV="1">
                  <a:off x="7602603" y="3570312"/>
                  <a:ext cx="0" cy="2088232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headEnd type="none" w="med" len="med"/>
                  <a:tailEnd type="arrow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7" name="ZoneTexte 36">
                  <a:extLst>
                    <a:ext uri="{FF2B5EF4-FFF2-40B4-BE49-F238E27FC236}">
                      <a16:creationId xmlns:a16="http://schemas.microsoft.com/office/drawing/2014/main" id="{A0E8B879-36F0-428F-BB6F-FF913BD1AA3D}"/>
                    </a:ext>
                  </a:extLst>
                </p:cNvPr>
                <p:cNvSpPr txBox="1"/>
                <p:nvPr/>
              </p:nvSpPr>
              <p:spPr>
                <a:xfrm>
                  <a:off x="9073541" y="5666363"/>
                  <a:ext cx="2154650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1200" dirty="0"/>
                    <a:t>Variété de capteurs disponibles et quantité de données (durée et résolution) </a:t>
                  </a:r>
                </a:p>
              </p:txBody>
            </p:sp>
            <p:sp>
              <p:nvSpPr>
                <p:cNvPr id="38" name="ZoneTexte 37">
                  <a:extLst>
                    <a:ext uri="{FF2B5EF4-FFF2-40B4-BE49-F238E27FC236}">
                      <a16:creationId xmlns:a16="http://schemas.microsoft.com/office/drawing/2014/main" id="{27501EC2-E965-4362-B5CA-6CF1E1BD1964}"/>
                    </a:ext>
                  </a:extLst>
                </p:cNvPr>
                <p:cNvSpPr txBox="1"/>
                <p:nvPr/>
              </p:nvSpPr>
              <p:spPr>
                <a:xfrm>
                  <a:off x="6188935" y="3560911"/>
                  <a:ext cx="1405366" cy="83099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fr-FR" sz="1200" dirty="0"/>
                    <a:t>Niveau de détail du diagnostic et précision des grandeurs estimées</a:t>
                  </a:r>
                </a:p>
              </p:txBody>
            </p:sp>
            <p:cxnSp>
              <p:nvCxnSpPr>
                <p:cNvPr id="39" name="Connecteur droit 38">
                  <a:extLst>
                    <a:ext uri="{FF2B5EF4-FFF2-40B4-BE49-F238E27FC236}">
                      <a16:creationId xmlns:a16="http://schemas.microsoft.com/office/drawing/2014/main" id="{FA9C08CA-5F23-4503-A246-ED2574B3A2E5}"/>
                    </a:ext>
                  </a:extLst>
                </p:cNvPr>
                <p:cNvCxnSpPr/>
                <p:nvPr/>
              </p:nvCxnSpPr>
              <p:spPr>
                <a:xfrm flipV="1">
                  <a:off x="7602603" y="3498304"/>
                  <a:ext cx="2016224" cy="1512168"/>
                </a:xfrm>
                <a:prstGeom prst="line">
                  <a:avLst/>
                </a:prstGeom>
                <a:ln w="12700">
                  <a:solidFill>
                    <a:schemeClr val="accent2"/>
                  </a:solidFill>
                  <a:prstDash val="dash"/>
                </a:ln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Connecteur droit 39">
                  <a:extLst>
                    <a:ext uri="{FF2B5EF4-FFF2-40B4-BE49-F238E27FC236}">
                      <a16:creationId xmlns:a16="http://schemas.microsoft.com/office/drawing/2014/main" id="{B8E1D464-5524-41F3-A6F2-E2958FAE5670}"/>
                    </a:ext>
                  </a:extLst>
                </p:cNvPr>
                <p:cNvCxnSpPr/>
                <p:nvPr/>
              </p:nvCxnSpPr>
              <p:spPr>
                <a:xfrm flipV="1">
                  <a:off x="8250675" y="4140911"/>
                  <a:ext cx="2016224" cy="1512168"/>
                </a:xfrm>
                <a:prstGeom prst="line">
                  <a:avLst/>
                </a:prstGeom>
                <a:ln w="12700">
                  <a:solidFill>
                    <a:schemeClr val="accent2"/>
                  </a:solidFill>
                  <a:prstDash val="dash"/>
                </a:ln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41" name="Groupe 40">
            <a:extLst>
              <a:ext uri="{FF2B5EF4-FFF2-40B4-BE49-F238E27FC236}">
                <a16:creationId xmlns:a16="http://schemas.microsoft.com/office/drawing/2014/main" id="{04E935AF-C434-4171-A216-415277C14ACD}"/>
              </a:ext>
            </a:extLst>
          </p:cNvPr>
          <p:cNvGrpSpPr/>
          <p:nvPr/>
        </p:nvGrpSpPr>
        <p:grpSpPr>
          <a:xfrm>
            <a:off x="173270" y="3799402"/>
            <a:ext cx="6344361" cy="2665372"/>
            <a:chOff x="68056" y="6959834"/>
            <a:chExt cx="6344361" cy="2665372"/>
          </a:xfrm>
        </p:grpSpPr>
        <p:pic>
          <p:nvPicPr>
            <p:cNvPr id="42" name="Image 41">
              <a:extLst>
                <a:ext uri="{FF2B5EF4-FFF2-40B4-BE49-F238E27FC236}">
                  <a16:creationId xmlns:a16="http://schemas.microsoft.com/office/drawing/2014/main" id="{834A11D5-D9CA-4278-ADE9-7D5C9A88BBC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953563" y="8235969"/>
              <a:ext cx="1386691" cy="1298822"/>
            </a:xfrm>
            <a:prstGeom prst="rect">
              <a:avLst/>
            </a:prstGeom>
          </p:spPr>
        </p:pic>
        <p:sp>
          <p:nvSpPr>
            <p:cNvPr id="43" name="ZoneTexte 42">
              <a:extLst>
                <a:ext uri="{FF2B5EF4-FFF2-40B4-BE49-F238E27FC236}">
                  <a16:creationId xmlns:a16="http://schemas.microsoft.com/office/drawing/2014/main" id="{FFDE5023-7CE8-4409-8518-66A186E5EDB2}"/>
                </a:ext>
              </a:extLst>
            </p:cNvPr>
            <p:cNvSpPr txBox="1"/>
            <p:nvPr/>
          </p:nvSpPr>
          <p:spPr>
            <a:xfrm>
              <a:off x="1137755" y="7034350"/>
              <a:ext cx="489026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600" b="1" i="1" dirty="0">
                  <a:solidFill>
                    <a:schemeClr val="accent6"/>
                  </a:solidFill>
                </a:rPr>
                <a:t>Questionnement 2 : </a:t>
              </a:r>
              <a:r>
                <a:rPr lang="fr-FR" sz="1600" i="1" dirty="0"/>
                <a:t>interprétation du diagnostic</a:t>
              </a:r>
            </a:p>
          </p:txBody>
        </p:sp>
        <p:grpSp>
          <p:nvGrpSpPr>
            <p:cNvPr id="44" name="Groupe 43">
              <a:extLst>
                <a:ext uri="{FF2B5EF4-FFF2-40B4-BE49-F238E27FC236}">
                  <a16:creationId xmlns:a16="http://schemas.microsoft.com/office/drawing/2014/main" id="{7DCA3052-41A9-4255-9117-1390D7DD72C8}"/>
                </a:ext>
              </a:extLst>
            </p:cNvPr>
            <p:cNvGrpSpPr/>
            <p:nvPr/>
          </p:nvGrpSpPr>
          <p:grpSpPr>
            <a:xfrm>
              <a:off x="68056" y="7453308"/>
              <a:ext cx="6344361" cy="830998"/>
              <a:chOff x="-72991" y="7461183"/>
              <a:chExt cx="6344361" cy="830998"/>
            </a:xfrm>
          </p:grpSpPr>
          <p:sp>
            <p:nvSpPr>
              <p:cNvPr id="46" name="ZoneTexte 45">
                <a:extLst>
                  <a:ext uri="{FF2B5EF4-FFF2-40B4-BE49-F238E27FC236}">
                    <a16:creationId xmlns:a16="http://schemas.microsoft.com/office/drawing/2014/main" id="{8574D3A8-F013-4E65-9023-E15DE4A03B7A}"/>
                  </a:ext>
                </a:extLst>
              </p:cNvPr>
              <p:cNvSpPr txBox="1"/>
              <p:nvPr/>
            </p:nvSpPr>
            <p:spPr>
              <a:xfrm>
                <a:off x="-72991" y="7461184"/>
                <a:ext cx="1630716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1600" dirty="0">
                    <a:solidFill>
                      <a:schemeClr val="accent5"/>
                    </a:solidFill>
                  </a:rPr>
                  <a:t>Indicateurs globaux estimés par la donnée</a:t>
                </a:r>
              </a:p>
            </p:txBody>
          </p:sp>
          <p:sp>
            <p:nvSpPr>
              <p:cNvPr id="47" name="ZoneTexte 46">
                <a:extLst>
                  <a:ext uri="{FF2B5EF4-FFF2-40B4-BE49-F238E27FC236}">
                    <a16:creationId xmlns:a16="http://schemas.microsoft.com/office/drawing/2014/main" id="{982AB37A-1E86-45FF-836A-D2EA1B14F0E2}"/>
                  </a:ext>
                </a:extLst>
              </p:cNvPr>
              <p:cNvSpPr txBox="1"/>
              <p:nvPr/>
            </p:nvSpPr>
            <p:spPr>
              <a:xfrm>
                <a:off x="1475337" y="7615071"/>
                <a:ext cx="364202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2800" dirty="0"/>
                  <a:t>+</a:t>
                </a:r>
              </a:p>
            </p:txBody>
          </p:sp>
          <p:sp>
            <p:nvSpPr>
              <p:cNvPr id="48" name="ZoneTexte 47">
                <a:extLst>
                  <a:ext uri="{FF2B5EF4-FFF2-40B4-BE49-F238E27FC236}">
                    <a16:creationId xmlns:a16="http://schemas.microsoft.com/office/drawing/2014/main" id="{3EE450CF-DE4C-4EA7-A9B0-1A102BF5B294}"/>
                  </a:ext>
                </a:extLst>
              </p:cNvPr>
              <p:cNvSpPr txBox="1"/>
              <p:nvPr/>
            </p:nvSpPr>
            <p:spPr>
              <a:xfrm>
                <a:off x="1657438" y="7461183"/>
                <a:ext cx="1801367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1600" dirty="0">
                    <a:solidFill>
                      <a:schemeClr val="accent2"/>
                    </a:solidFill>
                  </a:rPr>
                  <a:t>Répartition des déperditions estimée par DPE</a:t>
                </a:r>
              </a:p>
            </p:txBody>
          </p:sp>
          <p:sp>
            <p:nvSpPr>
              <p:cNvPr id="49" name="ZoneTexte 48">
                <a:extLst>
                  <a:ext uri="{FF2B5EF4-FFF2-40B4-BE49-F238E27FC236}">
                    <a16:creationId xmlns:a16="http://schemas.microsoft.com/office/drawing/2014/main" id="{2B053269-A999-4E0A-80C2-39A859D20FA7}"/>
                  </a:ext>
                </a:extLst>
              </p:cNvPr>
              <p:cNvSpPr txBox="1"/>
              <p:nvPr/>
            </p:nvSpPr>
            <p:spPr>
              <a:xfrm>
                <a:off x="3445755" y="7615071"/>
                <a:ext cx="364202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2800" dirty="0"/>
                  <a:t>=</a:t>
                </a:r>
              </a:p>
            </p:txBody>
          </p:sp>
          <p:sp>
            <p:nvSpPr>
              <p:cNvPr id="50" name="ZoneTexte 49">
                <a:extLst>
                  <a:ext uri="{FF2B5EF4-FFF2-40B4-BE49-F238E27FC236}">
                    <a16:creationId xmlns:a16="http://schemas.microsoft.com/office/drawing/2014/main" id="{EE1B76AC-DED0-4BB7-BF97-9B51CC3158B2}"/>
                  </a:ext>
                </a:extLst>
              </p:cNvPr>
              <p:cNvSpPr txBox="1"/>
              <p:nvPr/>
            </p:nvSpPr>
            <p:spPr>
              <a:xfrm>
                <a:off x="3791773" y="7590097"/>
                <a:ext cx="2479597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1600" dirty="0"/>
                  <a:t>Solutions de rénovation et </a:t>
                </a:r>
              </a:p>
              <a:p>
                <a:pPr algn="ctr"/>
                <a:r>
                  <a:rPr lang="fr-FR" sz="1600" dirty="0"/>
                  <a:t>gains d’énergie réalisables</a:t>
                </a:r>
              </a:p>
            </p:txBody>
          </p:sp>
        </p:grpSp>
        <p:sp>
          <p:nvSpPr>
            <p:cNvPr id="45" name="Rectangle : coins arrondis 44">
              <a:extLst>
                <a:ext uri="{FF2B5EF4-FFF2-40B4-BE49-F238E27FC236}">
                  <a16:creationId xmlns:a16="http://schemas.microsoft.com/office/drawing/2014/main" id="{41827E98-00CA-4ABE-9010-0882AF92988E}"/>
                </a:ext>
              </a:extLst>
            </p:cNvPr>
            <p:cNvSpPr/>
            <p:nvPr/>
          </p:nvSpPr>
          <p:spPr>
            <a:xfrm>
              <a:off x="106422" y="6959834"/>
              <a:ext cx="6262005" cy="2665372"/>
            </a:xfrm>
            <a:prstGeom prst="roundRect">
              <a:avLst>
                <a:gd name="adj" fmla="val 4973"/>
              </a:avLst>
            </a:prstGeom>
            <a:noFill/>
            <a:ln w="190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788" dirty="0">
                <a:solidFill>
                  <a:schemeClr val="tx1"/>
                </a:solidFill>
              </a:endParaRPr>
            </a:p>
          </p:txBody>
        </p:sp>
      </p:grpSp>
      <p:sp>
        <p:nvSpPr>
          <p:cNvPr id="51" name="Rectangle 50">
            <a:extLst>
              <a:ext uri="{FF2B5EF4-FFF2-40B4-BE49-F238E27FC236}">
                <a16:creationId xmlns:a16="http://schemas.microsoft.com/office/drawing/2014/main" id="{68EC5DA8-A3AD-4B57-8A75-71C6C3F7EFC3}"/>
              </a:ext>
            </a:extLst>
          </p:cNvPr>
          <p:cNvSpPr/>
          <p:nvPr/>
        </p:nvSpPr>
        <p:spPr>
          <a:xfrm>
            <a:off x="211636" y="1750161"/>
            <a:ext cx="6262005" cy="1477328"/>
          </a:xfrm>
          <a:prstGeom prst="rect">
            <a:avLst/>
          </a:prstGeom>
        </p:spPr>
        <p:txBody>
          <a:bodyPr wrap="square" numCol="1">
            <a:spAutoFit/>
          </a:bodyPr>
          <a:lstStyle/>
          <a:p>
            <a:pPr algn="just" hangingPunct="0"/>
            <a:r>
              <a:rPr lang="fr-FR" b="1" dirty="0">
                <a:solidFill>
                  <a:schemeClr val="accent6"/>
                </a:solidFill>
              </a:rPr>
              <a:t>OBJECTIF : </a:t>
            </a:r>
          </a:p>
          <a:p>
            <a:pPr marL="285750" indent="-285750" algn="just" hangingPunct="0">
              <a:buFont typeface="Wingdings" panose="05000000000000000000" pitchFamily="2" charset="2"/>
              <a:buChar char="Ø"/>
            </a:pPr>
            <a:r>
              <a:rPr lang="fr-FR" dirty="0"/>
              <a:t>Mettre en place une </a:t>
            </a:r>
            <a:r>
              <a:rPr lang="fr-FR" b="1" i="1" dirty="0">
                <a:solidFill>
                  <a:schemeClr val="accent6"/>
                </a:solidFill>
              </a:rPr>
              <a:t>méthode de diagnostic</a:t>
            </a:r>
            <a:r>
              <a:rPr lang="fr-FR" dirty="0"/>
              <a:t> dans un bâtiment occupé afin de chiffrer les gains réalisables (kWh/an) pour différentes solutions de réhabilitation à l’aide du </a:t>
            </a:r>
            <a:r>
              <a:rPr lang="fr-FR" b="1" i="1" dirty="0">
                <a:solidFill>
                  <a:schemeClr val="accent6"/>
                </a:solidFill>
              </a:rPr>
              <a:t>couplage entre les mesures in situ et le DPE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8522367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163</Words>
  <Application>Microsoft Office PowerPoint</Application>
  <PresentationFormat>Grand écran</PresentationFormat>
  <Paragraphs>23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Wingdings</vt:lpstr>
      <vt:lpstr>Thème Office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Anaïs PACQUAUT</dc:creator>
  <cp:lastModifiedBy>Anaïs PACQUAUT</cp:lastModifiedBy>
  <cp:revision>9</cp:revision>
  <dcterms:created xsi:type="dcterms:W3CDTF">2022-05-12T09:52:13Z</dcterms:created>
  <dcterms:modified xsi:type="dcterms:W3CDTF">2022-05-12T11:54:43Z</dcterms:modified>
</cp:coreProperties>
</file>