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1"/>
  </p:notesMasterIdLst>
  <p:sldIdLst>
    <p:sldId id="547" r:id="rId5"/>
    <p:sldId id="548" r:id="rId6"/>
    <p:sldId id="574" r:id="rId7"/>
    <p:sldId id="575" r:id="rId8"/>
    <p:sldId id="576" r:id="rId9"/>
    <p:sldId id="577" r:id="rId10"/>
    <p:sldId id="578" r:id="rId11"/>
    <p:sldId id="579" r:id="rId12"/>
    <p:sldId id="580" r:id="rId13"/>
    <p:sldId id="549" r:id="rId14"/>
    <p:sldId id="553" r:id="rId15"/>
    <p:sldId id="552" r:id="rId16"/>
    <p:sldId id="561" r:id="rId17"/>
    <p:sldId id="562" r:id="rId18"/>
    <p:sldId id="555" r:id="rId19"/>
    <p:sldId id="563" r:id="rId20"/>
    <p:sldId id="556" r:id="rId21"/>
    <p:sldId id="557" r:id="rId22"/>
    <p:sldId id="558" r:id="rId23"/>
    <p:sldId id="566" r:id="rId24"/>
    <p:sldId id="546" r:id="rId25"/>
    <p:sldId id="554" r:id="rId26"/>
    <p:sldId id="559" r:id="rId27"/>
    <p:sldId id="560" r:id="rId28"/>
    <p:sldId id="565" r:id="rId29"/>
    <p:sldId id="564" r:id="rId30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9501AF8-9ED5-479D-B354-725AC6592C55}">
          <p14:sldIdLst>
            <p14:sldId id="547"/>
            <p14:sldId id="548"/>
            <p14:sldId id="574"/>
            <p14:sldId id="575"/>
            <p14:sldId id="576"/>
            <p14:sldId id="577"/>
            <p14:sldId id="578"/>
            <p14:sldId id="579"/>
            <p14:sldId id="580"/>
            <p14:sldId id="549"/>
            <p14:sldId id="553"/>
            <p14:sldId id="552"/>
            <p14:sldId id="561"/>
            <p14:sldId id="562"/>
            <p14:sldId id="555"/>
            <p14:sldId id="563"/>
            <p14:sldId id="556"/>
            <p14:sldId id="557"/>
            <p14:sldId id="558"/>
            <p14:sldId id="566"/>
            <p14:sldId id="546"/>
            <p14:sldId id="554"/>
            <p14:sldId id="559"/>
            <p14:sldId id="560"/>
            <p14:sldId id="565"/>
            <p14:sldId id="5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UNO Jonathan 250520" initials="BJ2" lastIdx="24" clrIdx="0">
    <p:extLst>
      <p:ext uri="{19B8F6BF-5375-455C-9EA6-DF929625EA0E}">
        <p15:presenceInfo xmlns:p15="http://schemas.microsoft.com/office/powerpoint/2012/main" userId="S-1-5-21-1801674531-299502267-839522115-3756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22FF"/>
    <a:srgbClr val="000000"/>
    <a:srgbClr val="FFD41D"/>
    <a:srgbClr val="009999"/>
    <a:srgbClr val="FF6601"/>
    <a:srgbClr val="5F5F5F"/>
    <a:srgbClr val="D2601C"/>
    <a:srgbClr val="0A6E28"/>
    <a:srgbClr val="91C30A"/>
    <a:srgbClr val="E6A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269D01E-BC32-4049-B463-5C60D7B0CCD2}" styleName="Style à thème 2 - Accentuation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979" autoAdjust="0"/>
  </p:normalViewPr>
  <p:slideViewPr>
    <p:cSldViewPr>
      <p:cViewPr varScale="1">
        <p:scale>
          <a:sx n="115" d="100"/>
          <a:sy n="115" d="100"/>
        </p:scale>
        <p:origin x="372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5295D-F49F-4754-B91E-30BF8F0CADC9}" type="datetimeFigureOut">
              <a:rPr lang="fr-FR" smtClean="0"/>
              <a:t>16/05/2022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39EB8-65E4-4832-97E0-41E9148F0F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85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1_CEA 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1" y="6750000"/>
            <a:ext cx="12191996" cy="10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-20157" y="3267431"/>
            <a:ext cx="12359131" cy="2056504"/>
          </a:xfrm>
          <a:prstGeom prst="rect">
            <a:avLst/>
          </a:prstGeom>
          <a:solidFill>
            <a:srgbClr val="F8F8F8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endParaRPr lang="fr-FR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4" y="5510502"/>
            <a:ext cx="2347021" cy="87347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-53371"/>
            <a:ext cx="12191997" cy="4044948"/>
          </a:xfrm>
          <a:prstGeom prst="rect">
            <a:avLst/>
          </a:prstGeom>
        </p:spPr>
      </p:pic>
      <p:sp>
        <p:nvSpPr>
          <p:cNvPr id="14" name="Titre 13"/>
          <p:cNvSpPr>
            <a:spLocks noGrp="1"/>
          </p:cNvSpPr>
          <p:nvPr>
            <p:ph type="title"/>
          </p:nvPr>
        </p:nvSpPr>
        <p:spPr>
          <a:xfrm>
            <a:off x="901608" y="4050242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200" b="1" cap="none" spc="0">
                <a:ln w="0"/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692696"/>
            <a:ext cx="1786807" cy="145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057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479001" y="1257300"/>
            <a:ext cx="11232000" cy="50520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accent2"/>
              </a:buClr>
              <a:buSzPct val="125000"/>
              <a:buFont typeface="Arial" pitchFamily="34" charset="0"/>
              <a:buNone/>
              <a:defRPr sz="2000">
                <a:solidFill>
                  <a:schemeClr val="tx1"/>
                </a:solidFill>
              </a:defRPr>
            </a:lvl1pPr>
            <a:lvl2pPr marL="801688" indent="-360363">
              <a:buClr>
                <a:schemeClr val="accent5"/>
              </a:buClr>
              <a:buSzPct val="125000"/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2pPr>
            <a:lvl3pPr marL="1171575" indent="-285750">
              <a:buClrTx/>
              <a:buSzPct val="125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 marL="1704975" indent="-287338">
              <a:buClrTx/>
              <a:buSzPct val="125000"/>
              <a:buFont typeface="Arial" pitchFamily="34" charset="0"/>
              <a:buChar char="•"/>
              <a:defRPr sz="1400">
                <a:solidFill>
                  <a:schemeClr val="tx1"/>
                </a:solidFill>
              </a:defRPr>
            </a:lvl4pPr>
            <a:lvl5pPr marL="2152650" indent="-114300">
              <a:buClrTx/>
              <a:buSzPct val="125000"/>
              <a:buFont typeface="Arial" panose="020B0604020202020204" pitchFamily="34" charset="0"/>
              <a:buChar char="•"/>
              <a:defRPr sz="1200" baseline="0"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0" hasCustomPrompt="1"/>
          </p:nvPr>
        </p:nvSpPr>
        <p:spPr>
          <a:xfrm>
            <a:off x="479001" y="476672"/>
            <a:ext cx="11232000" cy="67818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fr-FR" sz="2000" b="1" kern="1200" cap="all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500809" y="6652405"/>
            <a:ext cx="470958" cy="138499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 sz="900"/>
            </a:lvl1pPr>
          </a:lstStyle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8112224" y="6545832"/>
            <a:ext cx="2318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19-20/05/2022 / IBPSA France</a:t>
            </a:r>
            <a:endParaRPr lang="fr-FR" dirty="0"/>
          </a:p>
        </p:txBody>
      </p:sp>
      <p:pic>
        <p:nvPicPr>
          <p:cNvPr id="12" name="Picture 2" descr="logo_ibpsa_fr_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5293" y="6545832"/>
            <a:ext cx="313861" cy="30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7152117" y="1266825"/>
            <a:ext cx="4562363" cy="50424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quarter" idx="24" hasCustomPrompt="1"/>
          </p:nvPr>
        </p:nvSpPr>
        <p:spPr>
          <a:xfrm>
            <a:off x="479002" y="205740"/>
            <a:ext cx="11231998" cy="67818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fr-FR" sz="2000" b="1" kern="1200" cap="all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8" name="Espace réservé du contenu 16"/>
          <p:cNvSpPr>
            <a:spLocks noGrp="1"/>
          </p:cNvSpPr>
          <p:nvPr>
            <p:ph sz="quarter" idx="25"/>
          </p:nvPr>
        </p:nvSpPr>
        <p:spPr>
          <a:xfrm>
            <a:off x="479002" y="1265767"/>
            <a:ext cx="6226599" cy="50520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Tx/>
              <a:buSzPct val="125000"/>
              <a:buFont typeface="Arial" pitchFamily="34" charset="0"/>
              <a:buNone/>
              <a:defRPr sz="2000">
                <a:solidFill>
                  <a:schemeClr val="tx1"/>
                </a:solidFill>
              </a:defRPr>
            </a:lvl1pPr>
            <a:lvl2pPr marL="801688" indent="-360363">
              <a:buClrTx/>
              <a:buSzPct val="125000"/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2pPr>
            <a:lvl3pPr marL="1171575" indent="-285750">
              <a:buClrTx/>
              <a:buSzPct val="125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 marL="1704975" indent="-287338">
              <a:buClrTx/>
              <a:buSzPct val="125000"/>
              <a:buFont typeface="Arial" pitchFamily="34" charset="0"/>
              <a:buChar char="•"/>
              <a:defRPr sz="1400">
                <a:solidFill>
                  <a:schemeClr val="tx1"/>
                </a:solidFill>
              </a:defRPr>
            </a:lvl4pPr>
            <a:lvl5pPr marL="2152650" indent="-114300">
              <a:buClrTx/>
              <a:buSzPct val="125000"/>
              <a:buFont typeface="Arial" panose="020B0604020202020204" pitchFamily="34" charset="0"/>
              <a:buChar char="•"/>
              <a:defRPr sz="1200" baseline="0"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500809" y="6652405"/>
            <a:ext cx="470958" cy="138499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 sz="900"/>
            </a:lvl1pPr>
          </a:lstStyle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8112224" y="6545832"/>
            <a:ext cx="2318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19-20/05/2022 / IBPSA France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2 visuel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27" y="0"/>
            <a:ext cx="12192000" cy="4565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" y="6750000"/>
            <a:ext cx="12191996" cy="10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41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" y="6521759"/>
            <a:ext cx="11390692" cy="345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1280576" y="6525344"/>
            <a:ext cx="911424" cy="337466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500809" y="6652405"/>
            <a:ext cx="470958" cy="138499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 sz="900"/>
            </a:lvl1pPr>
          </a:lstStyle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265" y="6521759"/>
            <a:ext cx="436720" cy="35647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18" y="6547796"/>
            <a:ext cx="735994" cy="273911"/>
          </a:xfrm>
          <a:prstGeom prst="rect">
            <a:avLst/>
          </a:prstGeom>
          <a:noFill/>
        </p:spPr>
      </p:pic>
      <p:sp>
        <p:nvSpPr>
          <p:cNvPr id="2" name="ZoneTexte 1"/>
          <p:cNvSpPr txBox="1"/>
          <p:nvPr userDrawn="1"/>
        </p:nvSpPr>
        <p:spPr>
          <a:xfrm>
            <a:off x="10473688" y="6596457"/>
            <a:ext cx="806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FOR154 H</a:t>
            </a:r>
            <a:endParaRPr lang="fr-FR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8112224" y="6545832"/>
            <a:ext cx="2318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19-20/05/2022 / IBPSA France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5" r:id="rId2"/>
    <p:sldLayoutId id="2147483666" r:id="rId3"/>
    <p:sldLayoutId id="2147483698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914400" rtl="0" eaLnBrk="1" latinLnBrk="0" hangingPunct="1">
        <a:spcBef>
          <a:spcPct val="0"/>
        </a:spcBef>
        <a:buNone/>
        <a:defRPr sz="20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4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ct val="100000"/>
        </a:lnSpc>
        <a:spcBef>
          <a:spcPts val="0"/>
        </a:spcBef>
        <a:buSzPct val="100000"/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47700" indent="-285750" algn="l" defTabSz="914400" rtl="0" eaLnBrk="1" latinLnBrk="0" hangingPunct="1">
        <a:lnSpc>
          <a:spcPct val="100000"/>
        </a:lnSpc>
        <a:spcBef>
          <a:spcPts val="0"/>
        </a:spcBef>
        <a:buSzPct val="75000"/>
        <a:buFont typeface="Arial" pitchFamily="34" charset="0"/>
        <a:buChar char="•"/>
        <a:defRPr sz="18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Évaluation du taux de renouvellement d’air sous un bardage ventilé à l’aide de calculs hygrothermiques et de mesures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11722100" y="6651625"/>
            <a:ext cx="469900" cy="139700"/>
          </a:xfrm>
        </p:spPr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8676842" y="5085184"/>
            <a:ext cx="2740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Amandine Piot</a:t>
            </a:r>
            <a:r>
              <a:rPr lang="fr-FR" dirty="0" smtClean="0"/>
              <a:t>, Arnaud Jay</a:t>
            </a:r>
            <a:endParaRPr lang="fr-FR" dirty="0"/>
          </a:p>
        </p:txBody>
      </p:sp>
      <p:pic>
        <p:nvPicPr>
          <p:cNvPr id="1026" name="Picture 2" descr="logo_ibpsa_fr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233" y="5416676"/>
            <a:ext cx="940215" cy="91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73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Test expérimental d’une façade rapportée en rénovation thermique lourde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Construction à ossature bois avec finition bardage ventilé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Instrumentation : </a:t>
            </a:r>
          </a:p>
          <a:p>
            <a:pPr marL="1144588" lvl="1" indent="-342900"/>
            <a:r>
              <a:rPr lang="fr-FR" dirty="0">
                <a:solidFill>
                  <a:schemeClr val="accent6"/>
                </a:solidFill>
              </a:rPr>
              <a:t>T</a:t>
            </a:r>
            <a:r>
              <a:rPr lang="fr-FR" dirty="0" smtClean="0">
                <a:solidFill>
                  <a:schemeClr val="accent6"/>
                </a:solidFill>
              </a:rPr>
              <a:t>hermohygromètres </a:t>
            </a:r>
            <a:r>
              <a:rPr lang="fr-FR" dirty="0" smtClean="0">
                <a:solidFill>
                  <a:schemeClr val="accent6"/>
                </a:solidFill>
              </a:rPr>
              <a:t>dans les éléments de façade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Station météo sur site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Mesures dans volume chauffé</a:t>
            </a:r>
          </a:p>
          <a:p>
            <a:endParaRPr lang="fr-FR" dirty="0" smtClean="0">
              <a:solidFill>
                <a:schemeClr val="accent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Support expérimental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12851" y="4384907"/>
            <a:ext cx="2708918" cy="8793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2821" y="2442288"/>
            <a:ext cx="2011851" cy="40110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373" y="44624"/>
            <a:ext cx="3033299" cy="23426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943" y="3386837"/>
            <a:ext cx="4613040" cy="28755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09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Mesures de décembre 2020 à août 2021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Consigne de chauffage en hiver, puisage d’ECS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Support expérimental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304" y="2564904"/>
            <a:ext cx="2955593" cy="1842363"/>
          </a:xfrm>
          <a:prstGeom prst="rect">
            <a:avLst/>
          </a:prstGeom>
          <a:ln>
            <a:noFill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2532896"/>
            <a:ext cx="7429547" cy="369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930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Modélisation sous </a:t>
            </a:r>
            <a:r>
              <a:rPr lang="fr-FR" dirty="0" smtClean="0">
                <a:solidFill>
                  <a:schemeClr val="accent6"/>
                </a:solidFill>
              </a:rPr>
              <a:t>WUFI </a:t>
            </a:r>
            <a:r>
              <a:rPr lang="fr-FR" dirty="0" smtClean="0">
                <a:solidFill>
                  <a:schemeClr val="accent6"/>
                </a:solidFill>
              </a:rPr>
              <a:t>1D [</a:t>
            </a:r>
            <a:r>
              <a:rPr lang="fr-FR" dirty="0" err="1" smtClean="0">
                <a:solidFill>
                  <a:schemeClr val="accent6"/>
                </a:solidFill>
              </a:rPr>
              <a:t>Künzel</a:t>
            </a:r>
            <a:r>
              <a:rPr lang="fr-FR" dirty="0" smtClean="0">
                <a:solidFill>
                  <a:schemeClr val="accent6"/>
                </a:solidFill>
              </a:rPr>
              <a:t> 1995]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Ventilation de la lame d’air :</a:t>
            </a:r>
          </a:p>
          <a:p>
            <a:pPr marL="1144588" lvl="1" indent="-342900"/>
            <a:r>
              <a:rPr lang="fr-FR" dirty="0">
                <a:solidFill>
                  <a:schemeClr val="accent6"/>
                </a:solidFill>
              </a:rPr>
              <a:t>M</a:t>
            </a:r>
            <a:r>
              <a:rPr lang="fr-FR" dirty="0" smtClean="0">
                <a:solidFill>
                  <a:schemeClr val="accent6"/>
                </a:solidFill>
              </a:rPr>
              <a:t>odélisée par une source de chaleur et d’humidité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Caractérisée par un taux de renouvellement d’air </a:t>
            </a:r>
            <a:r>
              <a:rPr lang="fr-FR" b="1" dirty="0" smtClean="0">
                <a:solidFill>
                  <a:schemeClr val="accent6"/>
                </a:solidFill>
              </a:rPr>
              <a:t>ACH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Modélisation numérique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764704"/>
            <a:ext cx="3819133" cy="323922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638443" y="6093296"/>
            <a:ext cx="6538210" cy="43265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normAutofit/>
          </a:bodyPr>
          <a:lstStyle/>
          <a:p>
            <a:r>
              <a:rPr lang="en-US" sz="1050" i="1" dirty="0" err="1"/>
              <a:t>Künzel</a:t>
            </a:r>
            <a:r>
              <a:rPr lang="en-US" sz="1050" i="1" dirty="0"/>
              <a:t>, H. M. </a:t>
            </a:r>
            <a:r>
              <a:rPr lang="en-US" sz="1050" dirty="0"/>
              <a:t>1995. « Simultaneous heat and moisture transport in building components - One- and two-dimensional calculation using simple parameters ». PhD, University of Stuttgart</a:t>
            </a:r>
            <a:endParaRPr lang="fr-FR" sz="10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au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96159122"/>
                  </p:ext>
                </p:extLst>
              </p:nvPr>
            </p:nvGraphicFramePr>
            <p:xfrm>
              <a:off x="839416" y="3218996"/>
              <a:ext cx="4824536" cy="2178398"/>
            </p:xfrm>
            <a:graphic>
              <a:graphicData uri="http://schemas.openxmlformats.org/drawingml/2006/table">
                <a:tbl>
                  <a:tblPr>
                    <a:tableStyleId>{E269D01E-BC32-4049-B463-5C60D7B0CCD2}</a:tableStyleId>
                  </a:tblPr>
                  <a:tblGrid>
                    <a:gridCol w="4824536">
                      <a:extLst>
                        <a:ext uri="{9D8B030D-6E8A-4147-A177-3AD203B41FA5}">
                          <a16:colId xmlns:a16="http://schemas.microsoft.com/office/drawing/2014/main" val="4045836866"/>
                        </a:ext>
                      </a:extLst>
                    </a:gridCol>
                  </a:tblGrid>
                  <a:tr h="455944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fr-FR" sz="18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Bilan des nœuds de la lame d’air:</a:t>
                          </a:r>
                          <a:endParaRPr lang="fr-FR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5421568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num>
                                  <m:den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𝜆𝛻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e>
                                </m:d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𝐴𝐶𝐻</m:t>
                                    </m:r>
                                  </m:num>
                                  <m:den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3600</m:t>
                                    </m:r>
                                  </m:den>
                                </m:f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𝑎𝑖𝑟</m:t>
                                    </m:r>
                                  </m:sub>
                                </m:sSub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𝑒𝑥𝑡</m:t>
                                        </m:r>
                                      </m:sub>
                                    </m:sSub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16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𝑐𝑎𝑣𝑖𝑡</m:t>
                                            </m:r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é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d>
                              </m:oMath>
                            </m:oMathPara>
                          </a14:m>
                          <a:endParaRPr lang="fr-FR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20523746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num>
                                  <m:den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𝛿𝛻</m:t>
                                    </m:r>
                                    <m:sSub>
                                      <m:sSubPr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𝐴𝐶𝐻</m:t>
                                    </m:r>
                                  </m:num>
                                  <m:den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3600</m:t>
                                    </m:r>
                                  </m:den>
                                </m:f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𝑒𝑥𝑡</m:t>
                                        </m:r>
                                      </m:sub>
                                    </m:sSub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16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𝑐𝑎𝑣𝑖𝑡</m:t>
                                            </m:r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é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d>
                              </m:oMath>
                            </m:oMathPara>
                          </a14:m>
                          <a:endParaRPr lang="fr-FR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7302568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au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96159122"/>
                  </p:ext>
                </p:extLst>
              </p:nvPr>
            </p:nvGraphicFramePr>
            <p:xfrm>
              <a:off x="839416" y="3218996"/>
              <a:ext cx="4824536" cy="2178398"/>
            </p:xfrm>
            <a:graphic>
              <a:graphicData uri="http://schemas.openxmlformats.org/drawingml/2006/table">
                <a:tbl>
                  <a:tblPr>
                    <a:tableStyleId>{E269D01E-BC32-4049-B463-5C60D7B0CCD2}</a:tableStyleId>
                  </a:tblPr>
                  <a:tblGrid>
                    <a:gridCol w="4824536">
                      <a:extLst>
                        <a:ext uri="{9D8B030D-6E8A-4147-A177-3AD203B41FA5}">
                          <a16:colId xmlns:a16="http://schemas.microsoft.com/office/drawing/2014/main" val="4045836866"/>
                        </a:ext>
                      </a:extLst>
                    </a:gridCol>
                  </a:tblGrid>
                  <a:tr h="455944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fr-FR" sz="18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Bilan des nœuds de la lame d’air:</a:t>
                          </a:r>
                          <a:endParaRPr lang="fr-FR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5421568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883" t="-56028" r="-1009" b="-1092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0523746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883" t="-154930" r="-1009" b="-84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302568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38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>
          <a:xfrm>
            <a:off x="477228" y="1268760"/>
            <a:ext cx="11232000" cy="50520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Modélisation sous </a:t>
            </a:r>
            <a:r>
              <a:rPr lang="fr-FR" dirty="0" smtClean="0">
                <a:solidFill>
                  <a:schemeClr val="accent6"/>
                </a:solidFill>
              </a:rPr>
              <a:t>WUFI </a:t>
            </a:r>
            <a:r>
              <a:rPr lang="fr-FR" dirty="0" smtClean="0">
                <a:solidFill>
                  <a:schemeClr val="accent6"/>
                </a:solidFill>
              </a:rPr>
              <a:t>1D </a:t>
            </a:r>
            <a:r>
              <a:rPr lang="fr-FR" dirty="0" smtClean="0">
                <a:solidFill>
                  <a:schemeClr val="accent6"/>
                </a:solidFill>
              </a:rPr>
              <a:t>[</a:t>
            </a:r>
            <a:r>
              <a:rPr lang="fr-FR" dirty="0" err="1" smtClean="0">
                <a:solidFill>
                  <a:schemeClr val="accent6"/>
                </a:solidFill>
              </a:rPr>
              <a:t>Künzel</a:t>
            </a:r>
            <a:r>
              <a:rPr lang="fr-FR" dirty="0" smtClean="0">
                <a:solidFill>
                  <a:schemeClr val="accent6"/>
                </a:solidFill>
              </a:rPr>
              <a:t> 1995]</a:t>
            </a:r>
            <a:endParaRPr lang="fr-FR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Ventilation de la lame d’air :</a:t>
            </a:r>
          </a:p>
          <a:p>
            <a:pPr marL="1144588" lvl="1" indent="-342900"/>
            <a:r>
              <a:rPr lang="fr-FR" dirty="0">
                <a:solidFill>
                  <a:schemeClr val="accent6"/>
                </a:solidFill>
              </a:rPr>
              <a:t>M</a:t>
            </a:r>
            <a:r>
              <a:rPr lang="fr-FR" dirty="0" smtClean="0">
                <a:solidFill>
                  <a:schemeClr val="accent6"/>
                </a:solidFill>
              </a:rPr>
              <a:t>odélisée par une source de chaleur et d’humidité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Caractérisée par un taux de renouvellement d’air </a:t>
            </a:r>
            <a:r>
              <a:rPr lang="fr-FR" b="1" dirty="0" smtClean="0">
                <a:solidFill>
                  <a:schemeClr val="accent6"/>
                </a:solidFill>
              </a:rPr>
              <a:t>ACH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Modélisation numérique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3896665"/>
                  </p:ext>
                </p:extLst>
              </p:nvPr>
            </p:nvGraphicFramePr>
            <p:xfrm>
              <a:off x="839416" y="3218996"/>
              <a:ext cx="4824536" cy="2178398"/>
            </p:xfrm>
            <a:graphic>
              <a:graphicData uri="http://schemas.openxmlformats.org/drawingml/2006/table">
                <a:tbl>
                  <a:tblPr>
                    <a:tableStyleId>{E269D01E-BC32-4049-B463-5C60D7B0CCD2}</a:tableStyleId>
                  </a:tblPr>
                  <a:tblGrid>
                    <a:gridCol w="4824536">
                      <a:extLst>
                        <a:ext uri="{9D8B030D-6E8A-4147-A177-3AD203B41FA5}">
                          <a16:colId xmlns:a16="http://schemas.microsoft.com/office/drawing/2014/main" val="4045836866"/>
                        </a:ext>
                      </a:extLst>
                    </a:gridCol>
                  </a:tblGrid>
                  <a:tr h="455944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fr-FR" sz="18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Bilan des nœuds de la lame d’air:</a:t>
                          </a:r>
                          <a:endParaRPr lang="fr-FR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5421568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num>
                                  <m:den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𝜆𝛻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e>
                                </m:d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𝐴𝐶𝐻</m:t>
                                    </m:r>
                                  </m:num>
                                  <m:den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3600</m:t>
                                    </m:r>
                                  </m:den>
                                </m:f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𝑎𝑖𝑟</m:t>
                                    </m:r>
                                  </m:sub>
                                </m:sSub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𝑒𝑥𝑡</m:t>
                                        </m:r>
                                      </m:sub>
                                    </m:sSub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16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𝑐𝑎𝑣𝑖𝑡</m:t>
                                            </m:r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é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d>
                              </m:oMath>
                            </m:oMathPara>
                          </a14:m>
                          <a:endParaRPr lang="fr-FR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20523746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num>
                                  <m:den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𝛿𝛻</m:t>
                                    </m:r>
                                    <m:sSub>
                                      <m:sSubPr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𝐴𝐶𝐻</m:t>
                                    </m:r>
                                  </m:num>
                                  <m:den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3600</m:t>
                                    </m:r>
                                  </m:den>
                                </m:f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𝑒𝑥𝑡</m:t>
                                        </m:r>
                                      </m:sub>
                                    </m:sSub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16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𝑐𝑎𝑣𝑖𝑡</m:t>
                                            </m:r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é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d>
                              </m:oMath>
                            </m:oMathPara>
                          </a14:m>
                          <a:endParaRPr lang="fr-FR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730256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3896665"/>
                  </p:ext>
                </p:extLst>
              </p:nvPr>
            </p:nvGraphicFramePr>
            <p:xfrm>
              <a:off x="839416" y="3218996"/>
              <a:ext cx="4824536" cy="2178398"/>
            </p:xfrm>
            <a:graphic>
              <a:graphicData uri="http://schemas.openxmlformats.org/drawingml/2006/table">
                <a:tbl>
                  <a:tblPr>
                    <a:tableStyleId>{E269D01E-BC32-4049-B463-5C60D7B0CCD2}</a:tableStyleId>
                  </a:tblPr>
                  <a:tblGrid>
                    <a:gridCol w="4824536">
                      <a:extLst>
                        <a:ext uri="{9D8B030D-6E8A-4147-A177-3AD203B41FA5}">
                          <a16:colId xmlns:a16="http://schemas.microsoft.com/office/drawing/2014/main" val="4045836866"/>
                        </a:ext>
                      </a:extLst>
                    </a:gridCol>
                  </a:tblGrid>
                  <a:tr h="455944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fr-FR" sz="18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Bilan des nœuds de la lame d’air:</a:t>
                          </a:r>
                          <a:endParaRPr lang="fr-FR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5421568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83" t="-56028" r="-1009" b="-1092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0523746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883" t="-154930" r="-1009" b="-84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302568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764704"/>
            <a:ext cx="3819133" cy="3239221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1487488" y="3645024"/>
            <a:ext cx="936104" cy="1656184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638443" y="6093296"/>
            <a:ext cx="6538210" cy="43265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normAutofit/>
          </a:bodyPr>
          <a:lstStyle/>
          <a:p>
            <a:r>
              <a:rPr lang="en-US" sz="1050" i="1" dirty="0" err="1"/>
              <a:t>Künzel</a:t>
            </a:r>
            <a:r>
              <a:rPr lang="en-US" sz="1050" i="1" dirty="0"/>
              <a:t>, H. M. </a:t>
            </a:r>
            <a:r>
              <a:rPr lang="en-US" sz="1050" dirty="0"/>
              <a:t>1995. « Simultaneous heat and moisture transport in building components - One- and two-dimensional calculation using simple parameters ». PhD, University of Stuttgart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159108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>
          <a:xfrm>
            <a:off x="477228" y="1268760"/>
            <a:ext cx="11232000" cy="50520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Modélisation </a:t>
            </a:r>
            <a:r>
              <a:rPr lang="fr-FR" dirty="0">
                <a:solidFill>
                  <a:schemeClr val="accent6"/>
                </a:solidFill>
              </a:rPr>
              <a:t>sous WUFI 1D [</a:t>
            </a:r>
            <a:r>
              <a:rPr lang="fr-FR" dirty="0" err="1">
                <a:solidFill>
                  <a:schemeClr val="accent6"/>
                </a:solidFill>
              </a:rPr>
              <a:t>Künzel</a:t>
            </a:r>
            <a:r>
              <a:rPr lang="fr-FR" dirty="0">
                <a:solidFill>
                  <a:schemeClr val="accent6"/>
                </a:solidFill>
              </a:rPr>
              <a:t> 1995]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Ventilation </a:t>
            </a:r>
            <a:r>
              <a:rPr lang="fr-FR" dirty="0" smtClean="0">
                <a:solidFill>
                  <a:schemeClr val="accent6"/>
                </a:solidFill>
              </a:rPr>
              <a:t>de la lame d’air :</a:t>
            </a:r>
          </a:p>
          <a:p>
            <a:pPr marL="1144588" lvl="1" indent="-342900"/>
            <a:r>
              <a:rPr lang="fr-FR" dirty="0">
                <a:solidFill>
                  <a:schemeClr val="accent6"/>
                </a:solidFill>
              </a:rPr>
              <a:t>M</a:t>
            </a:r>
            <a:r>
              <a:rPr lang="fr-FR" dirty="0" smtClean="0">
                <a:solidFill>
                  <a:schemeClr val="accent6"/>
                </a:solidFill>
              </a:rPr>
              <a:t>odélisée par une source de chaleur et d’humidité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Caractérisée par un taux de renouvellement d’air </a:t>
            </a:r>
            <a:r>
              <a:rPr lang="fr-FR" b="1" dirty="0" smtClean="0">
                <a:solidFill>
                  <a:schemeClr val="accent6"/>
                </a:solidFill>
              </a:rPr>
              <a:t>ACH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Modélisation numérique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3896665"/>
                  </p:ext>
                </p:extLst>
              </p:nvPr>
            </p:nvGraphicFramePr>
            <p:xfrm>
              <a:off x="839416" y="3218996"/>
              <a:ext cx="4824536" cy="2178398"/>
            </p:xfrm>
            <a:graphic>
              <a:graphicData uri="http://schemas.openxmlformats.org/drawingml/2006/table">
                <a:tbl>
                  <a:tblPr>
                    <a:tableStyleId>{E269D01E-BC32-4049-B463-5C60D7B0CCD2}</a:tableStyleId>
                  </a:tblPr>
                  <a:tblGrid>
                    <a:gridCol w="4824536">
                      <a:extLst>
                        <a:ext uri="{9D8B030D-6E8A-4147-A177-3AD203B41FA5}">
                          <a16:colId xmlns:a16="http://schemas.microsoft.com/office/drawing/2014/main" val="4045836866"/>
                        </a:ext>
                      </a:extLst>
                    </a:gridCol>
                  </a:tblGrid>
                  <a:tr h="455944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fr-FR" sz="18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Bilan des nœuds de la lame d’air:</a:t>
                          </a:r>
                          <a:endParaRPr lang="fr-FR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5421568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num>
                                  <m:den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𝜆𝛻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e>
                                </m:d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𝐴𝐶𝐻</m:t>
                                    </m:r>
                                  </m:num>
                                  <m:den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3600</m:t>
                                    </m:r>
                                  </m:den>
                                </m:f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𝑎𝑖𝑟</m:t>
                                    </m:r>
                                  </m:sub>
                                </m:sSub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𝑒𝑥𝑡</m:t>
                                        </m:r>
                                      </m:sub>
                                    </m:sSub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16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𝑐𝑎𝑣𝑖𝑡</m:t>
                                            </m:r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é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d>
                              </m:oMath>
                            </m:oMathPara>
                          </a14:m>
                          <a:endParaRPr lang="fr-FR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20523746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num>
                                  <m:den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𝛿𝛻</m:t>
                                    </m:r>
                                    <m:sSub>
                                      <m:sSubPr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fr-FR" sz="16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𝐴𝐶𝐻</m:t>
                                    </m:r>
                                  </m:num>
                                  <m:den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3600</m:t>
                                    </m:r>
                                  </m:den>
                                </m:f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d>
                                  <m:dPr>
                                    <m:ctrlPr>
                                      <a:rPr lang="fr-FR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GB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𝑒𝑥𝑡</m:t>
                                        </m:r>
                                      </m:sub>
                                    </m:sSub>
                                    <m:r>
                                      <a:rPr lang="en-GB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fr-FR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16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𝑐𝑎𝑣𝑖𝑡</m:t>
                                            </m:r>
                                            <m:r>
                                              <a:rPr lang="en-GB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é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d>
                              </m:oMath>
                            </m:oMathPara>
                          </a14:m>
                          <a:endParaRPr lang="fr-FR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730256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3896665"/>
                  </p:ext>
                </p:extLst>
              </p:nvPr>
            </p:nvGraphicFramePr>
            <p:xfrm>
              <a:off x="839416" y="3218996"/>
              <a:ext cx="4824536" cy="2178398"/>
            </p:xfrm>
            <a:graphic>
              <a:graphicData uri="http://schemas.openxmlformats.org/drawingml/2006/table">
                <a:tbl>
                  <a:tblPr>
                    <a:tableStyleId>{E269D01E-BC32-4049-B463-5C60D7B0CCD2}</a:tableStyleId>
                  </a:tblPr>
                  <a:tblGrid>
                    <a:gridCol w="4824536">
                      <a:extLst>
                        <a:ext uri="{9D8B030D-6E8A-4147-A177-3AD203B41FA5}">
                          <a16:colId xmlns:a16="http://schemas.microsoft.com/office/drawing/2014/main" val="4045836866"/>
                        </a:ext>
                      </a:extLst>
                    </a:gridCol>
                  </a:tblGrid>
                  <a:tr h="455944">
                    <a:tc>
                      <a:txBody>
                        <a:bodyPr/>
                        <a:lstStyle/>
                        <a:p>
                          <a:pPr indent="180340" algn="just" hangingPunct="0">
                            <a:lnSpc>
                              <a:spcPts val="16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fr-FR" sz="18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Bilan des nœuds de la lame d’air:</a:t>
                          </a:r>
                          <a:endParaRPr lang="fr-FR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5421568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83" t="-56028" r="-1009" b="-1092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0523746"/>
                      </a:ext>
                    </a:extLst>
                  </a:tr>
                  <a:tr h="8612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883" t="-154930" r="-1009" b="-84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302568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764704"/>
            <a:ext cx="3819133" cy="3239221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2423592" y="3645024"/>
            <a:ext cx="3168352" cy="1656184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638443" y="6093296"/>
            <a:ext cx="6538210" cy="43265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normAutofit/>
          </a:bodyPr>
          <a:lstStyle/>
          <a:p>
            <a:r>
              <a:rPr lang="en-US" sz="1050" i="1" dirty="0" err="1"/>
              <a:t>Künzel</a:t>
            </a:r>
            <a:r>
              <a:rPr lang="en-US" sz="1050" i="1" dirty="0"/>
              <a:t>, H. M. </a:t>
            </a:r>
            <a:r>
              <a:rPr lang="en-US" sz="1050" dirty="0"/>
              <a:t>1995. « Simultaneous heat and moisture transport in building components - One- and two-dimensional calculation using simple parameters ». PhD, University of Stuttgart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2081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>
          <a:xfrm>
            <a:off x="477228" y="1268760"/>
            <a:ext cx="11232000" cy="50520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E22FF"/>
                </a:solidFill>
              </a:rPr>
              <a:t>Première étape </a:t>
            </a:r>
            <a:r>
              <a:rPr lang="fr-FR" dirty="0">
                <a:solidFill>
                  <a:schemeClr val="accent6"/>
                </a:solidFill>
              </a:rPr>
              <a:t>: calage des propriétés </a:t>
            </a:r>
            <a:r>
              <a:rPr lang="fr-FR" dirty="0" smtClean="0">
                <a:solidFill>
                  <a:schemeClr val="accent6"/>
                </a:solidFill>
              </a:rPr>
              <a:t>matériaux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CL = mesures en A et D</a:t>
            </a:r>
            <a:endParaRPr lang="fr-FR" dirty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FF0000"/>
                </a:solidFill>
              </a:rPr>
              <a:t>Seconde étape </a:t>
            </a:r>
            <a:r>
              <a:rPr lang="fr-FR" dirty="0" smtClean="0">
                <a:solidFill>
                  <a:schemeClr val="accent6"/>
                </a:solidFill>
              </a:rPr>
              <a:t>: prise en compte de toute la paroi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CL extérieures : météo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CL intérieures : volume chauffé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Modélisation numérique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7392144" y="836712"/>
            <a:ext cx="3888432" cy="3312368"/>
            <a:chOff x="1090370" y="2564904"/>
            <a:chExt cx="3418128" cy="2843704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0370" y="2564904"/>
              <a:ext cx="1872208" cy="2843704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31704" y="2564904"/>
              <a:ext cx="1076794" cy="28437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281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>
          <a:xfrm>
            <a:off x="477228" y="1268760"/>
            <a:ext cx="11232000" cy="50520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E22FF"/>
                </a:solidFill>
              </a:rPr>
              <a:t>Première étape </a:t>
            </a:r>
            <a:r>
              <a:rPr lang="fr-FR" dirty="0">
                <a:solidFill>
                  <a:schemeClr val="accent6"/>
                </a:solidFill>
              </a:rPr>
              <a:t>: calage des propriétés matériaux</a:t>
            </a:r>
          </a:p>
          <a:p>
            <a:pPr marL="1144588" lvl="1" indent="-342900"/>
            <a:r>
              <a:rPr lang="fr-FR" dirty="0">
                <a:solidFill>
                  <a:schemeClr val="accent6"/>
                </a:solidFill>
              </a:rPr>
              <a:t>CL = mesures en A et 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Seconde étape </a:t>
            </a:r>
            <a:r>
              <a:rPr lang="fr-FR" dirty="0">
                <a:solidFill>
                  <a:schemeClr val="accent6"/>
                </a:solidFill>
              </a:rPr>
              <a:t>: prise en compte de toute la paroi</a:t>
            </a:r>
          </a:p>
          <a:p>
            <a:pPr marL="1144588" lvl="1" indent="-342900"/>
            <a:r>
              <a:rPr lang="fr-FR" dirty="0">
                <a:solidFill>
                  <a:schemeClr val="accent6"/>
                </a:solidFill>
              </a:rPr>
              <a:t>CL extérieures : météo</a:t>
            </a:r>
          </a:p>
          <a:p>
            <a:pPr marL="1144588" lvl="1" indent="-342900"/>
            <a:r>
              <a:rPr lang="fr-FR" dirty="0">
                <a:solidFill>
                  <a:schemeClr val="accent6"/>
                </a:solidFill>
              </a:rPr>
              <a:t>CL intérieures : volume chauffé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Différents </a:t>
            </a:r>
            <a:r>
              <a:rPr lang="fr-FR" dirty="0" smtClean="0">
                <a:solidFill>
                  <a:schemeClr val="accent6"/>
                </a:solidFill>
              </a:rPr>
              <a:t>ACH testés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Modélisation numérique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070922"/>
              </p:ext>
            </p:extLst>
          </p:nvPr>
        </p:nvGraphicFramePr>
        <p:xfrm>
          <a:off x="839416" y="3119083"/>
          <a:ext cx="2664296" cy="2590800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3599054748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 smtClean="0"/>
                        <a:t>0 vol./h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1252888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dirty="0" smtClean="0"/>
                        <a:t>10 vol./h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8499396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dirty="0" smtClean="0"/>
                        <a:t>100 vol./h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807100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 smtClean="0"/>
                        <a:t>500 vol./h (jour)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fr-FR" sz="1400" dirty="0" smtClean="0"/>
                        <a:t>       100 vol./h (nuit)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5255916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dirty="0" smtClean="0"/>
                        <a:t>Littérature: Falk et al. 2014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193218"/>
                  </a:ext>
                </a:extLst>
              </a:tr>
            </a:tbl>
          </a:graphicData>
        </a:graphic>
      </p:graphicFrame>
      <p:grpSp>
        <p:nvGrpSpPr>
          <p:cNvPr id="12" name="Groupe 11"/>
          <p:cNvGrpSpPr/>
          <p:nvPr/>
        </p:nvGrpSpPr>
        <p:grpSpPr>
          <a:xfrm>
            <a:off x="7392144" y="836712"/>
            <a:ext cx="3888432" cy="3312368"/>
            <a:chOff x="1090370" y="2564904"/>
            <a:chExt cx="3418128" cy="2843704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0370" y="2564904"/>
              <a:ext cx="1872208" cy="2843704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31704" y="2564904"/>
              <a:ext cx="1076794" cy="28437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483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>
          <a:xfrm>
            <a:off x="477228" y="1268760"/>
            <a:ext cx="11232000" cy="50520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Modèle [Falk et al. 2014]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Application à la façade expérimentale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Modélisation numérique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95" y="1791910"/>
            <a:ext cx="4195482" cy="1890944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692696"/>
            <a:ext cx="6881592" cy="2990158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28" y="4399524"/>
            <a:ext cx="6408713" cy="190979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335360" y="3861048"/>
            <a:ext cx="1140092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5840501" y="1268760"/>
            <a:ext cx="1512168" cy="432048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9120336" y="984389"/>
            <a:ext cx="1584176" cy="454835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1847528" y="3062859"/>
            <a:ext cx="936104" cy="59372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5638443" y="6093296"/>
            <a:ext cx="6538210" cy="43265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normAutofit/>
          </a:bodyPr>
          <a:lstStyle/>
          <a:p>
            <a:r>
              <a:rPr lang="en-US" sz="1050" i="1" dirty="0"/>
              <a:t>Falk, </a:t>
            </a:r>
            <a:r>
              <a:rPr lang="en-US" sz="1050" i="1" dirty="0" err="1"/>
              <a:t>Jörgen</a:t>
            </a:r>
            <a:r>
              <a:rPr lang="en-US" sz="1050" i="1" dirty="0"/>
              <a:t>, </a:t>
            </a:r>
            <a:r>
              <a:rPr lang="en-US" sz="1050" i="1" dirty="0" err="1"/>
              <a:t>Miklós</a:t>
            </a:r>
            <a:r>
              <a:rPr lang="en-US" sz="1050" i="1" dirty="0"/>
              <a:t> </a:t>
            </a:r>
            <a:r>
              <a:rPr lang="en-US" sz="1050" i="1" dirty="0" err="1"/>
              <a:t>Molnár</a:t>
            </a:r>
            <a:r>
              <a:rPr lang="en-US" sz="1050" i="1" dirty="0"/>
              <a:t>, et Oskar Larsson. </a:t>
            </a:r>
            <a:r>
              <a:rPr lang="en-US" sz="1050" dirty="0"/>
              <a:t>2014. « Investigation of a simple approach to predict rainscreen wall ventilation rates for hygrothermal simulation purposes ». Building and Environment 73 : 88‑96</a:t>
            </a:r>
            <a:r>
              <a:rPr lang="en-US" sz="1050" dirty="0" smtClean="0"/>
              <a:t>.</a:t>
            </a:r>
            <a:endParaRPr lang="fr-FR" sz="1050" dirty="0"/>
          </a:p>
        </p:txBody>
      </p:sp>
      <p:sp>
        <p:nvSpPr>
          <p:cNvPr id="18" name="ZoneTexte 17"/>
          <p:cNvSpPr txBox="1"/>
          <p:nvPr/>
        </p:nvSpPr>
        <p:spPr>
          <a:xfrm>
            <a:off x="6023992" y="350236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/>
                </a:solidFill>
              </a:rPr>
              <a:t>jour</a:t>
            </a:r>
            <a:endParaRPr lang="fr-FR" b="1" dirty="0">
              <a:solidFill>
                <a:schemeClr val="accent6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9552384" y="3502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6"/>
                </a:solidFill>
              </a:rPr>
              <a:t>nuit</a:t>
            </a:r>
            <a:endParaRPr lang="fr-FR" b="1" dirty="0">
              <a:solidFill>
                <a:schemeClr val="accent6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985248" y="4994445"/>
            <a:ext cx="3124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/>
                </a:solidFill>
              </a:rPr>
              <a:t>=&gt; Valeurs dans la fourchette haute</a:t>
            </a:r>
            <a:endParaRPr lang="fr-FR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29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Comparaison aux mesures dans la lame d’air :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Importance significative mais modérée de la ventilation sur la température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Très forte influence sur la pression de vapeur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=&gt; Taux </a:t>
            </a:r>
            <a:r>
              <a:rPr lang="fr-FR" dirty="0" smtClean="0">
                <a:solidFill>
                  <a:schemeClr val="accent6"/>
                </a:solidFill>
              </a:rPr>
              <a:t>de ventilation &gt; 100 </a:t>
            </a:r>
            <a:r>
              <a:rPr lang="fr-FR" dirty="0" smtClean="0">
                <a:solidFill>
                  <a:schemeClr val="accent6"/>
                </a:solidFill>
              </a:rPr>
              <a:t>vol./h</a:t>
            </a:r>
            <a:endParaRPr lang="fr-FR" dirty="0" smtClean="0">
              <a:solidFill>
                <a:schemeClr val="accent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Résultats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grpSp>
        <p:nvGrpSpPr>
          <p:cNvPr id="13" name="Groupe 12"/>
          <p:cNvGrpSpPr/>
          <p:nvPr/>
        </p:nvGrpSpPr>
        <p:grpSpPr>
          <a:xfrm>
            <a:off x="500142" y="3429000"/>
            <a:ext cx="3276260" cy="2644413"/>
            <a:chOff x="1090370" y="2564904"/>
            <a:chExt cx="3418128" cy="2843704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0370" y="2564904"/>
              <a:ext cx="1872208" cy="2843704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31704" y="2564904"/>
              <a:ext cx="1076794" cy="2843704"/>
            </a:xfrm>
            <a:prstGeom prst="rect">
              <a:avLst/>
            </a:prstGeom>
          </p:spPr>
        </p:pic>
      </p:grpSp>
      <p:sp>
        <p:nvSpPr>
          <p:cNvPr id="25" name="Ellipse 24"/>
          <p:cNvSpPr/>
          <p:nvPr/>
        </p:nvSpPr>
        <p:spPr>
          <a:xfrm>
            <a:off x="2783632" y="5416818"/>
            <a:ext cx="1512168" cy="144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543" y="2780928"/>
            <a:ext cx="7340223" cy="365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1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Humidité à l’intérieur de la paroi : 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Reste </a:t>
            </a:r>
            <a:r>
              <a:rPr lang="fr-FR" dirty="0">
                <a:solidFill>
                  <a:schemeClr val="accent6"/>
                </a:solidFill>
              </a:rPr>
              <a:t>des écarts par rapport aux calculs faits en étape </a:t>
            </a:r>
            <a:r>
              <a:rPr lang="fr-FR" dirty="0" smtClean="0">
                <a:solidFill>
                  <a:schemeClr val="accent6"/>
                </a:solidFill>
              </a:rPr>
              <a:t>1</a:t>
            </a:r>
          </a:p>
          <a:p>
            <a:pPr marL="1144588" lvl="1" indent="-342900"/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Résultats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19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3368301"/>
            <a:ext cx="3960440" cy="265298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2564902"/>
            <a:ext cx="7374314" cy="367240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355796" y="2492896"/>
            <a:ext cx="174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</a:rPr>
              <a:t>Moyennes /24h</a:t>
            </a:r>
            <a:endParaRPr lang="fr-FR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9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Bardage avec lame d’air ventilée 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Finition esthétique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Protection </a:t>
            </a:r>
            <a:r>
              <a:rPr lang="fr-FR" dirty="0" smtClean="0">
                <a:solidFill>
                  <a:schemeClr val="accent6"/>
                </a:solidFill>
              </a:rPr>
              <a:t>de la pluie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Séchage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Protection contre les surchauffes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Grandeur d’intérêt = taux de renouvellement d’air ACH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[</a:t>
            </a:r>
            <a:r>
              <a:rPr lang="fr-FR" dirty="0" err="1" smtClean="0">
                <a:solidFill>
                  <a:schemeClr val="accent6"/>
                </a:solidFill>
              </a:rPr>
              <a:t>Rahiminejad</a:t>
            </a:r>
            <a:r>
              <a:rPr lang="fr-FR" dirty="0" smtClean="0">
                <a:solidFill>
                  <a:schemeClr val="accent6"/>
                </a:solidFill>
              </a:rPr>
              <a:t> et al] (</a:t>
            </a:r>
            <a:r>
              <a:rPr lang="fr-FR" dirty="0" err="1" smtClean="0">
                <a:solidFill>
                  <a:schemeClr val="accent6"/>
                </a:solidFill>
              </a:rPr>
              <a:t>review</a:t>
            </a:r>
            <a:r>
              <a:rPr lang="fr-FR" dirty="0" smtClean="0">
                <a:solidFill>
                  <a:schemeClr val="accent6"/>
                </a:solidFill>
              </a:rPr>
              <a:t>) : 10 à 1800 vol./h</a:t>
            </a:r>
          </a:p>
          <a:p>
            <a:pPr marL="1144588" lvl="1" indent="-342900"/>
            <a:r>
              <a:rPr lang="fr-FR" dirty="0">
                <a:solidFill>
                  <a:schemeClr val="accent6"/>
                </a:solidFill>
              </a:rPr>
              <a:t>[</a:t>
            </a:r>
            <a:r>
              <a:rPr lang="fr-FR" dirty="0" err="1">
                <a:solidFill>
                  <a:schemeClr val="accent6"/>
                </a:solidFill>
              </a:rPr>
              <a:t>Langmanns</a:t>
            </a:r>
            <a:r>
              <a:rPr lang="fr-FR" dirty="0">
                <a:solidFill>
                  <a:schemeClr val="accent6"/>
                </a:solidFill>
              </a:rPr>
              <a:t> et al 2015] (mesures) : 100 à 800 vol./h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[</a:t>
            </a:r>
            <a:r>
              <a:rPr lang="fr-FR" dirty="0" smtClean="0">
                <a:solidFill>
                  <a:schemeClr val="accent6"/>
                </a:solidFill>
              </a:rPr>
              <a:t>Guide PACTE 2021] : 3 à 200 vol./h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Grandeur non connue à l’avance, complexe à modéliser ou à mesurer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Objectif = proposer une méthode de caractérisation de cette grandeur</a:t>
            </a:r>
            <a:endParaRPr lang="fr-FR" dirty="0" smtClean="0">
              <a:solidFill>
                <a:schemeClr val="accent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Introduction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638443" y="5140760"/>
            <a:ext cx="6538210" cy="138519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normAutofit/>
          </a:bodyPr>
          <a:lstStyle/>
          <a:p>
            <a:r>
              <a:rPr lang="en-US" sz="1050" i="1" dirty="0"/>
              <a:t>Finch, Graham, et John </a:t>
            </a:r>
            <a:r>
              <a:rPr lang="en-US" sz="1050" i="1" dirty="0" err="1"/>
              <a:t>Straube</a:t>
            </a:r>
            <a:r>
              <a:rPr lang="en-US" sz="1050" i="1" dirty="0"/>
              <a:t>. </a:t>
            </a:r>
            <a:r>
              <a:rPr lang="en-US" sz="1050" dirty="0"/>
              <a:t>2007. « Ventilated wall claddings: Review, field performance, and hygrothermal modeling ». Clearwater Beach, FL</a:t>
            </a:r>
          </a:p>
          <a:p>
            <a:r>
              <a:rPr lang="en-US" sz="1050" i="1" dirty="0" err="1" smtClean="0"/>
              <a:t>Langmans</a:t>
            </a:r>
            <a:r>
              <a:rPr lang="en-US" sz="1050" i="1" dirty="0"/>
              <a:t>, </a:t>
            </a:r>
            <a:r>
              <a:rPr lang="en-US" sz="1050" i="1" dirty="0" err="1"/>
              <a:t>Jelle</a:t>
            </a:r>
            <a:r>
              <a:rPr lang="en-US" sz="1050" i="1" dirty="0"/>
              <a:t>, et </a:t>
            </a:r>
            <a:r>
              <a:rPr lang="en-US" sz="1050" i="1" dirty="0" err="1"/>
              <a:t>Staf</a:t>
            </a:r>
            <a:r>
              <a:rPr lang="en-US" sz="1050" i="1" dirty="0"/>
              <a:t> </a:t>
            </a:r>
            <a:r>
              <a:rPr lang="en-US" sz="1050" i="1" dirty="0" err="1"/>
              <a:t>Roels</a:t>
            </a:r>
            <a:r>
              <a:rPr lang="en-US" sz="1050" dirty="0"/>
              <a:t>. 2015. « Experimental analysis of cavity ventilation behind rainscreen cladding systems: A comparison of four measuring techniques ». Building and Environment 87 (0) : 177 – 192. </a:t>
            </a:r>
            <a:endParaRPr lang="en-US" sz="1050" dirty="0" smtClean="0"/>
          </a:p>
          <a:p>
            <a:r>
              <a:rPr lang="fr-FR" sz="1050" i="1" dirty="0"/>
              <a:t>Pacte, Programme. 2021</a:t>
            </a:r>
            <a:r>
              <a:rPr lang="fr-FR" sz="1050" dirty="0"/>
              <a:t>. « Détermination des hypothèses pour les simulations de transferts couplés température / humidité dans les parois de bâtiment </a:t>
            </a:r>
            <a:r>
              <a:rPr lang="fr-FR" sz="1050" dirty="0" smtClean="0"/>
              <a:t>»</a:t>
            </a:r>
          </a:p>
          <a:p>
            <a:r>
              <a:rPr lang="en-US" sz="1050" i="1" dirty="0" err="1"/>
              <a:t>Rahiminejad</a:t>
            </a:r>
            <a:r>
              <a:rPr lang="en-US" sz="1050" i="1" dirty="0"/>
              <a:t>, Mohammad, et </a:t>
            </a:r>
            <a:r>
              <a:rPr lang="en-US" sz="1050" i="1" dirty="0" err="1"/>
              <a:t>Dolaana</a:t>
            </a:r>
            <a:r>
              <a:rPr lang="en-US" sz="1050" i="1" dirty="0"/>
              <a:t> </a:t>
            </a:r>
            <a:r>
              <a:rPr lang="en-US" sz="1050" i="1" dirty="0" err="1"/>
              <a:t>Khovalyg</a:t>
            </a:r>
            <a:r>
              <a:rPr lang="en-US" sz="1050" dirty="0"/>
              <a:t>. 2021. « Review on ventilation rates in the ventilated air-spaces behind common wall assemblies with external cladding ». Building and Environment 190 : 107538</a:t>
            </a:r>
            <a:endParaRPr lang="fr-FR" sz="1050" dirty="0"/>
          </a:p>
        </p:txBody>
      </p:sp>
      <p:grpSp>
        <p:nvGrpSpPr>
          <p:cNvPr id="15" name="Groupe 14"/>
          <p:cNvGrpSpPr/>
          <p:nvPr/>
        </p:nvGrpSpPr>
        <p:grpSpPr>
          <a:xfrm>
            <a:off x="8281356" y="260646"/>
            <a:ext cx="3628311" cy="2405849"/>
            <a:chOff x="8281356" y="260646"/>
            <a:chExt cx="3628311" cy="2405849"/>
          </a:xfrm>
        </p:grpSpPr>
        <p:grpSp>
          <p:nvGrpSpPr>
            <p:cNvPr id="10" name="Groupe 9"/>
            <p:cNvGrpSpPr/>
            <p:nvPr/>
          </p:nvGrpSpPr>
          <p:grpSpPr>
            <a:xfrm>
              <a:off x="8281356" y="260646"/>
              <a:ext cx="3628311" cy="2405849"/>
              <a:chOff x="8472264" y="140469"/>
              <a:chExt cx="3628311" cy="2405849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472264" y="140469"/>
                <a:ext cx="3585882" cy="2405849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  <p:sp>
            <p:nvSpPr>
              <p:cNvPr id="7" name="ZoneTexte 6"/>
              <p:cNvSpPr txBox="1"/>
              <p:nvPr/>
            </p:nvSpPr>
            <p:spPr>
              <a:xfrm>
                <a:off x="10782585" y="2300711"/>
                <a:ext cx="131799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i="1" dirty="0">
                    <a:solidFill>
                      <a:schemeClr val="accent6"/>
                    </a:solidFill>
                  </a:rPr>
                  <a:t>Source: </a:t>
                </a:r>
                <a:r>
                  <a:rPr lang="fr-FR" sz="900" i="1" dirty="0" err="1" smtClean="0">
                    <a:solidFill>
                      <a:schemeClr val="accent6"/>
                    </a:solidFill>
                  </a:rPr>
                  <a:t>Finch</a:t>
                </a:r>
                <a:r>
                  <a:rPr lang="fr-FR" sz="900" i="1" dirty="0" smtClean="0">
                    <a:solidFill>
                      <a:schemeClr val="accent6"/>
                    </a:solidFill>
                  </a:rPr>
                  <a:t> et al. 2007</a:t>
                </a:r>
                <a:endParaRPr lang="fr-FR" sz="900" i="1" dirty="0">
                  <a:solidFill>
                    <a:schemeClr val="accent6"/>
                  </a:solidFill>
                </a:endParaRPr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9443675" y="847671"/>
              <a:ext cx="3706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i="1" dirty="0" err="1" smtClean="0">
                  <a:solidFill>
                    <a:schemeClr val="accent6"/>
                  </a:solidFill>
                </a:rPr>
                <a:t>int</a:t>
              </a:r>
              <a:r>
                <a:rPr lang="fr-FR" sz="1100" i="1" dirty="0">
                  <a:solidFill>
                    <a:schemeClr val="accent6"/>
                  </a:solidFill>
                </a:rPr>
                <a:t>.</a:t>
              </a:r>
              <a:endParaRPr lang="fr-FR" sz="1100" i="1" dirty="0">
                <a:solidFill>
                  <a:schemeClr val="accent6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8281356" y="877853"/>
              <a:ext cx="3946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i="1" dirty="0" err="1" smtClean="0">
                  <a:solidFill>
                    <a:schemeClr val="accent6"/>
                  </a:solidFill>
                </a:rPr>
                <a:t>ext</a:t>
              </a:r>
              <a:r>
                <a:rPr lang="fr-FR" sz="1100" i="1" dirty="0" smtClean="0">
                  <a:solidFill>
                    <a:schemeClr val="accent6"/>
                  </a:solidFill>
                </a:rPr>
                <a:t>.</a:t>
              </a:r>
              <a:endParaRPr lang="fr-FR" sz="1100" i="1" dirty="0">
                <a:solidFill>
                  <a:schemeClr val="accent6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1478798" y="815762"/>
              <a:ext cx="3706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i="1" dirty="0" err="1" smtClean="0">
                  <a:solidFill>
                    <a:schemeClr val="accent6"/>
                  </a:solidFill>
                </a:rPr>
                <a:t>int</a:t>
              </a:r>
              <a:r>
                <a:rPr lang="fr-FR" sz="1100" i="1" dirty="0">
                  <a:solidFill>
                    <a:schemeClr val="accent6"/>
                  </a:solidFill>
                </a:rPr>
                <a:t>.</a:t>
              </a:r>
              <a:endParaRPr lang="fr-FR" sz="1100" i="1" dirty="0">
                <a:solidFill>
                  <a:schemeClr val="accent6"/>
                </a:solidFill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10252814" y="815762"/>
              <a:ext cx="3946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i="1" dirty="0" err="1" smtClean="0">
                  <a:solidFill>
                    <a:schemeClr val="accent6"/>
                  </a:solidFill>
                </a:rPr>
                <a:t>ext</a:t>
              </a:r>
              <a:r>
                <a:rPr lang="fr-FR" sz="1100" i="1" dirty="0" smtClean="0">
                  <a:solidFill>
                    <a:schemeClr val="accent6"/>
                  </a:solidFill>
                </a:rPr>
                <a:t>.</a:t>
              </a:r>
              <a:endParaRPr lang="fr-FR" sz="1100" i="1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070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Deux approches possibles pour évaluer un ACH :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Tâtonnement + comparaison à des mesures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Modèle prédictif : à partir des données météo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Approches imparfaites… </a:t>
            </a:r>
            <a:endParaRPr lang="fr-FR" dirty="0" smtClean="0">
              <a:solidFill>
                <a:schemeClr val="accent6"/>
              </a:solidFill>
            </a:endParaRP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…mais plus simple qu’un modèle détaillé de bardage (temps et outils de calcul)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adaptée à l’approche 1D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Qui permet d’évaluer l’ordre de grandeur de la ventilation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Modèle de la littérature utilisable « à l’aveugle </a:t>
            </a:r>
            <a:r>
              <a:rPr lang="fr-FR" dirty="0" smtClean="0">
                <a:solidFill>
                  <a:schemeClr val="accent6"/>
                </a:solidFill>
              </a:rPr>
              <a:t>» :</a:t>
            </a:r>
            <a:endParaRPr lang="fr-FR" dirty="0" smtClean="0">
              <a:solidFill>
                <a:schemeClr val="accent6"/>
              </a:solidFill>
            </a:endParaRP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Confrontation avec d’autres finitions, d’autres orientations </a:t>
            </a:r>
            <a:r>
              <a:rPr lang="fr-FR" dirty="0" smtClean="0">
                <a:solidFill>
                  <a:schemeClr val="accent6"/>
                </a:solidFill>
              </a:rPr>
              <a:t>?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Limites : absorptivité, géométrie…</a:t>
            </a:r>
            <a:endParaRPr lang="fr-FR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Utilisation en dimensionnement :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A permis de montrer qu’on peut utiliser un ACH élevé</a:t>
            </a:r>
            <a:endParaRPr lang="fr-FR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accent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Conclusions et perspectives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20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817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17"/>
          <p:cNvSpPr/>
          <p:nvPr/>
        </p:nvSpPr>
        <p:spPr>
          <a:xfrm>
            <a:off x="10265463" y="320788"/>
            <a:ext cx="279647" cy="262780"/>
          </a:xfrm>
          <a:prstGeom prst="ellipse">
            <a:avLst/>
          </a:prstGeom>
          <a:solidFill>
            <a:srgbClr val="FFFFFF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5085184"/>
            <a:ext cx="2347021" cy="87347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408" y="0"/>
            <a:ext cx="1445793" cy="1180129"/>
          </a:xfrm>
          <a:prstGeom prst="rect">
            <a:avLst/>
          </a:prstGeom>
        </p:spPr>
      </p:pic>
      <p:pic>
        <p:nvPicPr>
          <p:cNvPr id="8" name="Espace réservé pour une image  7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121649" y="4221088"/>
            <a:ext cx="5070351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fr-FR" sz="4400" b="1" cap="all" dirty="0" smtClean="0">
                <a:solidFill>
                  <a:schemeClr val="bg1"/>
                </a:solidFill>
              </a:rPr>
              <a:t> Merci</a:t>
            </a:r>
            <a:endParaRPr lang="fr-FR" sz="4400" b="1" cap="al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1139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>
          <a:xfrm>
            <a:off x="477228" y="1268760"/>
            <a:ext cx="11232000" cy="50520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Sources: fiches techniques + </a:t>
            </a:r>
            <a:r>
              <a:rPr lang="fr-FR" dirty="0" err="1" smtClean="0">
                <a:solidFill>
                  <a:schemeClr val="accent6"/>
                </a:solidFill>
              </a:rPr>
              <a:t>bdd</a:t>
            </a:r>
            <a:r>
              <a:rPr lang="fr-FR" dirty="0" smtClean="0">
                <a:solidFill>
                  <a:schemeClr val="accent6"/>
                </a:solidFill>
              </a:rPr>
              <a:t> </a:t>
            </a:r>
            <a:r>
              <a:rPr lang="fr-FR" dirty="0" err="1" smtClean="0">
                <a:solidFill>
                  <a:schemeClr val="accent6"/>
                </a:solidFill>
              </a:rPr>
              <a:t>wufi</a:t>
            </a:r>
            <a:endParaRPr lang="fr-FR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Ajustement pour réduire le RMSE</a:t>
            </a:r>
            <a:endParaRPr lang="fr-FR" dirty="0" smtClean="0">
              <a:solidFill>
                <a:schemeClr val="accent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>
                <a:solidFill>
                  <a:schemeClr val="accent1"/>
                </a:solidFill>
              </a:rPr>
              <a:t>Première étape : calage des propriétés matériaux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22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1464" y="1988840"/>
            <a:ext cx="2822507" cy="247700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872" y="1192269"/>
            <a:ext cx="6885518" cy="3428988"/>
          </a:xfrm>
          <a:prstGeom prst="rect">
            <a:avLst/>
          </a:prstGeom>
        </p:spPr>
      </p:pic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227728"/>
              </p:ext>
            </p:extLst>
          </p:nvPr>
        </p:nvGraphicFramePr>
        <p:xfrm>
          <a:off x="767408" y="4509121"/>
          <a:ext cx="10515601" cy="203861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65463">
                  <a:extLst>
                    <a:ext uri="{9D8B030D-6E8A-4147-A177-3AD203B41FA5}">
                      <a16:colId xmlns:a16="http://schemas.microsoft.com/office/drawing/2014/main" val="3752339515"/>
                    </a:ext>
                  </a:extLst>
                </a:gridCol>
                <a:gridCol w="1601913">
                  <a:extLst>
                    <a:ext uri="{9D8B030D-6E8A-4147-A177-3AD203B41FA5}">
                      <a16:colId xmlns:a16="http://schemas.microsoft.com/office/drawing/2014/main" val="3354533592"/>
                    </a:ext>
                  </a:extLst>
                </a:gridCol>
                <a:gridCol w="1300541">
                  <a:extLst>
                    <a:ext uri="{9D8B030D-6E8A-4147-A177-3AD203B41FA5}">
                      <a16:colId xmlns:a16="http://schemas.microsoft.com/office/drawing/2014/main" val="221481900"/>
                    </a:ext>
                  </a:extLst>
                </a:gridCol>
                <a:gridCol w="1830262">
                  <a:extLst>
                    <a:ext uri="{9D8B030D-6E8A-4147-A177-3AD203B41FA5}">
                      <a16:colId xmlns:a16="http://schemas.microsoft.com/office/drawing/2014/main" val="1923888158"/>
                    </a:ext>
                  </a:extLst>
                </a:gridCol>
                <a:gridCol w="1276199">
                  <a:extLst>
                    <a:ext uri="{9D8B030D-6E8A-4147-A177-3AD203B41FA5}">
                      <a16:colId xmlns:a16="http://schemas.microsoft.com/office/drawing/2014/main" val="1853016893"/>
                    </a:ext>
                  </a:extLst>
                </a:gridCol>
                <a:gridCol w="2041223">
                  <a:extLst>
                    <a:ext uri="{9D8B030D-6E8A-4147-A177-3AD203B41FA5}">
                      <a16:colId xmlns:a16="http://schemas.microsoft.com/office/drawing/2014/main" val="1007220811"/>
                    </a:ext>
                  </a:extLst>
                </a:gridCol>
              </a:tblGrid>
              <a:tr h="23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λ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effectLst/>
                        </a:rPr>
                        <a:t>rho</a:t>
                      </a:r>
                      <a:endParaRPr lang="fr-F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µ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w</a:t>
                      </a:r>
                      <a:r>
                        <a:rPr lang="fr-FR" sz="1200" baseline="-25000">
                          <a:effectLst/>
                        </a:rPr>
                        <a:t>80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w</a:t>
                      </a:r>
                      <a:r>
                        <a:rPr lang="fr-FR" sz="1200" baseline="-25000">
                          <a:effectLst/>
                        </a:rPr>
                        <a:t>sat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2416061409"/>
                  </a:ext>
                </a:extLst>
              </a:tr>
              <a:tr h="1904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W/(m.K)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kg/m3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-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kg/m3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kg/m3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4096242690"/>
                  </a:ext>
                </a:extLst>
              </a:tr>
              <a:tr h="179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gypsum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0,2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850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8,3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6,3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400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414292517"/>
                  </a:ext>
                </a:extLst>
              </a:tr>
              <a:tr h="179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concrete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1,6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2200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92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175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4278948622"/>
                  </a:ext>
                </a:extLst>
              </a:tr>
              <a:tr h="179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air gap 100mm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0,59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1,3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0,15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-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-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3142820726"/>
                  </a:ext>
                </a:extLst>
              </a:tr>
              <a:tr h="179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OSB (poplar)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0,1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600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100/50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76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610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943001117"/>
                  </a:ext>
                </a:extLst>
              </a:tr>
              <a:tr h="179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glass wool (60mm)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0,032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30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0,4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361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445855589"/>
                  </a:ext>
                </a:extLst>
              </a:tr>
              <a:tr h="179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glass wool (180mm)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0,030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30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0,4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361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340226428"/>
                  </a:ext>
                </a:extLst>
              </a:tr>
              <a:tr h="179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Fiberboard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0,1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528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15/8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667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2312368462"/>
                  </a:ext>
                </a:extLst>
              </a:tr>
              <a:tr h="179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air gap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0.18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1.3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0.46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-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-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119564567"/>
                  </a:ext>
                </a:extLst>
              </a:tr>
              <a:tr h="179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Fibre cement siding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0.13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1610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95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150</a:t>
                      </a:r>
                      <a:endParaRPr lang="fr-F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607786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466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sz="quarter" idx="18"/>
                <p:extLst>
                  <p:ext uri="{D42A27DB-BD31-4B8C-83A1-F6EECF244321}">
                    <p14:modId xmlns:p14="http://schemas.microsoft.com/office/powerpoint/2010/main" val="4059010502"/>
                  </p:ext>
                </p:extLst>
              </p:nvPr>
            </p:nvGraphicFramePr>
            <p:xfrm>
              <a:off x="1559496" y="5805264"/>
              <a:ext cx="5040935" cy="67056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2880695">
                      <a:extLst>
                        <a:ext uri="{9D8B030D-6E8A-4147-A177-3AD203B41FA5}">
                          <a16:colId xmlns:a16="http://schemas.microsoft.com/office/drawing/2014/main" val="936223474"/>
                        </a:ext>
                      </a:extLst>
                    </a:gridCol>
                    <a:gridCol w="2160240">
                      <a:extLst>
                        <a:ext uri="{9D8B030D-6E8A-4147-A177-3AD203B41FA5}">
                          <a16:colId xmlns:a16="http://schemas.microsoft.com/office/drawing/2014/main" val="3174492464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absorptivité solaire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0,6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4124862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albedo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0,6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139884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 dirty="0">
                              <a:effectLst/>
                            </a:rPr>
                            <a:t>coefficient d’échange convectif (sous le vent)</a:t>
                          </a:r>
                          <a:endParaRPr lang="fr-FR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fr-FR" sz="1100">
                                  <a:effectLst/>
                                  <a:latin typeface="Cambria Math" panose="02040503050406030204" pitchFamily="18" charset="0"/>
                                </a:rPr>
                                <m:t>0,33∙</m:t>
                              </m:r>
                              <m:r>
                                <a:rPr lang="fr-FR" sz="1100">
                                  <a:effectLst/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fr-FR" sz="1100">
                                  <a:effectLst/>
                                  <a:latin typeface="Cambria Math" panose="02040503050406030204" pitchFamily="18" charset="0"/>
                                </a:rPr>
                                <m:t>+11</m:t>
                              </m:r>
                            </m:oMath>
                          </a14:m>
                          <a:r>
                            <a:rPr lang="fr-FR" sz="1100">
                              <a:effectLst/>
                            </a:rPr>
                            <a:t> [W/m²K]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2862037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coefficient d’échange convectif (au vent)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fr-FR" sz="1100">
                                  <a:effectLst/>
                                  <a:latin typeface="Cambria Math" panose="02040503050406030204" pitchFamily="18" charset="0"/>
                                </a:rPr>
                                <m:t>1,6∙</m:t>
                              </m:r>
                              <m:r>
                                <a:rPr lang="fr-FR" sz="1100">
                                  <a:effectLst/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fr-FR" sz="1100">
                                  <a:effectLst/>
                                  <a:latin typeface="Cambria Math" panose="02040503050406030204" pitchFamily="18" charset="0"/>
                                </a:rPr>
                                <m:t>+11</m:t>
                              </m:r>
                            </m:oMath>
                          </a14:m>
                          <a:r>
                            <a:rPr lang="fr-FR" sz="1100" dirty="0">
                              <a:effectLst/>
                            </a:rPr>
                            <a:t> [W/m²K]</a:t>
                          </a:r>
                          <a:endParaRPr lang="fr-FR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0743389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sz="quarter" idx="18"/>
                <p:extLst>
                  <p:ext uri="{D42A27DB-BD31-4B8C-83A1-F6EECF244321}">
                    <p14:modId xmlns:p14="http://schemas.microsoft.com/office/powerpoint/2010/main" val="4059010502"/>
                  </p:ext>
                </p:extLst>
              </p:nvPr>
            </p:nvGraphicFramePr>
            <p:xfrm>
              <a:off x="1559496" y="5805264"/>
              <a:ext cx="5040935" cy="67056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2880695">
                      <a:extLst>
                        <a:ext uri="{9D8B030D-6E8A-4147-A177-3AD203B41FA5}">
                          <a16:colId xmlns:a16="http://schemas.microsoft.com/office/drawing/2014/main" val="936223474"/>
                        </a:ext>
                      </a:extLst>
                    </a:gridCol>
                    <a:gridCol w="2160240">
                      <a:extLst>
                        <a:ext uri="{9D8B030D-6E8A-4147-A177-3AD203B41FA5}">
                          <a16:colId xmlns:a16="http://schemas.microsoft.com/office/drawing/2014/main" val="3174492464"/>
                        </a:ext>
                      </a:extLst>
                    </a:gridCol>
                  </a:tblGrid>
                  <a:tr h="1676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absorptivité solaire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0,6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41248623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albedo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0,6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13988486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 dirty="0">
                              <a:effectLst/>
                            </a:rPr>
                            <a:t>coefficient d’échange convectif (sous le vent)</a:t>
                          </a:r>
                          <a:endParaRPr lang="fr-FR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33521" t="-233333" r="-563" b="-1555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620375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fr-FR" sz="1100">
                              <a:effectLst/>
                            </a:rPr>
                            <a:t>coefficient d’échange convectif (au vent)</a:t>
                          </a:r>
                          <a:endParaRPr lang="fr-FR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33521" t="-321429" r="-563" b="-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743389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Espace réservé du texte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7464152" y="2060848"/>
                <a:ext cx="3088986" cy="7288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>
                          <a:latin typeface="Cambria Math" panose="02040503050406030204" pitchFamily="18" charset="0"/>
                        </a:rPr>
                        <m:t>𝑅𝑀𝑆𝐸</m:t>
                      </m:r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∙</m:t>
                          </m:r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𝑚𝑒𝑠𝑢𝑟𝑒</m:t>
                                      </m:r>
                                      <m:r>
                                        <a:rPr lang="fr-FR" sz="14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𝑐𝑎𝑙𝑐𝑢𝑙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fr-FR" sz="14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152" y="2060848"/>
                <a:ext cx="3088986" cy="7288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7" y="1772816"/>
            <a:ext cx="6521897" cy="324790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4272" y="3068960"/>
            <a:ext cx="1872208" cy="284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2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>
          <a:xfrm>
            <a:off x="477228" y="1268760"/>
            <a:ext cx="11232000" cy="50520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Lame d’air 25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Orientation Sud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Tasseaux verticaux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Panneaux ciment fibré + enduit rouge sombre 20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Mesures de vitesse d’air ponctuelles =&gt; détermination de la vitesse moyenne =&gt; facteur de correction [Falk et al 2013] =&gt; taux d’ACH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>
                <a:solidFill>
                  <a:schemeClr val="accent1"/>
                </a:solidFill>
              </a:rPr>
              <a:t>Limites du modèle de la biblio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24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994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>
          <a:xfrm>
            <a:off x="477228" y="1268760"/>
            <a:ext cx="11232000" cy="50520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Anémomètre</a:t>
            </a:r>
            <a:r>
              <a:rPr lang="fr-FR" dirty="0">
                <a:solidFill>
                  <a:schemeClr val="accent6"/>
                </a:solidFill>
              </a:rPr>
              <a:t>: </a:t>
            </a:r>
            <a:endParaRPr lang="fr-FR" dirty="0" smtClean="0">
              <a:solidFill>
                <a:schemeClr val="accent6"/>
              </a:solidFill>
            </a:endParaRP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Mesure en continu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Facteur </a:t>
            </a:r>
            <a:r>
              <a:rPr lang="fr-FR" dirty="0">
                <a:solidFill>
                  <a:schemeClr val="accent6"/>
                </a:solidFill>
              </a:rPr>
              <a:t>de correction à </a:t>
            </a:r>
            <a:r>
              <a:rPr lang="fr-FR" dirty="0" smtClean="0">
                <a:solidFill>
                  <a:schemeClr val="accent6"/>
                </a:solidFill>
              </a:rPr>
              <a:t>appliquer [Falk 2013]: 5 à 40%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Mesure de pression différentielle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Mesure en continu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Caractérisation débit-pression à faire en amont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6"/>
                </a:solidFill>
              </a:rPr>
              <a:t>Gaz traceur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Mesure ponctuelle</a:t>
            </a:r>
          </a:p>
          <a:p>
            <a:pPr marL="1144588" lvl="1" indent="-342900"/>
            <a:r>
              <a:rPr lang="fr-FR" dirty="0" smtClean="0">
                <a:solidFill>
                  <a:schemeClr val="accent6"/>
                </a:solidFill>
              </a:rPr>
              <a:t>Permet d’évaluer l’ordre de grandeur</a:t>
            </a:r>
          </a:p>
          <a:p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>
                <a:solidFill>
                  <a:schemeClr val="accent1"/>
                </a:solidFill>
              </a:rPr>
              <a:t>Méthodes de </a:t>
            </a:r>
            <a:r>
              <a:rPr lang="fr-FR" dirty="0" smtClean="0">
                <a:solidFill>
                  <a:schemeClr val="accent1"/>
                </a:solidFill>
              </a:rPr>
              <a:t>mesures [</a:t>
            </a:r>
            <a:r>
              <a:rPr lang="fr-FR" dirty="0" err="1">
                <a:solidFill>
                  <a:schemeClr val="accent1"/>
                </a:solidFill>
              </a:rPr>
              <a:t>Langmans</a:t>
            </a:r>
            <a:r>
              <a:rPr lang="fr-FR" dirty="0">
                <a:solidFill>
                  <a:schemeClr val="accent1"/>
                </a:solidFill>
              </a:rPr>
              <a:t> 2015] :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25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638443" y="5733256"/>
            <a:ext cx="6538210" cy="79269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normAutofit/>
          </a:bodyPr>
          <a:lstStyle/>
          <a:p>
            <a:r>
              <a:rPr lang="en-US" sz="1050" i="1" dirty="0" err="1"/>
              <a:t>Langmans</a:t>
            </a:r>
            <a:r>
              <a:rPr lang="en-US" sz="1050" i="1" dirty="0"/>
              <a:t>, </a:t>
            </a:r>
            <a:r>
              <a:rPr lang="en-US" sz="1050" i="1" dirty="0" err="1"/>
              <a:t>Jelle</a:t>
            </a:r>
            <a:r>
              <a:rPr lang="en-US" sz="1050" i="1" dirty="0"/>
              <a:t>, et </a:t>
            </a:r>
            <a:r>
              <a:rPr lang="en-US" sz="1050" i="1" dirty="0" err="1"/>
              <a:t>Staf</a:t>
            </a:r>
            <a:r>
              <a:rPr lang="en-US" sz="1050" i="1" dirty="0"/>
              <a:t> </a:t>
            </a:r>
            <a:r>
              <a:rPr lang="en-US" sz="1050" i="1" dirty="0" err="1"/>
              <a:t>Roels</a:t>
            </a:r>
            <a:r>
              <a:rPr lang="en-US" sz="1050" dirty="0"/>
              <a:t>. 2015. « Experimental analysis of cavity ventilation behind rainscreen cladding systems: A comparison of four measuring techniques ». Building and Environment 87 (0) : 177 – 192. </a:t>
            </a:r>
            <a:endParaRPr lang="en-US" sz="1050" dirty="0" smtClean="0"/>
          </a:p>
          <a:p>
            <a:r>
              <a:rPr lang="en-US" sz="1050" i="1" dirty="0"/>
              <a:t>Falk, </a:t>
            </a:r>
            <a:r>
              <a:rPr lang="en-US" sz="1050" i="1" dirty="0" err="1"/>
              <a:t>Jörgen</a:t>
            </a:r>
            <a:r>
              <a:rPr lang="en-US" sz="1050" i="1" dirty="0"/>
              <a:t>, et Kenneth </a:t>
            </a:r>
            <a:r>
              <a:rPr lang="en-US" sz="1050" i="1" dirty="0" err="1"/>
              <a:t>Sandin</a:t>
            </a:r>
            <a:r>
              <a:rPr lang="en-US" sz="1050" i="1" dirty="0"/>
              <a:t>. </a:t>
            </a:r>
            <a:r>
              <a:rPr lang="en-US" sz="1050" dirty="0"/>
              <a:t>2013. « Ventilated rainscreen cladding: Measurements of cavity air velocities, estimation of air change rates and evaluation of driving forces ». Building and Environment 59 : 164‑76. 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136404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26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388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Méthodologie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sp>
        <p:nvSpPr>
          <p:cNvPr id="12" name="Organigramme : Alternative 11"/>
          <p:cNvSpPr/>
          <p:nvPr/>
        </p:nvSpPr>
        <p:spPr>
          <a:xfrm>
            <a:off x="983432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Données expérimentales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390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4894287" y="1305004"/>
            <a:ext cx="2808312" cy="2376264"/>
          </a:xfrm>
          <a:prstGeom prst="roundRect">
            <a:avLst>
              <a:gd name="adj" fmla="val 9599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dirty="0" smtClean="0"/>
              <a:t>Données d’entrée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Méthodologie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sp>
        <p:nvSpPr>
          <p:cNvPr id="12" name="Organigramme : Alternative 11"/>
          <p:cNvSpPr/>
          <p:nvPr/>
        </p:nvSpPr>
        <p:spPr>
          <a:xfrm>
            <a:off x="983432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Données expérimentales</a:t>
            </a:r>
            <a:endParaRPr lang="fr-FR" dirty="0"/>
          </a:p>
        </p:txBody>
      </p:sp>
      <p:sp>
        <p:nvSpPr>
          <p:cNvPr id="16" name="Organigramme : Alternative 15"/>
          <p:cNvSpPr/>
          <p:nvPr/>
        </p:nvSpPr>
        <p:spPr>
          <a:xfrm>
            <a:off x="5326335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numérique</a:t>
            </a:r>
            <a:endParaRPr lang="fr-FR" dirty="0"/>
          </a:p>
        </p:txBody>
      </p:sp>
      <p:sp>
        <p:nvSpPr>
          <p:cNvPr id="18" name="Hexagone 17"/>
          <p:cNvSpPr/>
          <p:nvPr/>
        </p:nvSpPr>
        <p:spPr>
          <a:xfrm>
            <a:off x="5038303" y="2449913"/>
            <a:ext cx="2520280" cy="432048"/>
          </a:xfrm>
          <a:prstGeom prst="hexagon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ACH</a:t>
            </a:r>
          </a:p>
        </p:txBody>
      </p:sp>
      <p:sp>
        <p:nvSpPr>
          <p:cNvPr id="19" name="Hexagone 18"/>
          <p:cNvSpPr/>
          <p:nvPr/>
        </p:nvSpPr>
        <p:spPr>
          <a:xfrm>
            <a:off x="5038303" y="1907710"/>
            <a:ext cx="2520280" cy="432048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Conditions limites</a:t>
            </a:r>
          </a:p>
        </p:txBody>
      </p:sp>
      <p:sp>
        <p:nvSpPr>
          <p:cNvPr id="20" name="Hexagone 19"/>
          <p:cNvSpPr/>
          <p:nvPr/>
        </p:nvSpPr>
        <p:spPr>
          <a:xfrm>
            <a:off x="5038303" y="2992117"/>
            <a:ext cx="2520280" cy="540473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Caractéristiques des matériaux</a:t>
            </a:r>
          </a:p>
        </p:txBody>
      </p:sp>
      <p:sp>
        <p:nvSpPr>
          <p:cNvPr id="21" name="Flèche vers le bas 20"/>
          <p:cNvSpPr/>
          <p:nvPr/>
        </p:nvSpPr>
        <p:spPr>
          <a:xfrm>
            <a:off x="6208433" y="3781699"/>
            <a:ext cx="180020" cy="360040"/>
          </a:xfrm>
          <a:prstGeom prst="down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829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4894287" y="1305004"/>
            <a:ext cx="2808312" cy="2376264"/>
          </a:xfrm>
          <a:prstGeom prst="roundRect">
            <a:avLst>
              <a:gd name="adj" fmla="val 9599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dirty="0" smtClean="0"/>
              <a:t>Données d’entrée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Méthodologie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sp>
        <p:nvSpPr>
          <p:cNvPr id="12" name="Organigramme : Alternative 11"/>
          <p:cNvSpPr/>
          <p:nvPr/>
        </p:nvSpPr>
        <p:spPr>
          <a:xfrm>
            <a:off x="983432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Données expérimentales</a:t>
            </a:r>
            <a:endParaRPr lang="fr-FR" dirty="0"/>
          </a:p>
        </p:txBody>
      </p:sp>
      <p:sp>
        <p:nvSpPr>
          <p:cNvPr id="16" name="Organigramme : Alternative 15"/>
          <p:cNvSpPr/>
          <p:nvPr/>
        </p:nvSpPr>
        <p:spPr>
          <a:xfrm>
            <a:off x="5326335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numérique</a:t>
            </a:r>
            <a:endParaRPr lang="fr-FR" dirty="0"/>
          </a:p>
        </p:txBody>
      </p:sp>
      <p:sp>
        <p:nvSpPr>
          <p:cNvPr id="18" name="Hexagone 17"/>
          <p:cNvSpPr/>
          <p:nvPr/>
        </p:nvSpPr>
        <p:spPr>
          <a:xfrm>
            <a:off x="5038303" y="2449913"/>
            <a:ext cx="2520280" cy="432048"/>
          </a:xfrm>
          <a:prstGeom prst="hexagon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ACH</a:t>
            </a:r>
          </a:p>
        </p:txBody>
      </p:sp>
      <p:sp>
        <p:nvSpPr>
          <p:cNvPr id="19" name="Hexagone 18"/>
          <p:cNvSpPr/>
          <p:nvPr/>
        </p:nvSpPr>
        <p:spPr>
          <a:xfrm>
            <a:off x="5038303" y="1907710"/>
            <a:ext cx="2520280" cy="432048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Conditions limites</a:t>
            </a:r>
          </a:p>
        </p:txBody>
      </p:sp>
      <p:sp>
        <p:nvSpPr>
          <p:cNvPr id="20" name="Hexagone 19"/>
          <p:cNvSpPr/>
          <p:nvPr/>
        </p:nvSpPr>
        <p:spPr>
          <a:xfrm>
            <a:off x="5038303" y="2992117"/>
            <a:ext cx="2520280" cy="540473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Caractéristiques des matériaux</a:t>
            </a:r>
          </a:p>
        </p:txBody>
      </p:sp>
      <p:sp>
        <p:nvSpPr>
          <p:cNvPr id="21" name="Flèche vers le bas 20"/>
          <p:cNvSpPr/>
          <p:nvPr/>
        </p:nvSpPr>
        <p:spPr>
          <a:xfrm>
            <a:off x="6208433" y="3781699"/>
            <a:ext cx="180020" cy="360040"/>
          </a:xfrm>
          <a:prstGeom prst="down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colade ouvrante 12"/>
          <p:cNvSpPr/>
          <p:nvPr/>
        </p:nvSpPr>
        <p:spPr>
          <a:xfrm>
            <a:off x="7790201" y="1929248"/>
            <a:ext cx="360040" cy="1497702"/>
          </a:xfrm>
          <a:prstGeom prst="leftBrace">
            <a:avLst>
              <a:gd name="adj1" fmla="val 13515"/>
              <a:gd name="adj2" fmla="val 50000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avec coin rogné 13"/>
          <p:cNvSpPr/>
          <p:nvPr/>
        </p:nvSpPr>
        <p:spPr>
          <a:xfrm>
            <a:off x="8062639" y="2017915"/>
            <a:ext cx="2304256" cy="418634"/>
          </a:xfrm>
          <a:prstGeom prst="snip1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Valeur fixée </a:t>
            </a:r>
            <a:r>
              <a:rPr lang="fr-FR" i="1" dirty="0" smtClean="0"/>
              <a:t>a priori</a:t>
            </a:r>
            <a:endParaRPr lang="fr-FR" i="1" dirty="0"/>
          </a:p>
        </p:txBody>
      </p:sp>
      <p:sp>
        <p:nvSpPr>
          <p:cNvPr id="15" name="Rectangle avec coin rogné 14"/>
          <p:cNvSpPr/>
          <p:nvPr/>
        </p:nvSpPr>
        <p:spPr>
          <a:xfrm>
            <a:off x="8062639" y="2674569"/>
            <a:ext cx="2304256" cy="664644"/>
          </a:xfrm>
          <a:prstGeom prst="snip1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ACH=f(météo)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2376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4894287" y="1305004"/>
            <a:ext cx="2808312" cy="2376264"/>
          </a:xfrm>
          <a:prstGeom prst="roundRect">
            <a:avLst>
              <a:gd name="adj" fmla="val 9599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t" anchorCtr="0"/>
          <a:lstStyle/>
          <a:p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Données d’entrée :</a:t>
            </a:r>
            <a:endParaRPr lang="fr-F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Méthodologie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sp>
        <p:nvSpPr>
          <p:cNvPr id="12" name="Organigramme : Alternative 11"/>
          <p:cNvSpPr/>
          <p:nvPr/>
        </p:nvSpPr>
        <p:spPr>
          <a:xfrm>
            <a:off x="983432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Données expérimentales</a:t>
            </a:r>
            <a:endParaRPr lang="fr-FR" dirty="0"/>
          </a:p>
        </p:txBody>
      </p:sp>
      <p:sp>
        <p:nvSpPr>
          <p:cNvPr id="16" name="Organigramme : Alternative 15"/>
          <p:cNvSpPr/>
          <p:nvPr/>
        </p:nvSpPr>
        <p:spPr>
          <a:xfrm>
            <a:off x="5326335" y="4221088"/>
            <a:ext cx="1944216" cy="576064"/>
          </a:xfrm>
          <a:prstGeom prst="flowChartAlternateProcess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Modèle numérique</a:t>
            </a:r>
            <a:endParaRPr lang="fr-F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Hexagone 17"/>
          <p:cNvSpPr/>
          <p:nvPr/>
        </p:nvSpPr>
        <p:spPr>
          <a:xfrm>
            <a:off x="5038303" y="2449913"/>
            <a:ext cx="2520280" cy="432048"/>
          </a:xfrm>
          <a:prstGeom prst="hexagon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ACH</a:t>
            </a:r>
          </a:p>
        </p:txBody>
      </p:sp>
      <p:sp>
        <p:nvSpPr>
          <p:cNvPr id="19" name="Hexagone 18"/>
          <p:cNvSpPr/>
          <p:nvPr/>
        </p:nvSpPr>
        <p:spPr>
          <a:xfrm>
            <a:off x="5038303" y="1907710"/>
            <a:ext cx="2520280" cy="432048"/>
          </a:xfrm>
          <a:prstGeom prst="hexagon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Conditions limites</a:t>
            </a:r>
          </a:p>
        </p:txBody>
      </p:sp>
      <p:sp>
        <p:nvSpPr>
          <p:cNvPr id="20" name="Hexagone 19"/>
          <p:cNvSpPr/>
          <p:nvPr/>
        </p:nvSpPr>
        <p:spPr>
          <a:xfrm>
            <a:off x="5038303" y="2992117"/>
            <a:ext cx="2520280" cy="540473"/>
          </a:xfrm>
          <a:prstGeom prst="hexagon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Caractéristiques des matériaux</a:t>
            </a:r>
          </a:p>
        </p:txBody>
      </p:sp>
      <p:sp>
        <p:nvSpPr>
          <p:cNvPr id="21" name="Flèche vers le bas 20"/>
          <p:cNvSpPr/>
          <p:nvPr/>
        </p:nvSpPr>
        <p:spPr>
          <a:xfrm>
            <a:off x="6208433" y="3781699"/>
            <a:ext cx="180020" cy="360040"/>
          </a:xfrm>
          <a:prstGeom prst="downArrow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Accolade ouvrante 12"/>
          <p:cNvSpPr/>
          <p:nvPr/>
        </p:nvSpPr>
        <p:spPr>
          <a:xfrm>
            <a:off x="7790201" y="1929248"/>
            <a:ext cx="360040" cy="1497702"/>
          </a:xfrm>
          <a:prstGeom prst="leftBrace">
            <a:avLst>
              <a:gd name="adj1" fmla="val 13515"/>
              <a:gd name="adj2" fmla="val 50000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Rectangle avec coin rogné 13"/>
          <p:cNvSpPr/>
          <p:nvPr/>
        </p:nvSpPr>
        <p:spPr>
          <a:xfrm>
            <a:off x="8062639" y="2017915"/>
            <a:ext cx="2304256" cy="418634"/>
          </a:xfrm>
          <a:prstGeom prst="snip1Rect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Valeur fixée </a:t>
            </a:r>
            <a:r>
              <a:rPr lang="fr-FR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 priori</a:t>
            </a:r>
            <a:endParaRPr lang="fr-FR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avec coin rogné 14"/>
          <p:cNvSpPr/>
          <p:nvPr/>
        </p:nvSpPr>
        <p:spPr>
          <a:xfrm>
            <a:off x="8062639" y="2674569"/>
            <a:ext cx="2304256" cy="664644"/>
          </a:xfrm>
          <a:prstGeom prst="snip1Rect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Modèle ACH=f(météo)</a:t>
            </a:r>
            <a:endParaRPr lang="fr-F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Rectangle horizontal à deux flèches 21"/>
          <p:cNvSpPr/>
          <p:nvPr/>
        </p:nvSpPr>
        <p:spPr>
          <a:xfrm>
            <a:off x="3010868" y="4259630"/>
            <a:ext cx="2232248" cy="498981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68187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comparaison</a:t>
            </a:r>
            <a:endParaRPr lang="fr-F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Virage 22"/>
          <p:cNvSpPr/>
          <p:nvPr/>
        </p:nvSpPr>
        <p:spPr>
          <a:xfrm>
            <a:off x="4058398" y="2492897"/>
            <a:ext cx="792088" cy="1648842"/>
          </a:xfrm>
          <a:prstGeom prst="bentArrow">
            <a:avLst>
              <a:gd name="adj1" fmla="val 15576"/>
              <a:gd name="adj2" fmla="val 25000"/>
              <a:gd name="adj3" fmla="val 25000"/>
              <a:gd name="adj4" fmla="val 43750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fr-FR" b="1" dirty="0">
              <a:ln/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04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4894287" y="1305004"/>
            <a:ext cx="2808312" cy="2376264"/>
          </a:xfrm>
          <a:prstGeom prst="roundRect">
            <a:avLst>
              <a:gd name="adj" fmla="val 9599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dirty="0" smtClean="0"/>
              <a:t>Données d’entrée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Méthodologie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sp>
        <p:nvSpPr>
          <p:cNvPr id="12" name="Organigramme : Alternative 11"/>
          <p:cNvSpPr/>
          <p:nvPr/>
        </p:nvSpPr>
        <p:spPr>
          <a:xfrm>
            <a:off x="983432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Données expérimentales</a:t>
            </a:r>
            <a:endParaRPr lang="fr-FR" dirty="0"/>
          </a:p>
        </p:txBody>
      </p:sp>
      <p:sp>
        <p:nvSpPr>
          <p:cNvPr id="16" name="Organigramme : Alternative 15"/>
          <p:cNvSpPr/>
          <p:nvPr/>
        </p:nvSpPr>
        <p:spPr>
          <a:xfrm>
            <a:off x="5326335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numérique</a:t>
            </a:r>
            <a:endParaRPr lang="fr-FR" dirty="0"/>
          </a:p>
        </p:txBody>
      </p:sp>
      <p:sp>
        <p:nvSpPr>
          <p:cNvPr id="18" name="Hexagone 17"/>
          <p:cNvSpPr/>
          <p:nvPr/>
        </p:nvSpPr>
        <p:spPr>
          <a:xfrm>
            <a:off x="5038303" y="2449913"/>
            <a:ext cx="2520280" cy="432048"/>
          </a:xfrm>
          <a:prstGeom prst="hexagon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ACH</a:t>
            </a:r>
          </a:p>
        </p:txBody>
      </p:sp>
      <p:sp>
        <p:nvSpPr>
          <p:cNvPr id="19" name="Hexagone 18"/>
          <p:cNvSpPr/>
          <p:nvPr/>
        </p:nvSpPr>
        <p:spPr>
          <a:xfrm>
            <a:off x="5038303" y="1907710"/>
            <a:ext cx="2520280" cy="432048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Conditions limites</a:t>
            </a:r>
          </a:p>
        </p:txBody>
      </p:sp>
      <p:sp>
        <p:nvSpPr>
          <p:cNvPr id="20" name="Hexagone 19"/>
          <p:cNvSpPr/>
          <p:nvPr/>
        </p:nvSpPr>
        <p:spPr>
          <a:xfrm>
            <a:off x="5038303" y="2992117"/>
            <a:ext cx="2520280" cy="540473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Caractéristiques des matériaux</a:t>
            </a:r>
          </a:p>
        </p:txBody>
      </p:sp>
      <p:sp>
        <p:nvSpPr>
          <p:cNvPr id="21" name="Flèche vers le bas 20"/>
          <p:cNvSpPr/>
          <p:nvPr/>
        </p:nvSpPr>
        <p:spPr>
          <a:xfrm>
            <a:off x="6208433" y="3781699"/>
            <a:ext cx="180020" cy="360040"/>
          </a:xfrm>
          <a:prstGeom prst="down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colade ouvrante 12"/>
          <p:cNvSpPr/>
          <p:nvPr/>
        </p:nvSpPr>
        <p:spPr>
          <a:xfrm>
            <a:off x="7790201" y="1929248"/>
            <a:ext cx="360040" cy="1497702"/>
          </a:xfrm>
          <a:prstGeom prst="leftBrace">
            <a:avLst>
              <a:gd name="adj1" fmla="val 13515"/>
              <a:gd name="adj2" fmla="val 50000"/>
            </a:avLst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avec coin rogné 13"/>
          <p:cNvSpPr/>
          <p:nvPr/>
        </p:nvSpPr>
        <p:spPr>
          <a:xfrm>
            <a:off x="8062639" y="2017915"/>
            <a:ext cx="2304256" cy="418634"/>
          </a:xfrm>
          <a:prstGeom prst="snip1Rect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Valeur fixée </a:t>
            </a:r>
            <a:r>
              <a:rPr lang="fr-FR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 priori</a:t>
            </a:r>
            <a:endParaRPr lang="fr-FR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avec coin rogné 14"/>
          <p:cNvSpPr/>
          <p:nvPr/>
        </p:nvSpPr>
        <p:spPr>
          <a:xfrm>
            <a:off x="8062639" y="2674569"/>
            <a:ext cx="2304256" cy="664644"/>
          </a:xfrm>
          <a:prstGeom prst="snip1Rect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Modèle ACH=f(météo)</a:t>
            </a:r>
            <a:endParaRPr lang="fr-F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Rectangle horizontal à deux flèches 21"/>
          <p:cNvSpPr/>
          <p:nvPr/>
        </p:nvSpPr>
        <p:spPr>
          <a:xfrm>
            <a:off x="3010868" y="4259630"/>
            <a:ext cx="2232248" cy="498981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68187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comparaison</a:t>
            </a:r>
            <a:endParaRPr lang="fr-F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Virage 22"/>
          <p:cNvSpPr/>
          <p:nvPr/>
        </p:nvSpPr>
        <p:spPr>
          <a:xfrm>
            <a:off x="4058398" y="2492897"/>
            <a:ext cx="792088" cy="1648842"/>
          </a:xfrm>
          <a:prstGeom prst="bentArrow">
            <a:avLst>
              <a:gd name="adj1" fmla="val 15576"/>
              <a:gd name="adj2" fmla="val 25000"/>
              <a:gd name="adj3" fmla="val 25000"/>
              <a:gd name="adj4" fmla="val 43750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fr-FR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36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4894287" y="1305004"/>
            <a:ext cx="2808312" cy="2376264"/>
          </a:xfrm>
          <a:prstGeom prst="roundRect">
            <a:avLst>
              <a:gd name="adj" fmla="val 9599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dirty="0" smtClean="0"/>
              <a:t>Données d’entrée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Méthodologie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sp>
        <p:nvSpPr>
          <p:cNvPr id="12" name="Organigramme : Alternative 11"/>
          <p:cNvSpPr/>
          <p:nvPr/>
        </p:nvSpPr>
        <p:spPr>
          <a:xfrm>
            <a:off x="983432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Données expérimentales</a:t>
            </a:r>
            <a:endParaRPr lang="fr-FR" dirty="0"/>
          </a:p>
        </p:txBody>
      </p:sp>
      <p:sp>
        <p:nvSpPr>
          <p:cNvPr id="16" name="Organigramme : Alternative 15"/>
          <p:cNvSpPr/>
          <p:nvPr/>
        </p:nvSpPr>
        <p:spPr>
          <a:xfrm>
            <a:off x="5326335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numérique</a:t>
            </a:r>
            <a:endParaRPr lang="fr-FR" dirty="0"/>
          </a:p>
        </p:txBody>
      </p:sp>
      <p:sp>
        <p:nvSpPr>
          <p:cNvPr id="18" name="Hexagone 17"/>
          <p:cNvSpPr/>
          <p:nvPr/>
        </p:nvSpPr>
        <p:spPr>
          <a:xfrm>
            <a:off x="5038303" y="2449913"/>
            <a:ext cx="2520280" cy="432048"/>
          </a:xfrm>
          <a:prstGeom prst="hexagon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ACH</a:t>
            </a:r>
          </a:p>
        </p:txBody>
      </p:sp>
      <p:sp>
        <p:nvSpPr>
          <p:cNvPr id="19" name="Hexagone 18"/>
          <p:cNvSpPr/>
          <p:nvPr/>
        </p:nvSpPr>
        <p:spPr>
          <a:xfrm>
            <a:off x="5038303" y="1907710"/>
            <a:ext cx="2520280" cy="432048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Conditions limites</a:t>
            </a:r>
          </a:p>
        </p:txBody>
      </p:sp>
      <p:sp>
        <p:nvSpPr>
          <p:cNvPr id="20" name="Hexagone 19"/>
          <p:cNvSpPr/>
          <p:nvPr/>
        </p:nvSpPr>
        <p:spPr>
          <a:xfrm>
            <a:off x="5038303" y="2992117"/>
            <a:ext cx="2520280" cy="540473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Caractéristiques des matériaux</a:t>
            </a:r>
          </a:p>
        </p:txBody>
      </p:sp>
      <p:sp>
        <p:nvSpPr>
          <p:cNvPr id="21" name="Flèche vers le bas 20"/>
          <p:cNvSpPr/>
          <p:nvPr/>
        </p:nvSpPr>
        <p:spPr>
          <a:xfrm>
            <a:off x="6208433" y="3781699"/>
            <a:ext cx="180020" cy="360040"/>
          </a:xfrm>
          <a:prstGeom prst="down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colade ouvrante 12"/>
          <p:cNvSpPr/>
          <p:nvPr/>
        </p:nvSpPr>
        <p:spPr>
          <a:xfrm>
            <a:off x="7790201" y="1929248"/>
            <a:ext cx="360040" cy="1497702"/>
          </a:xfrm>
          <a:prstGeom prst="leftBrace">
            <a:avLst>
              <a:gd name="adj1" fmla="val 13515"/>
              <a:gd name="adj2" fmla="val 50000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avec coin rogné 13"/>
          <p:cNvSpPr/>
          <p:nvPr/>
        </p:nvSpPr>
        <p:spPr>
          <a:xfrm>
            <a:off x="8062639" y="2017915"/>
            <a:ext cx="2304256" cy="418634"/>
          </a:xfrm>
          <a:prstGeom prst="snip1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Valeur fixée </a:t>
            </a:r>
            <a:r>
              <a:rPr lang="fr-FR" i="1" dirty="0" smtClean="0"/>
              <a:t>a priori</a:t>
            </a:r>
            <a:endParaRPr lang="fr-FR" i="1" dirty="0"/>
          </a:p>
        </p:txBody>
      </p:sp>
      <p:sp>
        <p:nvSpPr>
          <p:cNvPr id="15" name="Rectangle avec coin rogné 14"/>
          <p:cNvSpPr/>
          <p:nvPr/>
        </p:nvSpPr>
        <p:spPr>
          <a:xfrm>
            <a:off x="8062639" y="2674569"/>
            <a:ext cx="2304256" cy="664644"/>
          </a:xfrm>
          <a:prstGeom prst="snip1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ACH=f(météo)</a:t>
            </a:r>
            <a:endParaRPr lang="fr-FR" dirty="0"/>
          </a:p>
        </p:txBody>
      </p:sp>
      <p:sp>
        <p:nvSpPr>
          <p:cNvPr id="22" name="Rectangle horizontal à deux flèches 21"/>
          <p:cNvSpPr/>
          <p:nvPr/>
        </p:nvSpPr>
        <p:spPr>
          <a:xfrm>
            <a:off x="3010868" y="4259630"/>
            <a:ext cx="2232248" cy="498981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68187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comparaison</a:t>
            </a:r>
            <a:endParaRPr lang="fr-F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Virage 22"/>
          <p:cNvSpPr/>
          <p:nvPr/>
        </p:nvSpPr>
        <p:spPr>
          <a:xfrm>
            <a:off x="4058398" y="2492897"/>
            <a:ext cx="792088" cy="1648842"/>
          </a:xfrm>
          <a:prstGeom prst="bentArrow">
            <a:avLst>
              <a:gd name="adj1" fmla="val 15576"/>
              <a:gd name="adj2" fmla="val 25000"/>
              <a:gd name="adj3" fmla="val 25000"/>
              <a:gd name="adj4" fmla="val 43750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fr-FR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56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4894287" y="1305004"/>
            <a:ext cx="2808312" cy="2376264"/>
          </a:xfrm>
          <a:prstGeom prst="roundRect">
            <a:avLst>
              <a:gd name="adj" fmla="val 9599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dirty="0" smtClean="0"/>
              <a:t>Données d’entrée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Méthodologie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19-20/05/2022 / IBPSA France</a:t>
            </a:r>
            <a:endParaRPr lang="fr-FR" dirty="0"/>
          </a:p>
        </p:txBody>
      </p:sp>
      <p:sp>
        <p:nvSpPr>
          <p:cNvPr id="12" name="Organigramme : Alternative 11"/>
          <p:cNvSpPr/>
          <p:nvPr/>
        </p:nvSpPr>
        <p:spPr>
          <a:xfrm>
            <a:off x="983432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Données expérimentales</a:t>
            </a:r>
            <a:endParaRPr lang="fr-FR" dirty="0"/>
          </a:p>
        </p:txBody>
      </p:sp>
      <p:sp>
        <p:nvSpPr>
          <p:cNvPr id="16" name="Organigramme : Alternative 15"/>
          <p:cNvSpPr/>
          <p:nvPr/>
        </p:nvSpPr>
        <p:spPr>
          <a:xfrm>
            <a:off x="5326335" y="4221088"/>
            <a:ext cx="1944216" cy="576064"/>
          </a:xfrm>
          <a:prstGeom prst="flowChartAlternateProcess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numérique</a:t>
            </a:r>
            <a:endParaRPr lang="fr-FR" dirty="0"/>
          </a:p>
        </p:txBody>
      </p:sp>
      <p:sp>
        <p:nvSpPr>
          <p:cNvPr id="18" name="Hexagone 17"/>
          <p:cNvSpPr/>
          <p:nvPr/>
        </p:nvSpPr>
        <p:spPr>
          <a:xfrm>
            <a:off x="5038303" y="2449913"/>
            <a:ext cx="2520280" cy="432048"/>
          </a:xfrm>
          <a:prstGeom prst="hexagon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ACH</a:t>
            </a:r>
          </a:p>
        </p:txBody>
      </p:sp>
      <p:sp>
        <p:nvSpPr>
          <p:cNvPr id="19" name="Hexagone 18"/>
          <p:cNvSpPr/>
          <p:nvPr/>
        </p:nvSpPr>
        <p:spPr>
          <a:xfrm>
            <a:off x="5038303" y="1907710"/>
            <a:ext cx="2520280" cy="432048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Conditions limites</a:t>
            </a:r>
          </a:p>
        </p:txBody>
      </p:sp>
      <p:sp>
        <p:nvSpPr>
          <p:cNvPr id="20" name="Hexagone 19"/>
          <p:cNvSpPr/>
          <p:nvPr/>
        </p:nvSpPr>
        <p:spPr>
          <a:xfrm>
            <a:off x="5038303" y="2992117"/>
            <a:ext cx="2520280" cy="540473"/>
          </a:xfrm>
          <a:prstGeom prst="hexagon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Caractéristiques des matériaux</a:t>
            </a:r>
          </a:p>
        </p:txBody>
      </p:sp>
      <p:sp>
        <p:nvSpPr>
          <p:cNvPr id="21" name="Flèche vers le bas 20"/>
          <p:cNvSpPr/>
          <p:nvPr/>
        </p:nvSpPr>
        <p:spPr>
          <a:xfrm>
            <a:off x="6208433" y="3781699"/>
            <a:ext cx="180020" cy="360040"/>
          </a:xfrm>
          <a:prstGeom prst="down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colade ouvrante 12"/>
          <p:cNvSpPr/>
          <p:nvPr/>
        </p:nvSpPr>
        <p:spPr>
          <a:xfrm>
            <a:off x="7790201" y="1929248"/>
            <a:ext cx="360040" cy="1497702"/>
          </a:xfrm>
          <a:prstGeom prst="leftBrace">
            <a:avLst>
              <a:gd name="adj1" fmla="val 13515"/>
              <a:gd name="adj2" fmla="val 50000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avec coin rogné 13"/>
          <p:cNvSpPr/>
          <p:nvPr/>
        </p:nvSpPr>
        <p:spPr>
          <a:xfrm>
            <a:off x="8062639" y="2017915"/>
            <a:ext cx="2304256" cy="418634"/>
          </a:xfrm>
          <a:prstGeom prst="snip1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Valeur fixée </a:t>
            </a:r>
            <a:r>
              <a:rPr lang="fr-FR" i="1" dirty="0" smtClean="0"/>
              <a:t>a priori</a:t>
            </a:r>
            <a:endParaRPr lang="fr-FR" i="1" dirty="0"/>
          </a:p>
        </p:txBody>
      </p:sp>
      <p:sp>
        <p:nvSpPr>
          <p:cNvPr id="15" name="Rectangle avec coin rogné 14"/>
          <p:cNvSpPr/>
          <p:nvPr/>
        </p:nvSpPr>
        <p:spPr>
          <a:xfrm>
            <a:off x="8062639" y="2674569"/>
            <a:ext cx="2304256" cy="664644"/>
          </a:xfrm>
          <a:prstGeom prst="snip1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ACH=f(météo)</a:t>
            </a:r>
            <a:endParaRPr lang="fr-FR" dirty="0"/>
          </a:p>
        </p:txBody>
      </p:sp>
      <p:sp>
        <p:nvSpPr>
          <p:cNvPr id="22" name="Rectangle horizontal à deux flèches 21"/>
          <p:cNvSpPr/>
          <p:nvPr/>
        </p:nvSpPr>
        <p:spPr>
          <a:xfrm>
            <a:off x="3010868" y="4259630"/>
            <a:ext cx="2232248" cy="498981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68187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comparaison</a:t>
            </a:r>
            <a:endParaRPr lang="fr-FR" dirty="0"/>
          </a:p>
        </p:txBody>
      </p:sp>
      <p:sp>
        <p:nvSpPr>
          <p:cNvPr id="23" name="Virage 22"/>
          <p:cNvSpPr/>
          <p:nvPr/>
        </p:nvSpPr>
        <p:spPr>
          <a:xfrm>
            <a:off x="4058398" y="2492897"/>
            <a:ext cx="792088" cy="1648842"/>
          </a:xfrm>
          <a:prstGeom prst="bentArrow">
            <a:avLst>
              <a:gd name="adj1" fmla="val 15576"/>
              <a:gd name="adj2" fmla="val 25000"/>
              <a:gd name="adj3" fmla="val 25000"/>
              <a:gd name="adj4" fmla="val 43750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fr-FR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 Tech">
  <a:themeElements>
    <a:clrScheme name="CEA Tech">
      <a:dk1>
        <a:sysClr val="windowText" lastClr="000000"/>
      </a:dk1>
      <a:lt1>
        <a:sysClr val="window" lastClr="FFFFFF"/>
      </a:lt1>
      <a:dk2>
        <a:srgbClr val="E60019"/>
      </a:dk2>
      <a:lt2>
        <a:srgbClr val="FFFFFF"/>
      </a:lt2>
      <a:accent1>
        <a:srgbClr val="E60019"/>
      </a:accent1>
      <a:accent2>
        <a:srgbClr val="91C30A"/>
      </a:accent2>
      <a:accent3>
        <a:srgbClr val="87000A"/>
      </a:accent3>
      <a:accent4>
        <a:srgbClr val="0A6E28"/>
      </a:accent4>
      <a:accent5>
        <a:srgbClr val="5F5F5F"/>
      </a:accent5>
      <a:accent6>
        <a:srgbClr val="5F5F5F"/>
      </a:accent6>
      <a:hlink>
        <a:srgbClr val="91C30A"/>
      </a:hlink>
      <a:folHlink>
        <a:srgbClr val="0A6E2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FOR154 Modele presentation powerpoint CEA INES.potx" id="{97D85E15-5BD2-43D6-BB3F-CFC99D8E3A0B}" vid="{FF002288-9144-4B1F-9DFA-0FD555F853C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F01EE94771D24E9C841E1FC0276A3A" ma:contentTypeVersion="0" ma:contentTypeDescription="Crée un document." ma:contentTypeScope="" ma:versionID="6b347ed70b66b4700c813199605a622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A0945-153B-4C59-9E9E-BDB7C246093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7525DB3-9848-4CC1-9D74-08D2BE8572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3851BF-69CD-4895-A462-6BA77A9C00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FOR154 Modele presentation powerpoint CEA INES</Template>
  <TotalTime>4724</TotalTime>
  <Words>1675</Words>
  <Application>Microsoft Office PowerPoint</Application>
  <PresentationFormat>Grand écran</PresentationFormat>
  <Paragraphs>319</Paragraphs>
  <Slides>26</Slides>
  <Notes>0</Notes>
  <HiddenSlides>8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Cambria Math</vt:lpstr>
      <vt:lpstr>Times New Roman</vt:lpstr>
      <vt:lpstr>CEA Tech</vt:lpstr>
      <vt:lpstr>Évaluation du taux de renouvellement d’air sous un bardage ventilé à l’aide de calculs hygrothermiques et de mesures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PIOT Amandine 237432</dc:creator>
  <cp:lastModifiedBy>PIOT Amandine 237432</cp:lastModifiedBy>
  <cp:revision>122</cp:revision>
  <cp:lastPrinted>2020-07-08T06:26:53Z</cp:lastPrinted>
  <dcterms:created xsi:type="dcterms:W3CDTF">2022-05-09T09:11:58Z</dcterms:created>
  <dcterms:modified xsi:type="dcterms:W3CDTF">2022-05-18T09:11:24Z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0x01010056F01EE94771D24E9C841E1FC0276A3A</vt:lpwstr>
  </property>
</Properties>
</file>