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</p:sldMasterIdLst>
  <p:notesMasterIdLst>
    <p:notesMasterId r:id="rId14"/>
  </p:notesMasterIdLst>
  <p:handoutMasterIdLst>
    <p:handoutMasterId r:id="rId15"/>
  </p:handoutMasterIdLst>
  <p:sldIdLst>
    <p:sldId id="392" r:id="rId3"/>
    <p:sldId id="784" r:id="rId4"/>
    <p:sldId id="808" r:id="rId5"/>
    <p:sldId id="800" r:id="rId6"/>
    <p:sldId id="807" r:id="rId7"/>
    <p:sldId id="802" r:id="rId8"/>
    <p:sldId id="803" r:id="rId9"/>
    <p:sldId id="804" r:id="rId10"/>
    <p:sldId id="805" r:id="rId11"/>
    <p:sldId id="806" r:id="rId12"/>
    <p:sldId id="739" r:id="rId13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9C69C7"/>
    <a:srgbClr val="9BBB59"/>
    <a:srgbClr val="00B050"/>
    <a:srgbClr val="4BACC6"/>
    <a:srgbClr val="4F81BD"/>
    <a:srgbClr val="C0504D"/>
    <a:srgbClr val="1F23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19" autoAdjust="0"/>
    <p:restoredTop sz="96763" autoAdjust="0"/>
  </p:normalViewPr>
  <p:slideViewPr>
    <p:cSldViewPr>
      <p:cViewPr varScale="1">
        <p:scale>
          <a:sx n="127" d="100"/>
          <a:sy n="127" d="100"/>
        </p:scale>
        <p:origin x="1075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636" y="-56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C9C10-8957-4A3F-93EB-343F250C772D}" type="datetimeFigureOut">
              <a:rPr lang="fr-FR" smtClean="0"/>
              <a:t>17/05/2022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E2ECC-2C7D-47C9-8EB3-CC5D7A1CB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385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E868C-3B68-4E7A-8C35-822AF42616D8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4C52-5728-4AE4-875E-750D7E5F542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002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4C52-5728-4AE4-875E-750D7E5F5429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0676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baseline="0" dirty="0"/>
              <a:t>Même conclusion que dans d’autres études dans le bâtiment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66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aseline="0" dirty="0"/>
              <a:t>Big data, </a:t>
            </a:r>
            <a:r>
              <a:rPr lang="fr-FR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un modèle d’apprentissage automatique axé sur les données</a:t>
            </a:r>
            <a:endParaRPr lang="fr-FR" b="0" i="0" dirty="0">
              <a:solidFill>
                <a:srgbClr val="303030"/>
              </a:solidFill>
              <a:effectLst/>
              <a:latin typeface="Roboto" panose="02000000000000000000" pitchFamily="2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prédictions les plus précises </a:t>
            </a:r>
            <a:endParaRPr lang="fr-FR" b="0" i="0" dirty="0">
              <a:solidFill>
                <a:srgbClr val="303030"/>
              </a:solidFill>
              <a:effectLst/>
              <a:latin typeface="Roboto" panose="02000000000000000000" pitchFamily="2" charset="0"/>
            </a:endParaRPr>
          </a:p>
          <a:p>
            <a:pPr marL="171450" indent="-171450">
              <a:buFontTx/>
              <a:buChar char="-"/>
            </a:pPr>
            <a:r>
              <a:rPr lang="fr-FR" baseline="0" dirty="0"/>
              <a:t>Approche modèle physique vs approche basée sur les données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Besoin d’avoir des données de qualité pour garantir la précision des modèles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Les données manquantes affectent la qualité des données disponible</a:t>
            </a:r>
          </a:p>
          <a:p>
            <a:pPr marL="171450" indent="-171450">
              <a:buFontTx/>
              <a:buChar char="-"/>
            </a:pPr>
            <a:r>
              <a:rPr lang="fr-FR" b="0" i="0" dirty="0">
                <a:solidFill>
                  <a:srgbClr val="323E48"/>
                </a:solidFill>
                <a:effectLst/>
                <a:latin typeface="Source Sans Pro" panose="020B0503030403020204" pitchFamily="34" charset="0"/>
              </a:rPr>
              <a:t>le problème de la mauvaise qualité des données empêche les modèles de réaliser leur plein potentiel</a:t>
            </a: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325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8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baseline="0" dirty="0"/>
              <a:t>Étude des performance sur la tâche finale : très rarement fait : fait si la base est déjà incomplète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84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baseline="0" dirty="0"/>
              <a:t>Étude des performance sur la tâche finale : très rarement fait : fait si la base est déjà incomplète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764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87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baseline="0" dirty="0"/>
              <a:t>Série temporelle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18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727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ED3A2-2096-49B0-BC71-1E142B778D45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033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052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08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573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F72D-8725-4452-A153-6DB2AFC83C2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61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D10CA-AAAB-4C92-9451-17C1B8E1C14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345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92" y="1709743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92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B172-8C97-4850-A007-118A9218F56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38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392B7-8A94-427C-804F-E9B0A6C3D2A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212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4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4565-55B6-44DA-BC6D-D83AF523D3F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371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1EE3-0C62-4E4A-A35A-34E69323F96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78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013E-6DB3-4F27-A581-4EDF4F65AB3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60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5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5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1C1C-E390-4E3C-A62A-27F72BE6A69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9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5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5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792DB-0930-4DBF-A7C5-B80F536BB7F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007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7A64D-70C0-4B77-BBD1-7BA0BF21352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13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9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4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90A0-C7EB-4043-AA9A-610C4BF43E5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2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43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84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2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94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97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457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08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08215-D5F0-49EF-AC83-F29EFDEE4B5F}" type="datetimeFigureOut">
              <a:rPr lang="fr-FR" smtClean="0"/>
              <a:pPr/>
              <a:t>17/05/2022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5DA58-917F-4A0C-B344-1FB4B5959D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68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4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4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5D90A-2460-42E9-A1C8-BAE7EAE48F5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17/05/2022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4" y="635635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1D15B-854F-4A62-ABD2-0AC260FA32D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9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neTexte 29"/>
          <p:cNvSpPr txBox="1"/>
          <p:nvPr/>
        </p:nvSpPr>
        <p:spPr>
          <a:xfrm>
            <a:off x="467544" y="980728"/>
            <a:ext cx="8208912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5B9BD5">
                    <a:lumMod val="75000"/>
                  </a:srgbClr>
                </a:solidFill>
              </a:rPr>
              <a:t>Traitement des données manquantes pour des capteurs de bâtiments connectés 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b="1" dirty="0">
              <a:solidFill>
                <a:srgbClr val="5B9BD5">
                  <a:lumMod val="75000"/>
                </a:srgbClr>
              </a:solidFill>
            </a:endParaRPr>
          </a:p>
          <a:p>
            <a:pPr algn="ctr"/>
            <a:endParaRPr lang="fr-FR" sz="2800" b="1" dirty="0">
              <a:solidFill>
                <a:srgbClr val="5B9BD5">
                  <a:lumMod val="75000"/>
                </a:srgbClr>
              </a:solidFill>
            </a:endParaRPr>
          </a:p>
          <a:p>
            <a:pPr algn="ctr"/>
            <a:endParaRPr lang="fr-FR" sz="2800" b="1" dirty="0">
              <a:solidFill>
                <a:srgbClr val="5B9BD5">
                  <a:lumMod val="75000"/>
                </a:srgbClr>
              </a:solidFill>
            </a:endParaRPr>
          </a:p>
          <a:p>
            <a:pPr algn="ctr"/>
            <a:endParaRPr lang="fr-FR" sz="2200" dirty="0">
              <a:solidFill>
                <a:srgbClr val="5B9BD5">
                  <a:lumMod val="75000"/>
                </a:srgbClr>
              </a:solidFill>
            </a:endParaRPr>
          </a:p>
          <a:p>
            <a:pPr algn="ctr"/>
            <a:endParaRPr lang="fr-FR" sz="2200" dirty="0">
              <a:solidFill>
                <a:srgbClr val="5B9BD5">
                  <a:lumMod val="75000"/>
                </a:srgbClr>
              </a:solidFill>
            </a:endParaRPr>
          </a:p>
          <a:p>
            <a:pPr algn="ctr"/>
            <a:endParaRPr lang="fr-FR" sz="2200" dirty="0">
              <a:solidFill>
                <a:srgbClr val="5B9BD5">
                  <a:lumMod val="75000"/>
                </a:srgbClr>
              </a:solidFill>
            </a:endParaRPr>
          </a:p>
          <a:p>
            <a:pPr algn="ctr"/>
            <a:r>
              <a:rPr lang="fr-FR" dirty="0"/>
              <a:t>Ahmed Es-</a:t>
            </a:r>
            <a:r>
              <a:rPr lang="fr-FR" dirty="0" err="1"/>
              <a:t>Sabar</a:t>
            </a:r>
            <a:r>
              <a:rPr lang="fr-FR" dirty="0"/>
              <a:t>, Marie-Lise Pannier, Alain Godon, David </a:t>
            </a:r>
            <a:r>
              <a:rPr lang="fr-FR" dirty="0" err="1"/>
              <a:t>Bigaud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-1427" y="4911062"/>
            <a:ext cx="9144000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prstClr val="white"/>
                </a:solidFill>
              </a:rPr>
              <a:t>19-20 mai 2022 – Châlons-en-Champagne</a:t>
            </a:r>
          </a:p>
        </p:txBody>
      </p:sp>
      <p:pic>
        <p:nvPicPr>
          <p:cNvPr id="10" name="Picture 4" descr="index - Université Angers">
            <a:extLst>
              <a:ext uri="{FF2B5EF4-FFF2-40B4-BE49-F238E27FC236}">
                <a16:creationId xmlns:a16="http://schemas.microsoft.com/office/drawing/2014/main" id="{7A44C19C-5FAB-FE4F-7A86-9D00CDB7B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78138"/>
            <a:ext cx="1460019" cy="87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F7AAAEC-60A2-C79D-C818-6094A509E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2454315"/>
            <a:ext cx="3223539" cy="112023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95E051E-47CC-E485-7831-C6F264BD31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9527"/>
          <a:stretch/>
        </p:blipFill>
        <p:spPr>
          <a:xfrm>
            <a:off x="6300192" y="5609743"/>
            <a:ext cx="2600325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51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5C080ADA-80D6-D069-0AFD-7E43ABB2F3C3}"/>
              </a:ext>
            </a:extLst>
          </p:cNvPr>
          <p:cNvSpPr txBox="1">
            <a:spLocks/>
          </p:cNvSpPr>
          <p:nvPr/>
        </p:nvSpPr>
        <p:spPr>
          <a:xfrm>
            <a:off x="628654" y="1237475"/>
            <a:ext cx="7886700" cy="4964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Comparaison des performances de plusieurs méthodes d’imputation pour des séries temporelles</a:t>
            </a:r>
          </a:p>
          <a:p>
            <a:endParaRPr lang="fr-FR" dirty="0"/>
          </a:p>
          <a:p>
            <a:r>
              <a:rPr lang="fr-FR" dirty="0" err="1"/>
              <a:t>Kalman</a:t>
            </a:r>
            <a:r>
              <a:rPr lang="fr-FR" dirty="0"/>
              <a:t> </a:t>
            </a:r>
            <a:r>
              <a:rPr lang="fr-FR" dirty="0" err="1"/>
              <a:t>Arima</a:t>
            </a:r>
            <a:r>
              <a:rPr lang="fr-FR" dirty="0"/>
              <a:t> et </a:t>
            </a:r>
            <a:r>
              <a:rPr lang="fr-FR" dirty="0" smtClean="0"/>
              <a:t>Interpolation Linéaire </a:t>
            </a:r>
            <a:r>
              <a:rPr lang="fr-FR" dirty="0"/>
              <a:t>: meilleures performances sur la tâche d’imputation (RMSE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/>
              <a:t>Pour notre cas d’étude : </a:t>
            </a:r>
            <a:r>
              <a:rPr lang="fr-FR" dirty="0" smtClean="0"/>
              <a:t>tâche </a:t>
            </a:r>
            <a:r>
              <a:rPr lang="fr-FR" dirty="0"/>
              <a:t>finale de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classification </a:t>
            </a:r>
            <a:r>
              <a:rPr lang="fr-FR" dirty="0"/>
              <a:t>présence/absence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peu </a:t>
            </a:r>
            <a:r>
              <a:rPr lang="fr-FR" dirty="0"/>
              <a:t>affectée par la méthode d’imputation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À </a:t>
            </a:r>
            <a:r>
              <a:rPr lang="fr-FR" dirty="0"/>
              <a:t>confirmer sur d’autres cas d’étude</a:t>
            </a:r>
          </a:p>
          <a:p>
            <a:endParaRPr lang="fr-FR" b="1" dirty="0"/>
          </a:p>
          <a:p>
            <a:endParaRPr lang="fr-FR" sz="2000" dirty="0"/>
          </a:p>
          <a:p>
            <a:endParaRPr lang="fr-FR" sz="28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Conclusions et perspectives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10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Contexte                     Etat de l’art                    Cas d’étude                    Méthodologie                     Résultats                    </a:t>
            </a:r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Perspectives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E03752-11D6-44F3-B2A5-03FD61BA55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501008"/>
            <a:ext cx="1656184" cy="244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2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" y="106631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5B9BD5">
                    <a:lumMod val="75000"/>
                  </a:srgbClr>
                </a:solidFill>
              </a:rPr>
              <a:t>Merci de votre attention !</a:t>
            </a:r>
          </a:p>
          <a:p>
            <a:pPr algn="ctr"/>
            <a:endParaRPr lang="fr-FR" sz="2800" b="1" dirty="0">
              <a:solidFill>
                <a:srgbClr val="5B9BD5">
                  <a:lumMod val="75000"/>
                </a:srgbClr>
              </a:solidFill>
            </a:endParaRPr>
          </a:p>
          <a:p>
            <a:pPr algn="ctr"/>
            <a:r>
              <a:rPr lang="fr-FR" sz="2800" b="1" dirty="0">
                <a:solidFill>
                  <a:srgbClr val="5B9BD5">
                    <a:lumMod val="75000"/>
                  </a:srgbClr>
                </a:solidFill>
              </a:rPr>
              <a:t>Des questions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C798725-2DF2-066F-63B1-8FB5E61AB757}"/>
              </a:ext>
            </a:extLst>
          </p:cNvPr>
          <p:cNvSpPr txBox="1"/>
          <p:nvPr/>
        </p:nvSpPr>
        <p:spPr>
          <a:xfrm>
            <a:off x="-1427" y="4911062"/>
            <a:ext cx="9144000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prstClr val="white"/>
                </a:solidFill>
              </a:rPr>
              <a:t>19-20 mai 2022 – Châlons-en-Champagne</a:t>
            </a:r>
          </a:p>
        </p:txBody>
      </p:sp>
      <p:pic>
        <p:nvPicPr>
          <p:cNvPr id="13" name="Picture 4" descr="index - Université Angers">
            <a:extLst>
              <a:ext uri="{FF2B5EF4-FFF2-40B4-BE49-F238E27FC236}">
                <a16:creationId xmlns:a16="http://schemas.microsoft.com/office/drawing/2014/main" id="{D7130F6E-7D96-564F-679A-005E8CE1D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600938"/>
            <a:ext cx="1460019" cy="87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63D3780-DE85-5640-59D3-A9C573249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5477115"/>
            <a:ext cx="3223539" cy="1120237"/>
          </a:xfrm>
          <a:prstGeom prst="rect">
            <a:avLst/>
          </a:prstGeom>
        </p:spPr>
      </p:pic>
      <p:grpSp>
        <p:nvGrpSpPr>
          <p:cNvPr id="2" name="Groupe 1"/>
          <p:cNvGrpSpPr/>
          <p:nvPr/>
        </p:nvGrpSpPr>
        <p:grpSpPr>
          <a:xfrm>
            <a:off x="1115616" y="2889029"/>
            <a:ext cx="6237609" cy="1504727"/>
            <a:chOff x="1115616" y="2889029"/>
            <a:chExt cx="6237609" cy="1504727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F29C7131-97FD-BDD8-FBAD-565EB7118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5616" y="2889029"/>
              <a:ext cx="1504727" cy="1504727"/>
            </a:xfrm>
            <a:prstGeom prst="rect">
              <a:avLst/>
            </a:prstGeom>
          </p:spPr>
        </p:pic>
        <p:pic>
          <p:nvPicPr>
            <p:cNvPr id="3" name="Image 2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6E77CFCD-92E1-B224-6C98-8BED5F214F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51"/>
            <a:stretch/>
          </p:blipFill>
          <p:spPr>
            <a:xfrm>
              <a:off x="2843808" y="3198387"/>
              <a:ext cx="4509417" cy="969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86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Contexte</a:t>
            </a: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28654" y="1453500"/>
            <a:ext cx="3943346" cy="13994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fr-FR" dirty="0"/>
              <a:t>Essor de bâtiments connectés</a:t>
            </a:r>
          </a:p>
          <a:p>
            <a:r>
              <a:rPr lang="fr-FR" dirty="0"/>
              <a:t>Vers un grand nombre de données mesurées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2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Contexte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Etat de l’art                    Cas d’étude                    Méthodologie                     Résultats                    Perspectives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B6C7A43-9534-70C1-0303-B6BC0D2B8A47}"/>
              </a:ext>
            </a:extLst>
          </p:cNvPr>
          <p:cNvSpPr txBox="1">
            <a:spLocks/>
          </p:cNvSpPr>
          <p:nvPr/>
        </p:nvSpPr>
        <p:spPr>
          <a:xfrm>
            <a:off x="4572000" y="1453500"/>
            <a:ext cx="3943346" cy="13994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Minimiser la consommation d’énergie</a:t>
            </a:r>
          </a:p>
          <a:p>
            <a:r>
              <a:rPr lang="fr-FR" dirty="0"/>
              <a:t>Veiller à la qualité de l’air</a:t>
            </a:r>
          </a:p>
          <a:p>
            <a:r>
              <a:rPr lang="fr-FR" dirty="0"/>
              <a:t>Satisfaire au confort des usagers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D6972C8-C3FB-ED1E-F642-D01207C3AA80}"/>
              </a:ext>
            </a:extLst>
          </p:cNvPr>
          <p:cNvSpPr txBox="1"/>
          <p:nvPr/>
        </p:nvSpPr>
        <p:spPr>
          <a:xfrm>
            <a:off x="1619672" y="3501008"/>
            <a:ext cx="5904656" cy="23544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00" dirty="0"/>
              <a:t>Développement de </a:t>
            </a:r>
            <a:r>
              <a:rPr lang="fr-FR" sz="2100" dirty="0" smtClean="0"/>
              <a:t>modèles </a:t>
            </a:r>
            <a:r>
              <a:rPr lang="fr-FR" sz="2100" dirty="0"/>
              <a:t>basés sur les données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00" dirty="0"/>
              <a:t>Nécessité d’avoir des données de qualité, mais 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100" dirty="0"/>
              <a:t>Données manquantes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100" dirty="0"/>
              <a:t>Données aberrantes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100" dirty="0"/>
              <a:t>Séries irrégulières</a:t>
            </a:r>
          </a:p>
        </p:txBody>
      </p:sp>
      <p:sp>
        <p:nvSpPr>
          <p:cNvPr id="22" name="Flèche : bas 21">
            <a:extLst>
              <a:ext uri="{FF2B5EF4-FFF2-40B4-BE49-F238E27FC236}">
                <a16:creationId xmlns:a16="http://schemas.microsoft.com/office/drawing/2014/main" id="{E27C8245-12D3-2797-1CB7-9B0D02A9AB81}"/>
              </a:ext>
            </a:extLst>
          </p:cNvPr>
          <p:cNvSpPr/>
          <p:nvPr/>
        </p:nvSpPr>
        <p:spPr>
          <a:xfrm rot="18855878">
            <a:off x="3563888" y="2968630"/>
            <a:ext cx="432048" cy="36004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 : bas 23">
            <a:extLst>
              <a:ext uri="{FF2B5EF4-FFF2-40B4-BE49-F238E27FC236}">
                <a16:creationId xmlns:a16="http://schemas.microsoft.com/office/drawing/2014/main" id="{08FAAD56-F7BA-ACDB-F8FA-D85126577723}"/>
              </a:ext>
            </a:extLst>
          </p:cNvPr>
          <p:cNvSpPr/>
          <p:nvPr/>
        </p:nvSpPr>
        <p:spPr>
          <a:xfrm rot="2655878">
            <a:off x="4995665" y="2969284"/>
            <a:ext cx="432048" cy="36004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40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Contexte</a:t>
            </a: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28654" y="1237476"/>
            <a:ext cx="7886700" cy="5575900"/>
          </a:xfrm>
        </p:spPr>
        <p:txBody>
          <a:bodyPr>
            <a:normAutofit/>
          </a:bodyPr>
          <a:lstStyle/>
          <a:p>
            <a:r>
              <a:rPr lang="fr-FR" dirty="0"/>
              <a:t>Processus d’élaboration d’un modèle basé sur les données</a:t>
            </a:r>
            <a:endParaRPr lang="fr-FR" b="1" dirty="0"/>
          </a:p>
          <a:p>
            <a:endParaRPr lang="fr-FR" b="1" dirty="0"/>
          </a:p>
          <a:p>
            <a:endParaRPr lang="fr-FR" sz="2000" dirty="0"/>
          </a:p>
          <a:p>
            <a:endParaRPr lang="fr-FR" sz="28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3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Contexte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Etat de l’art                    Cas d’étude                    Méthodologie                     Résultats                    Perspectives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9236DD08-D526-F1F0-D0BA-904ECBE1B0A7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8127471" y="4581128"/>
            <a:ext cx="59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4649EC02-F7E9-AE1C-CAF4-48C8F8CB62EE}"/>
              </a:ext>
            </a:extLst>
          </p:cNvPr>
          <p:cNvSpPr txBox="1"/>
          <p:nvPr/>
        </p:nvSpPr>
        <p:spPr>
          <a:xfrm>
            <a:off x="7146548" y="5373216"/>
            <a:ext cx="19619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Tâche finale</a:t>
            </a:r>
          </a:p>
          <a:p>
            <a:pPr algn="ctr"/>
            <a:r>
              <a:rPr lang="fr-FR" sz="1400" dirty="0"/>
              <a:t>(classification, régression, prévision, …)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5" y="1916832"/>
            <a:ext cx="9108000" cy="373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4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Etat de l’art sur le traitement des données manquantes</a:t>
            </a: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28654" y="1237476"/>
            <a:ext cx="7886700" cy="5575900"/>
          </a:xfrm>
        </p:spPr>
        <p:txBody>
          <a:bodyPr>
            <a:normAutofit/>
          </a:bodyPr>
          <a:lstStyle/>
          <a:p>
            <a:r>
              <a:rPr lang="fr-FR" sz="1800" dirty="0"/>
              <a:t>Étudié dans divers domaines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8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4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Contexte                     </a:t>
            </a:r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Etat de l’art                    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Cas d’étude                    Méthodologie                     Résultats                    Perspectives</a:t>
            </a: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BFAFDA7-F85C-081F-AB23-D02DF39218E9}"/>
              </a:ext>
            </a:extLst>
          </p:cNvPr>
          <p:cNvGrpSpPr/>
          <p:nvPr/>
        </p:nvGrpSpPr>
        <p:grpSpPr>
          <a:xfrm>
            <a:off x="6159735" y="1700808"/>
            <a:ext cx="2804753" cy="4570482"/>
            <a:chOff x="5838157" y="1700808"/>
            <a:chExt cx="2804753" cy="4570482"/>
          </a:xfrm>
        </p:grpSpPr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DE0FB343-8AC2-E1B8-FE7E-73315DE1A48F}"/>
                </a:ext>
              </a:extLst>
            </p:cNvPr>
            <p:cNvSpPr txBox="1"/>
            <p:nvPr/>
          </p:nvSpPr>
          <p:spPr>
            <a:xfrm>
              <a:off x="6302910" y="1700808"/>
              <a:ext cx="2340000" cy="457048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2000" b="1" dirty="0"/>
                <a:t>Indicateurs de performance :</a:t>
              </a:r>
            </a:p>
            <a:p>
              <a:endParaRPr lang="fr-FR" sz="2000" dirty="0"/>
            </a:p>
            <a:p>
              <a:r>
                <a:rPr lang="fr-FR" sz="1700" dirty="0"/>
                <a:t>2 visions pour évaluer la performance de l’imputation :</a:t>
              </a:r>
            </a:p>
            <a:p>
              <a:endParaRPr lang="fr-FR" sz="17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Calcul de l’erreur entre les données réelles et les données imputées : </a:t>
              </a:r>
              <a:r>
                <a:rPr lang="fr-FR" sz="1400" dirty="0"/>
                <a:t>MAE, MSE, RMSE, NRMSE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Performance de la tâche finale : </a:t>
              </a:r>
              <a:r>
                <a:rPr lang="fr-FR" sz="1400" dirty="0"/>
                <a:t>capacité à prédire la grandeur d’intérêt avec les données imputées</a:t>
              </a:r>
            </a:p>
            <a:p>
              <a:r>
                <a:rPr lang="fr-FR" sz="500" dirty="0"/>
                <a:t> </a:t>
              </a:r>
              <a:endParaRPr lang="fr-FR" sz="1200" dirty="0"/>
            </a:p>
          </p:txBody>
        </p:sp>
        <p:sp>
          <p:nvSpPr>
            <p:cNvPr id="66" name="Flèche droite 10">
              <a:extLst>
                <a:ext uri="{FF2B5EF4-FFF2-40B4-BE49-F238E27FC236}">
                  <a16:creationId xmlns:a16="http://schemas.microsoft.com/office/drawing/2014/main" id="{2640B829-3F5A-E419-B415-7DA55545F179}"/>
                </a:ext>
              </a:extLst>
            </p:cNvPr>
            <p:cNvSpPr/>
            <p:nvPr/>
          </p:nvSpPr>
          <p:spPr>
            <a:xfrm>
              <a:off x="5838157" y="1881946"/>
              <a:ext cx="360000" cy="360001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9" name="ZoneTexte 68">
            <a:extLst>
              <a:ext uri="{FF2B5EF4-FFF2-40B4-BE49-F238E27FC236}">
                <a16:creationId xmlns:a16="http://schemas.microsoft.com/office/drawing/2014/main" id="{88DF9E7C-601E-51D9-861F-B9D5637C92C5}"/>
              </a:ext>
            </a:extLst>
          </p:cNvPr>
          <p:cNvSpPr txBox="1"/>
          <p:nvPr/>
        </p:nvSpPr>
        <p:spPr>
          <a:xfrm>
            <a:off x="501091" y="1700808"/>
            <a:ext cx="2376000" cy="46320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Type de données manquantes :</a:t>
            </a:r>
          </a:p>
          <a:p>
            <a:endParaRPr lang="fr-FR" sz="17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700" dirty="0"/>
              <a:t>Suppression d’un pourcentage de données </a:t>
            </a:r>
            <a:r>
              <a:rPr lang="fr-FR" sz="1700" u="sng" dirty="0"/>
              <a:t>à partir des données complètes </a:t>
            </a:r>
            <a:r>
              <a:rPr lang="fr-FR" sz="1700" dirty="0"/>
              <a:t>suivant </a:t>
            </a:r>
            <a:r>
              <a:rPr lang="fr-FR" sz="1700" dirty="0" smtClean="0"/>
              <a:t>un des mécanismes de génération des données manquantes</a:t>
            </a:r>
            <a:endParaRPr lang="fr-FR" sz="1700" b="1" dirty="0"/>
          </a:p>
          <a:p>
            <a:endParaRPr lang="fr-FR" sz="1700" b="1" dirty="0"/>
          </a:p>
          <a:p>
            <a:r>
              <a:rPr lang="fr-FR" sz="1700" dirty="0"/>
              <a:t>3 </a:t>
            </a:r>
            <a:r>
              <a:rPr lang="fr-FR" sz="1700" dirty="0" smtClean="0"/>
              <a:t>mécanismes identifiés dans la littérature selon l’</a:t>
            </a:r>
            <a:r>
              <a:rPr lang="fr-FR" sz="1700" dirty="0" smtClean="0"/>
              <a:t>origine des </a:t>
            </a:r>
            <a:r>
              <a:rPr lang="fr-FR" sz="1700" dirty="0" smtClean="0"/>
              <a:t>données manquantes</a:t>
            </a:r>
            <a:endParaRPr lang="fr-FR" sz="1700" dirty="0"/>
          </a:p>
          <a:p>
            <a:endParaRPr lang="fr-FR" sz="1700" dirty="0"/>
          </a:p>
        </p:txBody>
      </p: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79DE7CD5-60C3-2C3F-29AC-B5F20801951C}"/>
              </a:ext>
            </a:extLst>
          </p:cNvPr>
          <p:cNvGrpSpPr/>
          <p:nvPr/>
        </p:nvGrpSpPr>
        <p:grpSpPr>
          <a:xfrm>
            <a:off x="2941545" y="1700808"/>
            <a:ext cx="3128255" cy="4678204"/>
            <a:chOff x="2941545" y="1700808"/>
            <a:chExt cx="3128255" cy="4678204"/>
          </a:xfrm>
        </p:grpSpPr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F37C7029-A617-DB49-7857-D54022430049}"/>
                </a:ext>
              </a:extLst>
            </p:cNvPr>
            <p:cNvSpPr txBox="1"/>
            <p:nvPr/>
          </p:nvSpPr>
          <p:spPr>
            <a:xfrm>
              <a:off x="3401999" y="1700808"/>
              <a:ext cx="2667801" cy="467820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2000" b="1" dirty="0"/>
                <a:t>Méthodes d’imputation :</a:t>
              </a:r>
            </a:p>
            <a:p>
              <a:endParaRPr lang="fr-FR" sz="2000" b="1" dirty="0"/>
            </a:p>
            <a:p>
              <a:r>
                <a:rPr lang="fr-FR" sz="1700" dirty="0"/>
                <a:t>Nombreuses méthodes 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« </a:t>
              </a:r>
              <a:r>
                <a:rPr lang="fr-FR" sz="1700" dirty="0" smtClean="0"/>
                <a:t>Traditionnelles</a:t>
              </a:r>
              <a:r>
                <a:rPr lang="fr-FR" sz="1700" dirty="0"/>
                <a:t> »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Statistiques et ML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Apprentissage profond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700" dirty="0"/>
            </a:p>
            <a:p>
              <a:r>
                <a:rPr lang="fr-FR" sz="1700" dirty="0"/>
                <a:t>Choix des méthodes 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% données manquantes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Mécanisme d’absence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Nature des données (séries temporelles, …)</a:t>
              </a:r>
            </a:p>
            <a:p>
              <a:endParaRPr lang="fr-FR" sz="1700" dirty="0"/>
            </a:p>
            <a:p>
              <a:r>
                <a:rPr lang="fr-FR" sz="1700" dirty="0"/>
                <a:t>Exemple dans le bâtiment : interpolations, KNN, SVM</a:t>
              </a:r>
            </a:p>
            <a:p>
              <a:endParaRPr lang="fr-FR" sz="1100" dirty="0"/>
            </a:p>
          </p:txBody>
        </p:sp>
        <p:sp>
          <p:nvSpPr>
            <p:cNvPr id="87" name="Flèche droite 9">
              <a:extLst>
                <a:ext uri="{FF2B5EF4-FFF2-40B4-BE49-F238E27FC236}">
                  <a16:creationId xmlns:a16="http://schemas.microsoft.com/office/drawing/2014/main" id="{522B0E0C-1E8E-6AF5-7603-FDCF98E7C450}"/>
                </a:ext>
              </a:extLst>
            </p:cNvPr>
            <p:cNvSpPr/>
            <p:nvPr/>
          </p:nvSpPr>
          <p:spPr>
            <a:xfrm>
              <a:off x="2941545" y="1866608"/>
              <a:ext cx="360000" cy="360001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AE00BD3-32D5-D6FB-139B-BBF858A47B27}"/>
              </a:ext>
            </a:extLst>
          </p:cNvPr>
          <p:cNvSpPr/>
          <p:nvPr/>
        </p:nvSpPr>
        <p:spPr>
          <a:xfrm>
            <a:off x="6948264" y="3717032"/>
            <a:ext cx="1944224" cy="1202391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89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Etat de l’art sur le traitement des données manquantes</a:t>
            </a: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28654" y="1237476"/>
            <a:ext cx="7886700" cy="5575900"/>
          </a:xfrm>
        </p:spPr>
        <p:txBody>
          <a:bodyPr>
            <a:normAutofit/>
          </a:bodyPr>
          <a:lstStyle/>
          <a:p>
            <a:r>
              <a:rPr lang="fr-FR" sz="1800" dirty="0"/>
              <a:t>Étudié dans divers domaines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8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5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Contexte                     </a:t>
            </a:r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Etat de l’art                    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Cas d’étude                    Méthodologie                     Résultats                    Perspectives</a:t>
            </a: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BFAFDA7-F85C-081F-AB23-D02DF39218E9}"/>
              </a:ext>
            </a:extLst>
          </p:cNvPr>
          <p:cNvGrpSpPr/>
          <p:nvPr/>
        </p:nvGrpSpPr>
        <p:grpSpPr>
          <a:xfrm>
            <a:off x="6159735" y="1700808"/>
            <a:ext cx="2804753" cy="4570482"/>
            <a:chOff x="5838157" y="1700808"/>
            <a:chExt cx="2804753" cy="4570482"/>
          </a:xfrm>
        </p:grpSpPr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DE0FB343-8AC2-E1B8-FE7E-73315DE1A48F}"/>
                </a:ext>
              </a:extLst>
            </p:cNvPr>
            <p:cNvSpPr txBox="1"/>
            <p:nvPr/>
          </p:nvSpPr>
          <p:spPr>
            <a:xfrm>
              <a:off x="6302910" y="1700808"/>
              <a:ext cx="2340000" cy="457048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2000" b="1" dirty="0"/>
                <a:t>Indicateurs de performance :</a:t>
              </a:r>
            </a:p>
            <a:p>
              <a:endParaRPr lang="fr-FR" sz="2000" dirty="0"/>
            </a:p>
            <a:p>
              <a:r>
                <a:rPr lang="fr-FR" sz="1700" dirty="0"/>
                <a:t>2 visions pour évaluer la performance de l’imputation :</a:t>
              </a:r>
            </a:p>
            <a:p>
              <a:endParaRPr lang="fr-FR" sz="17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Calcul de l’erreur entre les données réelles et les données imputées : </a:t>
              </a:r>
              <a:r>
                <a:rPr lang="fr-FR" sz="1400" dirty="0"/>
                <a:t>MAE, MSE, RMSE, NRMSE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Performance de la tâche finale : </a:t>
              </a:r>
              <a:r>
                <a:rPr lang="fr-FR" sz="1400" dirty="0"/>
                <a:t>capacité à prédire la grandeur d’intérêt avec les données imputées</a:t>
              </a:r>
            </a:p>
            <a:p>
              <a:r>
                <a:rPr lang="fr-FR" sz="500" dirty="0"/>
                <a:t> </a:t>
              </a:r>
              <a:endParaRPr lang="fr-FR" sz="1200" dirty="0"/>
            </a:p>
          </p:txBody>
        </p:sp>
        <p:sp>
          <p:nvSpPr>
            <p:cNvPr id="66" name="Flèche droite 10">
              <a:extLst>
                <a:ext uri="{FF2B5EF4-FFF2-40B4-BE49-F238E27FC236}">
                  <a16:creationId xmlns:a16="http://schemas.microsoft.com/office/drawing/2014/main" id="{2640B829-3F5A-E419-B415-7DA55545F179}"/>
                </a:ext>
              </a:extLst>
            </p:cNvPr>
            <p:cNvSpPr/>
            <p:nvPr/>
          </p:nvSpPr>
          <p:spPr>
            <a:xfrm>
              <a:off x="5838157" y="1881946"/>
              <a:ext cx="360000" cy="360001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79DE7CD5-60C3-2C3F-29AC-B5F20801951C}"/>
              </a:ext>
            </a:extLst>
          </p:cNvPr>
          <p:cNvGrpSpPr/>
          <p:nvPr/>
        </p:nvGrpSpPr>
        <p:grpSpPr>
          <a:xfrm>
            <a:off x="2941545" y="1700808"/>
            <a:ext cx="3128255" cy="4678204"/>
            <a:chOff x="2941545" y="1700808"/>
            <a:chExt cx="3128255" cy="4678204"/>
          </a:xfrm>
        </p:grpSpPr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F37C7029-A617-DB49-7857-D54022430049}"/>
                </a:ext>
              </a:extLst>
            </p:cNvPr>
            <p:cNvSpPr txBox="1"/>
            <p:nvPr/>
          </p:nvSpPr>
          <p:spPr>
            <a:xfrm>
              <a:off x="3401999" y="1700808"/>
              <a:ext cx="2667801" cy="467820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2000" b="1" dirty="0"/>
                <a:t>Méthodes d’imputation :</a:t>
              </a:r>
            </a:p>
            <a:p>
              <a:endParaRPr lang="fr-FR" sz="2000" b="1" dirty="0"/>
            </a:p>
            <a:p>
              <a:r>
                <a:rPr lang="fr-FR" sz="1700" dirty="0"/>
                <a:t>Nombreuses méthodes 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« traditionnelle »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Statistiques et ML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Apprentissage profond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700" dirty="0"/>
            </a:p>
            <a:p>
              <a:r>
                <a:rPr lang="fr-FR" sz="1700" dirty="0"/>
                <a:t>Choix des méthodes 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% données manquantes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Mécanisme d’absence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700" dirty="0"/>
                <a:t>Nature des données (séries temporelles, …)</a:t>
              </a:r>
            </a:p>
            <a:p>
              <a:endParaRPr lang="fr-FR" sz="1700" dirty="0"/>
            </a:p>
            <a:p>
              <a:r>
                <a:rPr lang="fr-FR" sz="1700" dirty="0"/>
                <a:t>Exemple dans le bâtiment : interpolations, KNN, SVM</a:t>
              </a:r>
            </a:p>
            <a:p>
              <a:endParaRPr lang="fr-FR" sz="1100" dirty="0"/>
            </a:p>
          </p:txBody>
        </p:sp>
        <p:sp>
          <p:nvSpPr>
            <p:cNvPr id="87" name="Flèche droite 9">
              <a:extLst>
                <a:ext uri="{FF2B5EF4-FFF2-40B4-BE49-F238E27FC236}">
                  <a16:creationId xmlns:a16="http://schemas.microsoft.com/office/drawing/2014/main" id="{522B0E0C-1E8E-6AF5-7603-FDCF98E7C450}"/>
                </a:ext>
              </a:extLst>
            </p:cNvPr>
            <p:cNvSpPr/>
            <p:nvPr/>
          </p:nvSpPr>
          <p:spPr>
            <a:xfrm>
              <a:off x="2941545" y="1866608"/>
              <a:ext cx="360000" cy="360001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AE00BD3-32D5-D6FB-139B-BBF858A47B27}"/>
              </a:ext>
            </a:extLst>
          </p:cNvPr>
          <p:cNvSpPr/>
          <p:nvPr/>
        </p:nvSpPr>
        <p:spPr>
          <a:xfrm>
            <a:off x="6948264" y="3717032"/>
            <a:ext cx="1944224" cy="1202391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8DF9E7C-601E-51D9-861F-B9D5637C92C5}"/>
              </a:ext>
            </a:extLst>
          </p:cNvPr>
          <p:cNvSpPr txBox="1"/>
          <p:nvPr/>
        </p:nvSpPr>
        <p:spPr>
          <a:xfrm>
            <a:off x="501091" y="1700808"/>
            <a:ext cx="2376000" cy="46320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Type de données manquantes :</a:t>
            </a:r>
          </a:p>
          <a:p>
            <a:endParaRPr lang="fr-FR" sz="17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700" dirty="0"/>
              <a:t>Suppression d’un pourcentage de données </a:t>
            </a:r>
            <a:r>
              <a:rPr lang="fr-FR" sz="1700" u="sng" dirty="0"/>
              <a:t>à partir des données complètes </a:t>
            </a:r>
            <a:r>
              <a:rPr lang="fr-FR" sz="1700" dirty="0"/>
              <a:t>suivant </a:t>
            </a:r>
            <a:r>
              <a:rPr lang="fr-FR" sz="1700" dirty="0" smtClean="0"/>
              <a:t>un des mécanismes de génération des données manquantes</a:t>
            </a:r>
            <a:endParaRPr lang="fr-FR" sz="1700" b="1" dirty="0"/>
          </a:p>
          <a:p>
            <a:endParaRPr lang="fr-FR" sz="1700" b="1" dirty="0"/>
          </a:p>
          <a:p>
            <a:r>
              <a:rPr lang="fr-FR" sz="1700" dirty="0"/>
              <a:t>3 </a:t>
            </a:r>
            <a:r>
              <a:rPr lang="fr-FR" sz="1700" dirty="0" smtClean="0"/>
              <a:t>mécanismes identifiés dans la littérature selon l’</a:t>
            </a:r>
            <a:r>
              <a:rPr lang="fr-FR" sz="1700" dirty="0" smtClean="0"/>
              <a:t>origine des </a:t>
            </a:r>
            <a:r>
              <a:rPr lang="fr-FR" sz="1700" dirty="0" smtClean="0"/>
              <a:t>données manquantes</a:t>
            </a:r>
            <a:endParaRPr lang="fr-FR" sz="1700" dirty="0"/>
          </a:p>
          <a:p>
            <a:endParaRPr lang="fr-FR" sz="17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8DAD026-BD0C-2508-A64D-070A13734B8C}"/>
              </a:ext>
            </a:extLst>
          </p:cNvPr>
          <p:cNvSpPr txBox="1"/>
          <p:nvPr/>
        </p:nvSpPr>
        <p:spPr>
          <a:xfrm>
            <a:off x="125760" y="3517446"/>
            <a:ext cx="8892480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Quelle méthode d’imputation choisir ? Sur quelle vision se baser ? Intérêt de se baser sur la tâche finale ?</a:t>
            </a:r>
          </a:p>
        </p:txBody>
      </p:sp>
    </p:spTree>
    <p:extLst>
      <p:ext uri="{BB962C8B-B14F-4D97-AF65-F5344CB8AC3E}">
        <p14:creationId xmlns:p14="http://schemas.microsoft.com/office/powerpoint/2010/main" val="4705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D8CD206-8DE1-66DC-C036-E78E8C8A8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4" y="1237476"/>
            <a:ext cx="7886700" cy="759616"/>
          </a:xfrm>
        </p:spPr>
        <p:txBody>
          <a:bodyPr>
            <a:normAutofit/>
          </a:bodyPr>
          <a:lstStyle/>
          <a:p>
            <a:r>
              <a:rPr lang="fr-FR" dirty="0"/>
              <a:t>Evaluer l’occupation : présence / absence</a:t>
            </a:r>
          </a:p>
          <a:p>
            <a:endParaRPr lang="fr-FR" b="1" dirty="0"/>
          </a:p>
          <a:p>
            <a:endParaRPr lang="fr-FR" sz="2000" dirty="0"/>
          </a:p>
          <a:p>
            <a:endParaRPr lang="fr-FR" sz="28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Cas d’étude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6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Contexte                     Etat de l’art                    </a:t>
            </a:r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Cas d’étude                    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Méthodologie                     Résultats                    Perspectives</a:t>
            </a:r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AE37F2BE-1D91-E57B-3491-3DEC2101E84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632" y="2545382"/>
            <a:ext cx="5480288" cy="361992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ZoneTexte 67">
            <a:extLst>
              <a:ext uri="{FF2B5EF4-FFF2-40B4-BE49-F238E27FC236}">
                <a16:creationId xmlns:a16="http://schemas.microsoft.com/office/drawing/2014/main" id="{65F59056-270B-26E2-6BBA-15A42A1DB73C}"/>
              </a:ext>
            </a:extLst>
          </p:cNvPr>
          <p:cNvSpPr txBox="1"/>
          <p:nvPr/>
        </p:nvSpPr>
        <p:spPr>
          <a:xfrm>
            <a:off x="205222" y="2492896"/>
            <a:ext cx="3046851" cy="34778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Logement T2 occupé par 1 personne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1 capteur </a:t>
            </a:r>
            <a:r>
              <a:rPr lang="fr-FR" sz="2000" dirty="0" err="1"/>
              <a:t>Netatmo</a:t>
            </a:r>
            <a:r>
              <a:rPr lang="fr-FR" sz="2000" dirty="0"/>
              <a:t> dans le salon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Mesures du 1</a:t>
            </a:r>
            <a:r>
              <a:rPr lang="fr-FR" sz="2000" baseline="30000" dirty="0"/>
              <a:t>er</a:t>
            </a:r>
            <a:r>
              <a:rPr lang="fr-FR" sz="2000" dirty="0"/>
              <a:t> avril au 20 mai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Séries temporelles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Carnet d’activité complété par l’occupant </a:t>
            </a:r>
          </a:p>
        </p:txBody>
      </p:sp>
      <p:pic>
        <p:nvPicPr>
          <p:cNvPr id="5" name="Image 4" descr="Une image contenant mur, intérieur, salle de bain, toilette&#10;&#10;Description générée automatiquement">
            <a:extLst>
              <a:ext uri="{FF2B5EF4-FFF2-40B4-BE49-F238E27FC236}">
                <a16:creationId xmlns:a16="http://schemas.microsoft.com/office/drawing/2014/main" id="{A23ABE7F-E5BD-D497-C2CD-EFE4E73DD9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95" r="12201"/>
          <a:stretch/>
        </p:blipFill>
        <p:spPr>
          <a:xfrm rot="5400000">
            <a:off x="7168502" y="1002036"/>
            <a:ext cx="1484956" cy="120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4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Méthodologie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7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Contexte                     </a:t>
            </a:r>
            <a:r>
              <a:rPr lang="fr-FR" sz="1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Etat 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 l’art                    Cas d’étude                    </a:t>
            </a:r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Méthodologie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Résultats                    Perspectives</a:t>
            </a: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" y="1344930"/>
            <a:ext cx="9000000" cy="478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2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Résultats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8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Contexte                     Etat de l’art                    Cas d’étude                    Méthodologie                     </a:t>
            </a:r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Résultats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Perspectives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58AFAB6-E775-9268-217E-A460756CE2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39491"/>
            <a:ext cx="6915962" cy="490511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A05573D-D496-9186-FE3B-E305DF766D11}"/>
              </a:ext>
            </a:extLst>
          </p:cNvPr>
          <p:cNvSpPr txBox="1"/>
          <p:nvPr/>
        </p:nvSpPr>
        <p:spPr>
          <a:xfrm>
            <a:off x="3995936" y="1727898"/>
            <a:ext cx="2838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5% de données manquantes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015C290-6BB6-F9FA-64A0-F785494D6204}"/>
              </a:ext>
            </a:extLst>
          </p:cNvPr>
          <p:cNvSpPr txBox="1"/>
          <p:nvPr/>
        </p:nvSpPr>
        <p:spPr>
          <a:xfrm>
            <a:off x="-268059" y="4082068"/>
            <a:ext cx="429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40% de données manquantes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B8D2324-1738-7973-CEA3-BD7FD1871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4" y="1237476"/>
            <a:ext cx="7886700" cy="759616"/>
          </a:xfrm>
        </p:spPr>
        <p:txBody>
          <a:bodyPr>
            <a:normAutofit/>
          </a:bodyPr>
          <a:lstStyle/>
          <a:p>
            <a:r>
              <a:rPr lang="fr-FR" dirty="0"/>
              <a:t>RMSE pour la tâche d’imputation</a:t>
            </a:r>
          </a:p>
          <a:p>
            <a:endParaRPr lang="fr-FR" b="1" dirty="0"/>
          </a:p>
          <a:p>
            <a:endParaRPr lang="fr-FR" sz="2000" dirty="0"/>
          </a:p>
          <a:p>
            <a:endParaRPr lang="fr-FR" sz="28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8BA3651-2174-1D87-1EFD-4E0AFA459A8E}"/>
              </a:ext>
            </a:extLst>
          </p:cNvPr>
          <p:cNvSpPr txBox="1"/>
          <p:nvPr/>
        </p:nvSpPr>
        <p:spPr>
          <a:xfrm>
            <a:off x="7336729" y="4786003"/>
            <a:ext cx="1944216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Bruit : discontinuité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F1C52CF-1CF1-403D-826C-6842BE416EB7}"/>
              </a:ext>
            </a:extLst>
          </p:cNvPr>
          <p:cNvSpPr txBox="1"/>
          <p:nvPr/>
        </p:nvSpPr>
        <p:spPr>
          <a:xfrm>
            <a:off x="7336729" y="2399107"/>
            <a:ext cx="1944216" cy="101566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Moyenne : moins bon résultats</a:t>
            </a:r>
          </a:p>
        </p:txBody>
      </p:sp>
    </p:spTree>
    <p:extLst>
      <p:ext uri="{BB962C8B-B14F-4D97-AF65-F5344CB8AC3E}">
        <p14:creationId xmlns:p14="http://schemas.microsoft.com/office/powerpoint/2010/main" val="100959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000" y="4197737"/>
            <a:ext cx="8640000" cy="185568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000" y="1872493"/>
            <a:ext cx="8640000" cy="18915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4" y="365128"/>
            <a:ext cx="7886700" cy="75961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Résultats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0" y="564936"/>
            <a:ext cx="396000" cy="36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fld id="{2061D15B-854F-4A62-ABD2-0AC260FA32D3}" type="slidenum">
              <a:rPr lang="fr-FR" sz="1400" b="1" smtClean="0">
                <a:solidFill>
                  <a:schemeClr val="bg1"/>
                </a:solidFill>
              </a:rPr>
              <a:pPr algn="ctr"/>
              <a:t>9</a:t>
            </a:fld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5536" y="6536377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Contexte                     Etat de l’art                    Cas d’étude                    Méthodologie                     </a:t>
            </a:r>
            <a:r>
              <a: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Résultats</a:t>
            </a:r>
            <a:r>
              <a:rPr lang="fr-FR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Perspectives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6814168F-ADE7-3E56-A397-95042447E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4" y="1237476"/>
            <a:ext cx="7886700" cy="759616"/>
          </a:xfrm>
        </p:spPr>
        <p:txBody>
          <a:bodyPr>
            <a:normAutofit/>
          </a:bodyPr>
          <a:lstStyle/>
          <a:p>
            <a:r>
              <a:rPr lang="fr-FR" dirty="0"/>
              <a:t>Performance de la tâche de classification</a:t>
            </a:r>
          </a:p>
          <a:p>
            <a:endParaRPr lang="fr-FR" b="1" dirty="0"/>
          </a:p>
          <a:p>
            <a:endParaRPr lang="fr-FR" sz="2000" dirty="0"/>
          </a:p>
          <a:p>
            <a:endParaRPr lang="fr-FR" sz="28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9A664A9-F9FD-E816-B54C-B9F40DC1DC2B}"/>
              </a:ext>
            </a:extLst>
          </p:cNvPr>
          <p:cNvSpPr txBox="1"/>
          <p:nvPr/>
        </p:nvSpPr>
        <p:spPr>
          <a:xfrm>
            <a:off x="260529" y="3933056"/>
            <a:ext cx="1350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40% de données manquantes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C5CB340-9BF4-2BA3-9A99-C481D7CEFFD4}"/>
              </a:ext>
            </a:extLst>
          </p:cNvPr>
          <p:cNvSpPr txBox="1"/>
          <p:nvPr/>
        </p:nvSpPr>
        <p:spPr>
          <a:xfrm>
            <a:off x="260529" y="1628800"/>
            <a:ext cx="1350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5% de données manquantes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314056" y="2539823"/>
            <a:ext cx="7524000" cy="288000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314056" y="4832048"/>
            <a:ext cx="7527600" cy="288000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1314056" y="3114463"/>
            <a:ext cx="7524000" cy="302614"/>
          </a:xfrm>
          <a:prstGeom prst="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314056" y="5433134"/>
            <a:ext cx="7527600" cy="288000"/>
          </a:xfrm>
          <a:prstGeom prst="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87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3" grpId="0" animBg="1"/>
      <p:bldP spid="13" grpId="1" animBg="1"/>
      <p:bldP spid="15" grpId="0" animBg="1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12857</TotalTime>
  <Words>749</Words>
  <Application>Microsoft Office PowerPoint</Application>
  <PresentationFormat>Affichage à l'écran (4:3)</PresentationFormat>
  <Paragraphs>163</Paragraphs>
  <Slides>11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Roboto</vt:lpstr>
      <vt:lpstr>Source Sans Pro</vt:lpstr>
      <vt:lpstr>Wingdings</vt:lpstr>
      <vt:lpstr>Thème Office</vt:lpstr>
      <vt:lpstr>2_Thème Office</vt:lpstr>
      <vt:lpstr>Présentation PowerPoint</vt:lpstr>
      <vt:lpstr>Contexte</vt:lpstr>
      <vt:lpstr>Contexte</vt:lpstr>
      <vt:lpstr>Etat de l’art sur le traitement des données manquantes</vt:lpstr>
      <vt:lpstr>Etat de l’art sur le traitement des données manquantes</vt:lpstr>
      <vt:lpstr>Cas d’étude</vt:lpstr>
      <vt:lpstr>Méthodologie</vt:lpstr>
      <vt:lpstr>Résultats</vt:lpstr>
      <vt:lpstr>Résultats</vt:lpstr>
      <vt:lpstr>Conclusions et perspectives</vt:lpstr>
      <vt:lpstr>Présentation PowerPoint</vt:lpstr>
    </vt:vector>
  </TitlesOfParts>
  <Company>Université de Savoie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pour le LESBAT</dc:title>
  <dc:creator>mlpannier</dc:creator>
  <cp:lastModifiedBy>Marie-Lise Pannier</cp:lastModifiedBy>
  <cp:revision>1402</cp:revision>
  <cp:lastPrinted>2020-07-07T06:52:14Z</cp:lastPrinted>
  <dcterms:created xsi:type="dcterms:W3CDTF">2018-07-04T14:55:30Z</dcterms:created>
  <dcterms:modified xsi:type="dcterms:W3CDTF">2022-05-17T13:18:06Z</dcterms:modified>
</cp:coreProperties>
</file>