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17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57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87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62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13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37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61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16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66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10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26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11D8-3F76-4D60-A34E-2C69F5E00FA3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9135F-ADEC-4F95-8321-F2660972FB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31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Résultat de recherche d'images pour &quot;logo Faculté des Sciences Mathématiques, Physiques et Naturelles de Tunis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861" y="22811"/>
            <a:ext cx="1578485" cy="1386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F53EB7B-24A0-41E6-B59F-257E634D4D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0748" y="163461"/>
            <a:ext cx="2486802" cy="9760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2EA4B0C-6A67-4D60-A85E-91E3D423352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680" y="87554"/>
            <a:ext cx="1157813" cy="1257370"/>
          </a:xfrm>
          <a:prstGeom prst="rect">
            <a:avLst/>
          </a:prstGeom>
        </p:spPr>
      </p:pic>
      <p:pic>
        <p:nvPicPr>
          <p:cNvPr id="9" name="Picture 207"/>
          <p:cNvPicPr/>
          <p:nvPr/>
        </p:nvPicPr>
        <p:blipFill>
          <a:blip r:embed="rId5"/>
          <a:stretch>
            <a:fillRect/>
          </a:stretch>
        </p:blipFill>
        <p:spPr>
          <a:xfrm>
            <a:off x="119005" y="304799"/>
            <a:ext cx="2028856" cy="72440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963616" y="2103120"/>
            <a:ext cx="10570887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 smtClean="0"/>
              <a:t>Influence des paramètres multi-physiques des matériaux biosourcés sur la réponse hygrothermique des enveloppes de bâtiments</a:t>
            </a:r>
          </a:p>
          <a:p>
            <a:r>
              <a:rPr lang="fr-FR" sz="4500" dirty="0" smtClean="0"/>
              <a:t>                                          </a:t>
            </a:r>
            <a:r>
              <a:rPr lang="fr-FR" sz="3500" dirty="0" smtClean="0"/>
              <a:t>présenté par : </a:t>
            </a:r>
            <a:r>
              <a:rPr lang="fr-FR" sz="3500" dirty="0"/>
              <a:t>W</a:t>
            </a:r>
            <a:r>
              <a:rPr lang="fr-FR" sz="3500" dirty="0" smtClean="0"/>
              <a:t>afa </a:t>
            </a:r>
            <a:r>
              <a:rPr lang="fr-FR" sz="3500" dirty="0"/>
              <a:t>G</a:t>
            </a:r>
            <a:r>
              <a:rPr lang="fr-FR" sz="3500" dirty="0" smtClean="0"/>
              <a:t>hrissi</a:t>
            </a:r>
            <a:endParaRPr lang="fr-FR" sz="35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0526" y="208094"/>
            <a:ext cx="1174669" cy="114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0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966" y="2023815"/>
            <a:ext cx="4707278" cy="4339753"/>
          </a:xfrm>
          <a:prstGeom prst="rect">
            <a:avLst/>
          </a:prstGeom>
        </p:spPr>
      </p:pic>
      <p:sp>
        <p:nvSpPr>
          <p:cNvPr id="3" name="Rectangle avec coin rogné 2"/>
          <p:cNvSpPr/>
          <p:nvPr/>
        </p:nvSpPr>
        <p:spPr>
          <a:xfrm>
            <a:off x="6280885" y="1571166"/>
            <a:ext cx="4754126" cy="4040632"/>
          </a:xfrm>
          <a:prstGeom prst="snip1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600" b="1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pPr algn="ctr"/>
            <a:endParaRPr lang="fr-FR" sz="2600" b="1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pPr algn="ctr"/>
            <a:r>
              <a:rPr lang="fr-FR" sz="2600" b="1" dirty="0">
                <a:solidFill>
                  <a:schemeClr val="bg1"/>
                </a:solidFill>
                <a:latin typeface="Tw Cen MT" panose="020B0602020104020603" pitchFamily="34" charset="0"/>
              </a:rPr>
              <a:t> </a:t>
            </a:r>
          </a:p>
          <a:p>
            <a:pPr algn="ctr"/>
            <a:endParaRPr lang="fr-FR" sz="2600" b="1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pPr algn="ctr"/>
            <a:endParaRPr lang="fr-FR" sz="2600" b="1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pPr algn="ctr"/>
            <a:endParaRPr lang="fr-FR" b="1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  <a:latin typeface="Tw Cen MT" panose="020B0602020104020603" pitchFamily="34" charset="0"/>
              </a:rPr>
              <a:t>(canalisations perforées au sol et au plafond)</a:t>
            </a:r>
          </a:p>
          <a:p>
            <a:pPr algn="ctr"/>
            <a:endParaRPr lang="fr-FR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Tw Cen MT" panose="020B0602020104020603" pitchFamily="34" charset="0"/>
              </a:rPr>
              <a:t>Sans assécher le mur humide</a:t>
            </a:r>
          </a:p>
          <a:p>
            <a:pPr marL="898525" indent="-271463"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1"/>
                </a:solidFill>
                <a:latin typeface="Tw Cen MT" panose="020B0602020104020603" pitchFamily="34" charset="0"/>
              </a:rPr>
              <a:t>Rénovation immédiate</a:t>
            </a:r>
          </a:p>
          <a:p>
            <a:pPr marL="898525" indent="-271463"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1"/>
                </a:solidFill>
                <a:latin typeface="Tw Cen MT" panose="020B0602020104020603" pitchFamily="34" charset="0"/>
              </a:rPr>
              <a:t>Sauvegarde du bâti ancien </a:t>
            </a:r>
          </a:p>
          <a:p>
            <a:pPr marL="898525" indent="-271463"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1"/>
                </a:solidFill>
                <a:latin typeface="Tw Cen MT" panose="020B0602020104020603" pitchFamily="34" charset="0"/>
              </a:rPr>
              <a:t>Pérennité de l’isolation</a:t>
            </a:r>
            <a:endParaRPr lang="fr-FR" sz="20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/>
            <a:endParaRPr lang="fr-FR" sz="3200" b="1" dirty="0">
              <a:solidFill>
                <a:schemeClr val="bg2"/>
              </a:solidFill>
              <a:latin typeface="Tw Cen MT" panose="020B0602020104020603" pitchFamily="34" charset="0"/>
            </a:endParaRPr>
          </a:p>
          <a:p>
            <a:pPr algn="ctr"/>
            <a:endParaRPr lang="fr-FR" sz="3200" b="1" dirty="0">
              <a:solidFill>
                <a:schemeClr val="bg2"/>
              </a:solidFill>
              <a:latin typeface="Tw Cen MT" panose="020B0602020104020603" pitchFamily="34" charset="0"/>
            </a:endParaRPr>
          </a:p>
          <a:p>
            <a:pPr algn="ctr"/>
            <a:endParaRPr lang="fr-FR" sz="3200" b="1" dirty="0">
              <a:solidFill>
                <a:schemeClr val="bg2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23366" y="2275868"/>
            <a:ext cx="3605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latin typeface="Tw Cen MT" panose="020B0602020104020603" pitchFamily="34" charset="0"/>
              </a:rPr>
              <a:t>Espace tampon balayé par </a:t>
            </a:r>
            <a:r>
              <a:rPr lang="fr-FR" sz="2000" b="1" dirty="0">
                <a:solidFill>
                  <a:srgbClr val="FF0000"/>
                </a:solidFill>
                <a:latin typeface="Tw Cen MT" panose="020B0602020104020603" pitchFamily="34" charset="0"/>
              </a:rPr>
              <a:t>soufflage</a:t>
            </a:r>
            <a:r>
              <a:rPr lang="fr-FR" sz="2000" dirty="0">
                <a:latin typeface="Tw Cen MT" panose="020B0602020104020603" pitchFamily="34" charset="0"/>
              </a:rPr>
              <a:t> </a:t>
            </a:r>
            <a:r>
              <a:rPr lang="fr-FR" sz="2000" b="1" dirty="0">
                <a:latin typeface="Tw Cen MT" panose="020B0602020104020603" pitchFamily="34" charset="0"/>
              </a:rPr>
              <a:t>et</a:t>
            </a:r>
            <a:r>
              <a:rPr lang="fr-FR" sz="2000" dirty="0">
                <a:latin typeface="Tw Cen MT" panose="020B0602020104020603" pitchFamily="34" charset="0"/>
              </a:rPr>
              <a:t> </a:t>
            </a:r>
            <a:r>
              <a:rPr lang="fr-FR" sz="2000" b="1" dirty="0">
                <a:solidFill>
                  <a:schemeClr val="accent1"/>
                </a:solidFill>
                <a:latin typeface="Tw Cen MT" panose="020B0602020104020603" pitchFamily="34" charset="0"/>
              </a:rPr>
              <a:t>aspiration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928" y="1680888"/>
            <a:ext cx="3085943" cy="42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31966" y="1250001"/>
            <a:ext cx="16326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b="1" dirty="0" smtClean="0">
                <a:solidFill>
                  <a:schemeClr val="accent1"/>
                </a:solidFill>
              </a:rPr>
              <a:t>Contexte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60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46" y="1188720"/>
            <a:ext cx="11170192" cy="4389119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9AD7CCF7-1A51-40F9-AAA4-03B5F994F16B}"/>
              </a:ext>
            </a:extLst>
          </p:cNvPr>
          <p:cNvSpPr txBox="1">
            <a:spLocks/>
          </p:cNvSpPr>
          <p:nvPr/>
        </p:nvSpPr>
        <p:spPr>
          <a:xfrm>
            <a:off x="1104230" y="627044"/>
            <a:ext cx="9712998" cy="816499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600" noProof="1">
                <a:cs typeface="Times New Roman" panose="02020603050405020304" pitchFamily="18" charset="0"/>
              </a:rPr>
              <a:t>Exemple : variation de porosité</a:t>
            </a:r>
          </a:p>
        </p:txBody>
      </p:sp>
    </p:spTree>
    <p:extLst>
      <p:ext uri="{BB962C8B-B14F-4D97-AF65-F5344CB8AC3E}">
        <p14:creationId xmlns:p14="http://schemas.microsoft.com/office/powerpoint/2010/main" val="414522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780" y="1606731"/>
            <a:ext cx="10311107" cy="384048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9AD7CCF7-1A51-40F9-AAA4-03B5F994F16B}"/>
              </a:ext>
            </a:extLst>
          </p:cNvPr>
          <p:cNvSpPr txBox="1">
            <a:spLocks/>
          </p:cNvSpPr>
          <p:nvPr/>
        </p:nvSpPr>
        <p:spPr>
          <a:xfrm>
            <a:off x="1104230" y="627044"/>
            <a:ext cx="9712998" cy="816499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600" noProof="1">
                <a:cs typeface="Times New Roman" panose="02020603050405020304" pitchFamily="18" charset="0"/>
              </a:rPr>
              <a:t>Exemple : variation de </a:t>
            </a:r>
            <a:r>
              <a:rPr lang="fr-FR" sz="2600" noProof="1" smtClean="0">
                <a:cs typeface="Times New Roman" panose="02020603050405020304" pitchFamily="18" charset="0"/>
              </a:rPr>
              <a:t>conductivité thermique</a:t>
            </a:r>
            <a:endParaRPr lang="fr-FR" sz="2600" noProof="1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1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74" y="1293222"/>
            <a:ext cx="11179239" cy="4297679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9AD7CCF7-1A51-40F9-AAA4-03B5F994F16B}"/>
              </a:ext>
            </a:extLst>
          </p:cNvPr>
          <p:cNvSpPr txBox="1">
            <a:spLocks/>
          </p:cNvSpPr>
          <p:nvPr/>
        </p:nvSpPr>
        <p:spPr>
          <a:xfrm>
            <a:off x="1104230" y="627044"/>
            <a:ext cx="9712998" cy="816499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600" noProof="1">
                <a:cs typeface="Times New Roman" panose="02020603050405020304" pitchFamily="18" charset="0"/>
              </a:rPr>
              <a:t>Exemple : variation de </a:t>
            </a:r>
            <a:r>
              <a:rPr lang="fr-FR" sz="2600" noProof="1" smtClean="0">
                <a:cs typeface="Times New Roman" panose="02020603050405020304" pitchFamily="18" charset="0"/>
              </a:rPr>
              <a:t>coefficient de diffusion hygrique</a:t>
            </a:r>
            <a:endParaRPr lang="fr-FR" sz="2600" noProof="1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72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Tw Cen MT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MediaStudio</dc:creator>
  <cp:lastModifiedBy>MediaStudio</cp:lastModifiedBy>
  <cp:revision>2</cp:revision>
  <dcterms:created xsi:type="dcterms:W3CDTF">2022-05-19T11:56:21Z</dcterms:created>
  <dcterms:modified xsi:type="dcterms:W3CDTF">2022-05-19T12:02:11Z</dcterms:modified>
</cp:coreProperties>
</file>