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6" r:id="rId7"/>
    <p:sldId id="268" r:id="rId8"/>
    <p:sldId id="267" r:id="rId9"/>
    <p:sldId id="265" r:id="rId10"/>
    <p:sldId id="262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17"/>
  </p:normalViewPr>
  <p:slideViewPr>
    <p:cSldViewPr snapToGrid="0" snapToObjects="1">
      <p:cViewPr varScale="1">
        <p:scale>
          <a:sx n="84" d="100"/>
          <a:sy n="84" d="100"/>
        </p:scale>
        <p:origin x="10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FC212-30EA-B67C-8E59-FEDEB73420B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8120428-2111-939F-10F6-5104C624AC1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457DD5-F15E-D14F-6E40-26EB9B46003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77AF26-0B4D-9D4A-9D81-5A7C22ED298B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FFB176-FA95-AC42-5485-BBE4E405DE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52E03C-B6E2-22A4-15B9-0C74F2B41C4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1DF8DC-8F39-1A44-9C8D-C09D1F3661CE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789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D8ADA7-3419-49BC-9F03-18C38B49DD7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5C4CF4D-08AA-154B-4D12-D4FDC171E5E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413F7E-BC17-0DF5-79BE-979000430F6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DF194B-A889-9E4A-82A4-C455431CF65A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98591F-C927-9FBC-D985-B0DC6CEDA4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BD0CEF-F436-937A-5FB9-B2F21CCAEB5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52A232-EE1F-6841-898A-0FBA7E653DF1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3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23E3657-74ED-7CD0-7C44-0D7325603D9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D95138-F6A8-820D-395C-0E42A056824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E5DFE9-A9F5-7529-AF12-DF8A9BE663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D7BB4B-93A5-8145-888E-70069F76F773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79CE76-8670-35E7-8379-D99BBCAE749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983094-FC10-B7F3-5A26-9349B9D14EB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4B59B8-F2B8-C24E-8E33-E34A69BACFAA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7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9E75E4-2808-F9CB-2000-38980931BEB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58F964-C59C-047C-844D-316DF41A71F6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A4EF3F-7CEF-5959-4805-D1C155C52D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94BB97-951E-6845-A466-FC6947140E50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B8BC7E-657A-75C6-8D01-F5E43FB502F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6D883F-5DE6-C208-0C5E-684D0474A75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49FB44-BB6E-0345-B9F6-4F1F0FB05D34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7337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1C7E4D-B985-74A4-C580-B62757FDDA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E7A6F8-0767-8FA1-25E6-14C0AAE288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2849A-5232-6233-3606-53B61E190F2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1D3255-636D-5745-B01B-E29851AA09D6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15C3EC-B068-36B3-075B-BFD4ED33555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6337B0-84F5-B1A3-51B1-722A3981B1F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D978B9-ED21-9E4E-9894-8C0FD79ADF49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1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381028-DF51-AE36-C8E7-CFDED70956B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8C5EA0-5837-1E6B-1C50-5E0C9129B6D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1B7342-4A70-C9FD-B91C-B8ED5313851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4CD295-31AF-620E-87C8-BD7B63FC6EF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7180D0-960F-8341-A040-49E729705D83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A689DA-81F4-974E-92DD-12D194BD676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DBFB1F-B9EB-5BE4-8A9A-CAB3E0C3C74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4AC13E-798F-7242-BB18-F60C809212CE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2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5C1A8C-4E5E-6135-A7FD-157A2BB097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618FCFB-D5B9-00A1-305B-24A98B2AB4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BCD2A-BDDA-654C-4E3C-A43181407A8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204064-011D-742B-90AE-1FC798E0AA02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FCF592-F015-57E5-2500-EA6988F664E1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D0436BC-71FF-AA18-7C27-09F7B768413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C4FB1F-3CCA-AA4F-BE06-0A0B9F5B8E07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E43BD00-07D0-B89F-2C80-F1F2E98355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E963E58-4298-9037-E525-CA3421EF326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AF9920-0D20-264F-B148-6ABB02062A9E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3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DBF45F-8BE2-0950-E856-73849448501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387687-8713-22F4-CA83-16041673B22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719062-901B-1841-B566-1B031B9226E3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BAF71B-78BA-E304-A6B3-6FBAD39828D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3B90CE-97F3-EA1B-3716-B8E3FEDE461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E29D9B-C650-0745-AFD6-54CD9727EBB5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3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779AF8A-88CE-7A6F-32B9-4D4F5DEDEE9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3746D1-1B61-1941-A444-19E2EEAC465C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238C26D-7A7F-A832-A1CE-33A5D08700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B71395-12C5-DC8E-898B-A3CEFCBB690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3B882B-C028-F64A-A543-1081C55127F0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70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D6462C-5BC7-6097-A3CD-B5569C7940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345FAA-6D10-C668-8A8D-4E0D9334F1F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9E0E43C-A57C-BFC2-C53E-B6500A03763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8588593-D5FB-4C7A-E167-F7814273B16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EB3710-1D7D-014F-8CAD-DB6F18462994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949C1B-5EB7-B46C-5721-3A9D14F874D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6E79032-7F8B-9D6B-C165-654A398F813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8DDFCD-1F4B-1541-8300-F9A36E4D2140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1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1A5AC9-FA18-B202-125C-FAF62567B4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43DF8FA-BC42-BE09-94FB-A231E9D69170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US" sz="3200"/>
            </a:lvl1pPr>
          </a:lstStyle>
          <a:p>
            <a:pPr lvl="0"/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92AAC61-CDCD-FC12-F39A-15D25CA052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685701-47CB-FC1F-0961-F1F93AF2FF8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D84E09-A567-EE4B-BAEC-B675DC3BF38E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48EFCD-090D-390B-107C-A9E4C975B25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620898-6478-CCC8-B318-054C4C60B99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C530D8-1D3E-E941-8564-B48ECFD903E5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3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5B6E035-6283-C2AD-D69F-7E298D0330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C7B80B-BC73-85F8-BF46-DB0642B192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3F9A2B-642E-72FF-387F-9F01A268FC3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30347D2-9A5D-9743-A9FA-1D88A3403219}" type="datetime1">
              <a:rPr lang="en-US"/>
              <a:pPr lvl="0"/>
              <a:t>5/18/22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07C91F-381A-9BD6-2E9F-01B7F7EBAA7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40C79E-EC1F-3411-EAEC-CD499C9C2F0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1B1BFE1-2D1C-214D-9789-56404BA9D3E6}" type="slidenum"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4">
            <a:extLst>
              <a:ext uri="{FF2B5EF4-FFF2-40B4-BE49-F238E27FC236}">
                <a16:creationId xmlns:a16="http://schemas.microsoft.com/office/drawing/2014/main" id="{1D2E5EF3-88BC-6902-32F2-7C3C9270DA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666707" y="4477350"/>
            <a:ext cx="1821356" cy="90570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 10">
            <a:extLst>
              <a:ext uri="{FF2B5EF4-FFF2-40B4-BE49-F238E27FC236}">
                <a16:creationId xmlns:a16="http://schemas.microsoft.com/office/drawing/2014/main" id="{D70AB198-9A09-9527-A9B3-7B14C05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069" y="4387620"/>
            <a:ext cx="1833042" cy="10851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ZoneTexte 19">
            <a:extLst>
              <a:ext uri="{FF2B5EF4-FFF2-40B4-BE49-F238E27FC236}">
                <a16:creationId xmlns:a16="http://schemas.microsoft.com/office/drawing/2014/main" id="{DC748C1F-3DED-792A-EF6C-AEABD92D993C}"/>
              </a:ext>
            </a:extLst>
          </p:cNvPr>
          <p:cNvSpPr txBox="1"/>
          <p:nvPr/>
        </p:nvSpPr>
        <p:spPr>
          <a:xfrm>
            <a:off x="666707" y="874459"/>
            <a:ext cx="5407743" cy="25545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Influence des transferts de masse sur la mesure de la conductivité thermique des isolants biosourcés hygroscopiques</a:t>
            </a:r>
            <a:endParaRPr lang="en-US" sz="3200" b="1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5" name="Forme libre : forme 63">
            <a:extLst>
              <a:ext uri="{FF2B5EF4-FFF2-40B4-BE49-F238E27FC236}">
                <a16:creationId xmlns:a16="http://schemas.microsoft.com/office/drawing/2014/main" id="{2DA609A4-22E2-A79D-6FA2-BD4190CB1F10}"/>
              </a:ext>
            </a:extLst>
          </p:cNvPr>
          <p:cNvSpPr/>
          <p:nvPr/>
        </p:nvSpPr>
        <p:spPr>
          <a:xfrm>
            <a:off x="6096003" y="10396"/>
            <a:ext cx="6096003" cy="684760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095999"/>
              <a:gd name="f7" fmla="val 6847602"/>
              <a:gd name="f8" fmla="val 46169"/>
              <a:gd name="f9" fmla="val 6484253"/>
              <a:gd name="f10" fmla="val 533622"/>
              <a:gd name="f11" fmla="val 3294056"/>
              <a:gd name="f12" fmla="val 2934883"/>
              <a:gd name="f13" fmla="val 733619"/>
              <a:gd name="f14" fmla="val 6041526"/>
              <a:gd name="f15" fmla="val 11368"/>
              <a:gd name="f16" fmla="+- 0 0 -90"/>
              <a:gd name="f17" fmla="*/ f3 1 6095999"/>
              <a:gd name="f18" fmla="*/ f4 1 6847602"/>
              <a:gd name="f19" fmla="+- f7 0 f5"/>
              <a:gd name="f20" fmla="+- f6 0 f5"/>
              <a:gd name="f21" fmla="*/ f16 f0 1"/>
              <a:gd name="f22" fmla="*/ f20 1 6095999"/>
              <a:gd name="f23" fmla="*/ f19 1 6847602"/>
              <a:gd name="f24" fmla="*/ 6095999 f20 1"/>
              <a:gd name="f25" fmla="*/ 0 f19 1"/>
              <a:gd name="f26" fmla="*/ 6847602 f19 1"/>
              <a:gd name="f27" fmla="*/ 0 f20 1"/>
              <a:gd name="f28" fmla="*/ 46169 f20 1"/>
              <a:gd name="f29" fmla="*/ 6484253 f19 1"/>
              <a:gd name="f30" fmla="*/ 6041526 f20 1"/>
              <a:gd name="f31" fmla="*/ 11368 f19 1"/>
              <a:gd name="f32" fmla="*/ f21 1 f2"/>
              <a:gd name="f33" fmla="*/ f24 1 6095999"/>
              <a:gd name="f34" fmla="*/ f25 1 6847602"/>
              <a:gd name="f35" fmla="*/ f26 1 6847602"/>
              <a:gd name="f36" fmla="*/ f27 1 6095999"/>
              <a:gd name="f37" fmla="*/ f28 1 6095999"/>
              <a:gd name="f38" fmla="*/ f29 1 6847602"/>
              <a:gd name="f39" fmla="*/ f30 1 6095999"/>
              <a:gd name="f40" fmla="*/ f31 1 6847602"/>
              <a:gd name="f41" fmla="*/ f5 1 f22"/>
              <a:gd name="f42" fmla="*/ f6 1 f22"/>
              <a:gd name="f43" fmla="*/ f5 1 f23"/>
              <a:gd name="f44" fmla="*/ f7 1 f23"/>
              <a:gd name="f45" fmla="+- f32 0 f1"/>
              <a:gd name="f46" fmla="*/ f33 1 f22"/>
              <a:gd name="f47" fmla="*/ f34 1 f23"/>
              <a:gd name="f48" fmla="*/ f35 1 f23"/>
              <a:gd name="f49" fmla="*/ f36 1 f22"/>
              <a:gd name="f50" fmla="*/ f37 1 f22"/>
              <a:gd name="f51" fmla="*/ f38 1 f23"/>
              <a:gd name="f52" fmla="*/ f39 1 f22"/>
              <a:gd name="f53" fmla="*/ f40 1 f23"/>
              <a:gd name="f54" fmla="*/ f41 f17 1"/>
              <a:gd name="f55" fmla="*/ f42 f17 1"/>
              <a:gd name="f56" fmla="*/ f44 f18 1"/>
              <a:gd name="f57" fmla="*/ f43 f18 1"/>
              <a:gd name="f58" fmla="*/ f46 f17 1"/>
              <a:gd name="f59" fmla="*/ f47 f18 1"/>
              <a:gd name="f60" fmla="*/ f48 f18 1"/>
              <a:gd name="f61" fmla="*/ f49 f17 1"/>
              <a:gd name="f62" fmla="*/ f50 f17 1"/>
              <a:gd name="f63" fmla="*/ f51 f18 1"/>
              <a:gd name="f64" fmla="*/ f52 f17 1"/>
              <a:gd name="f65" fmla="*/ f53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8" y="f59"/>
              </a:cxn>
              <a:cxn ang="f45">
                <a:pos x="f58" y="f60"/>
              </a:cxn>
              <a:cxn ang="f45">
                <a:pos x="f61" y="f60"/>
              </a:cxn>
              <a:cxn ang="f45">
                <a:pos x="f62" y="f63"/>
              </a:cxn>
              <a:cxn ang="f45">
                <a:pos x="f64" y="f65"/>
              </a:cxn>
            </a:cxnLst>
            <a:rect l="f54" t="f57" r="f55" b="f56"/>
            <a:pathLst>
              <a:path w="6095999" h="6847602">
                <a:moveTo>
                  <a:pt x="f6" y="f5"/>
                </a:moveTo>
                <a:lnTo>
                  <a:pt x="f6" y="f7"/>
                </a:lnTo>
                <a:lnTo>
                  <a:pt x="f5" y="f7"/>
                </a:lnTo>
                <a:lnTo>
                  <a:pt x="f8" y="f9"/>
                </a:lnTo>
                <a:cubicBezTo>
                  <a:pt x="f10" y="f11"/>
                  <a:pt x="f12" y="f13"/>
                  <a:pt x="f14" y="f15"/>
                </a:cubicBezTo>
                <a:close/>
              </a:path>
            </a:pathLst>
          </a:custGeom>
          <a:solidFill>
            <a:srgbClr val="C5E9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5EAC1B"/>
              </a:solidFill>
              <a:uFillTx/>
              <a:latin typeface="Calibri"/>
            </a:endParaRPr>
          </a:p>
        </p:txBody>
      </p:sp>
      <p:sp>
        <p:nvSpPr>
          <p:cNvPr id="6" name="Forme libre : forme 64">
            <a:extLst>
              <a:ext uri="{FF2B5EF4-FFF2-40B4-BE49-F238E27FC236}">
                <a16:creationId xmlns:a16="http://schemas.microsoft.com/office/drawing/2014/main" id="{924B2A76-13C5-13E3-089C-59EB62DC7B73}"/>
              </a:ext>
            </a:extLst>
          </p:cNvPr>
          <p:cNvSpPr/>
          <p:nvPr/>
        </p:nvSpPr>
        <p:spPr>
          <a:xfrm>
            <a:off x="6353909" y="257906"/>
            <a:ext cx="5838096" cy="65896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095999"/>
              <a:gd name="f7" fmla="val 6847602"/>
              <a:gd name="f8" fmla="val 46169"/>
              <a:gd name="f9" fmla="val 6484253"/>
              <a:gd name="f10" fmla="val 533622"/>
              <a:gd name="f11" fmla="val 3294056"/>
              <a:gd name="f12" fmla="val 2934883"/>
              <a:gd name="f13" fmla="val 733619"/>
              <a:gd name="f14" fmla="val 6041526"/>
              <a:gd name="f15" fmla="val 11368"/>
              <a:gd name="f16" fmla="+- 0 0 -90"/>
              <a:gd name="f17" fmla="*/ f3 1 6095999"/>
              <a:gd name="f18" fmla="*/ f4 1 6847602"/>
              <a:gd name="f19" fmla="+- f7 0 f5"/>
              <a:gd name="f20" fmla="+- f6 0 f5"/>
              <a:gd name="f21" fmla="*/ f16 f0 1"/>
              <a:gd name="f22" fmla="*/ f20 1 6095999"/>
              <a:gd name="f23" fmla="*/ f19 1 6847602"/>
              <a:gd name="f24" fmla="*/ 6095999 f20 1"/>
              <a:gd name="f25" fmla="*/ 0 f19 1"/>
              <a:gd name="f26" fmla="*/ 6847602 f19 1"/>
              <a:gd name="f27" fmla="*/ 0 f20 1"/>
              <a:gd name="f28" fmla="*/ 46169 f20 1"/>
              <a:gd name="f29" fmla="*/ 6484253 f19 1"/>
              <a:gd name="f30" fmla="*/ 6041526 f20 1"/>
              <a:gd name="f31" fmla="*/ 11368 f19 1"/>
              <a:gd name="f32" fmla="*/ f21 1 f2"/>
              <a:gd name="f33" fmla="*/ f24 1 6095999"/>
              <a:gd name="f34" fmla="*/ f25 1 6847602"/>
              <a:gd name="f35" fmla="*/ f26 1 6847602"/>
              <a:gd name="f36" fmla="*/ f27 1 6095999"/>
              <a:gd name="f37" fmla="*/ f28 1 6095999"/>
              <a:gd name="f38" fmla="*/ f29 1 6847602"/>
              <a:gd name="f39" fmla="*/ f30 1 6095999"/>
              <a:gd name="f40" fmla="*/ f31 1 6847602"/>
              <a:gd name="f41" fmla="*/ f5 1 f22"/>
              <a:gd name="f42" fmla="*/ f6 1 f22"/>
              <a:gd name="f43" fmla="*/ f5 1 f23"/>
              <a:gd name="f44" fmla="*/ f7 1 f23"/>
              <a:gd name="f45" fmla="+- f32 0 f1"/>
              <a:gd name="f46" fmla="*/ f33 1 f22"/>
              <a:gd name="f47" fmla="*/ f34 1 f23"/>
              <a:gd name="f48" fmla="*/ f35 1 f23"/>
              <a:gd name="f49" fmla="*/ f36 1 f22"/>
              <a:gd name="f50" fmla="*/ f37 1 f22"/>
              <a:gd name="f51" fmla="*/ f38 1 f23"/>
              <a:gd name="f52" fmla="*/ f39 1 f22"/>
              <a:gd name="f53" fmla="*/ f40 1 f23"/>
              <a:gd name="f54" fmla="*/ f41 f17 1"/>
              <a:gd name="f55" fmla="*/ f42 f17 1"/>
              <a:gd name="f56" fmla="*/ f44 f18 1"/>
              <a:gd name="f57" fmla="*/ f43 f18 1"/>
              <a:gd name="f58" fmla="*/ f46 f17 1"/>
              <a:gd name="f59" fmla="*/ f47 f18 1"/>
              <a:gd name="f60" fmla="*/ f48 f18 1"/>
              <a:gd name="f61" fmla="*/ f49 f17 1"/>
              <a:gd name="f62" fmla="*/ f50 f17 1"/>
              <a:gd name="f63" fmla="*/ f51 f18 1"/>
              <a:gd name="f64" fmla="*/ f52 f17 1"/>
              <a:gd name="f65" fmla="*/ f53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8" y="f59"/>
              </a:cxn>
              <a:cxn ang="f45">
                <a:pos x="f58" y="f60"/>
              </a:cxn>
              <a:cxn ang="f45">
                <a:pos x="f61" y="f60"/>
              </a:cxn>
              <a:cxn ang="f45">
                <a:pos x="f62" y="f63"/>
              </a:cxn>
              <a:cxn ang="f45">
                <a:pos x="f64" y="f65"/>
              </a:cxn>
            </a:cxnLst>
            <a:rect l="f54" t="f57" r="f55" b="f56"/>
            <a:pathLst>
              <a:path w="6095999" h="6847602">
                <a:moveTo>
                  <a:pt x="f6" y="f5"/>
                </a:moveTo>
                <a:lnTo>
                  <a:pt x="f6" y="f7"/>
                </a:lnTo>
                <a:lnTo>
                  <a:pt x="f5" y="f7"/>
                </a:lnTo>
                <a:lnTo>
                  <a:pt x="f8" y="f9"/>
                </a:lnTo>
                <a:cubicBezTo>
                  <a:pt x="f10" y="f11"/>
                  <a:pt x="f12" y="f13"/>
                  <a:pt x="f14" y="f15"/>
                </a:cubicBez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ZoneTexte 22">
            <a:extLst>
              <a:ext uri="{FF2B5EF4-FFF2-40B4-BE49-F238E27FC236}">
                <a16:creationId xmlns:a16="http://schemas.microsoft.com/office/drawing/2014/main" id="{0C607D14-8C36-4547-7D87-92FBAAA8407D}"/>
              </a:ext>
            </a:extLst>
          </p:cNvPr>
          <p:cNvSpPr txBox="1"/>
          <p:nvPr/>
        </p:nvSpPr>
        <p:spPr>
          <a:xfrm>
            <a:off x="7140897" y="4024210"/>
            <a:ext cx="4310993" cy="15696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C5E9FF"/>
                </a:solidFill>
                <a:uFillTx/>
                <a:latin typeface="Times New Roman" pitchFamily="18"/>
                <a:ea typeface="Times New Roman" pitchFamily="18"/>
              </a:rPr>
              <a:t>Conférence Francophone de l'International Building Performance Simulation Association</a:t>
            </a:r>
            <a:endParaRPr lang="en-US" sz="2400" b="0" i="0" u="none" strike="noStrike" kern="1200" cap="none" spc="0" baseline="0">
              <a:solidFill>
                <a:srgbClr val="C5E9FF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8" name="ZoneTexte 19">
            <a:extLst>
              <a:ext uri="{FF2B5EF4-FFF2-40B4-BE49-F238E27FC236}">
                <a16:creationId xmlns:a16="http://schemas.microsoft.com/office/drawing/2014/main" id="{FB9E86FA-178D-6F99-7532-3D2DAD99C263}"/>
              </a:ext>
            </a:extLst>
          </p:cNvPr>
          <p:cNvSpPr txBox="1"/>
          <p:nvPr/>
        </p:nvSpPr>
        <p:spPr>
          <a:xfrm>
            <a:off x="-553394" y="6478267"/>
            <a:ext cx="540774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19/20 Mai 2022, Châlons en Champagne</a:t>
            </a:r>
            <a:endParaRPr lang="en-US" sz="18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9" name="ZoneTexte 22">
            <a:extLst>
              <a:ext uri="{FF2B5EF4-FFF2-40B4-BE49-F238E27FC236}">
                <a16:creationId xmlns:a16="http://schemas.microsoft.com/office/drawing/2014/main" id="{E7E814DB-E508-4F38-92A9-1321E6868E80}"/>
              </a:ext>
            </a:extLst>
          </p:cNvPr>
          <p:cNvSpPr txBox="1"/>
          <p:nvPr/>
        </p:nvSpPr>
        <p:spPr>
          <a:xfrm>
            <a:off x="-110560" y="3644487"/>
            <a:ext cx="734913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Machhour EL ASSAAD, Thibaut COLINART, Thibaut LECOMPTE</a:t>
            </a:r>
            <a:endParaRPr lang="en-US" sz="18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B0227E0C-034E-3CDC-AE55-83575940FD18}"/>
              </a:ext>
            </a:extLst>
          </p:cNvPr>
          <p:cNvSpPr/>
          <p:nvPr/>
        </p:nvSpPr>
        <p:spPr>
          <a:xfrm>
            <a:off x="-9" y="-10396"/>
            <a:ext cx="12192006" cy="6858000"/>
          </a:xfrm>
          <a:prstGeom prst="rect">
            <a:avLst/>
          </a:prstGeom>
          <a:solidFill>
            <a:srgbClr val="4479A5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Forme libre : forme 63">
            <a:extLst>
              <a:ext uri="{FF2B5EF4-FFF2-40B4-BE49-F238E27FC236}">
                <a16:creationId xmlns:a16="http://schemas.microsoft.com/office/drawing/2014/main" id="{ABC2F243-C9BF-157C-8971-A5864DB94058}"/>
              </a:ext>
            </a:extLst>
          </p:cNvPr>
          <p:cNvSpPr/>
          <p:nvPr/>
        </p:nvSpPr>
        <p:spPr>
          <a:xfrm rot="10799991">
            <a:off x="-129" y="0"/>
            <a:ext cx="6096003" cy="683720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095999"/>
              <a:gd name="f7" fmla="val 6847602"/>
              <a:gd name="f8" fmla="val 46169"/>
              <a:gd name="f9" fmla="val 6484253"/>
              <a:gd name="f10" fmla="val 533622"/>
              <a:gd name="f11" fmla="val 3294056"/>
              <a:gd name="f12" fmla="val 2934883"/>
              <a:gd name="f13" fmla="val 733619"/>
              <a:gd name="f14" fmla="val 6041526"/>
              <a:gd name="f15" fmla="val 11368"/>
              <a:gd name="f16" fmla="+- 0 0 -90"/>
              <a:gd name="f17" fmla="*/ f3 1 6095999"/>
              <a:gd name="f18" fmla="*/ f4 1 6847602"/>
              <a:gd name="f19" fmla="+- f7 0 f5"/>
              <a:gd name="f20" fmla="+- f6 0 f5"/>
              <a:gd name="f21" fmla="*/ f16 f0 1"/>
              <a:gd name="f22" fmla="*/ f20 1 6095999"/>
              <a:gd name="f23" fmla="*/ f19 1 6847602"/>
              <a:gd name="f24" fmla="*/ 6095999 f20 1"/>
              <a:gd name="f25" fmla="*/ 0 f19 1"/>
              <a:gd name="f26" fmla="*/ 6847602 f19 1"/>
              <a:gd name="f27" fmla="*/ 0 f20 1"/>
              <a:gd name="f28" fmla="*/ 46169 f20 1"/>
              <a:gd name="f29" fmla="*/ 6484253 f19 1"/>
              <a:gd name="f30" fmla="*/ 6041526 f20 1"/>
              <a:gd name="f31" fmla="*/ 11368 f19 1"/>
              <a:gd name="f32" fmla="*/ f21 1 f2"/>
              <a:gd name="f33" fmla="*/ f24 1 6095999"/>
              <a:gd name="f34" fmla="*/ f25 1 6847602"/>
              <a:gd name="f35" fmla="*/ f26 1 6847602"/>
              <a:gd name="f36" fmla="*/ f27 1 6095999"/>
              <a:gd name="f37" fmla="*/ f28 1 6095999"/>
              <a:gd name="f38" fmla="*/ f29 1 6847602"/>
              <a:gd name="f39" fmla="*/ f30 1 6095999"/>
              <a:gd name="f40" fmla="*/ f31 1 6847602"/>
              <a:gd name="f41" fmla="*/ f5 1 f22"/>
              <a:gd name="f42" fmla="*/ f6 1 f22"/>
              <a:gd name="f43" fmla="*/ f5 1 f23"/>
              <a:gd name="f44" fmla="*/ f7 1 f23"/>
              <a:gd name="f45" fmla="+- f32 0 f1"/>
              <a:gd name="f46" fmla="*/ f33 1 f22"/>
              <a:gd name="f47" fmla="*/ f34 1 f23"/>
              <a:gd name="f48" fmla="*/ f35 1 f23"/>
              <a:gd name="f49" fmla="*/ f36 1 f22"/>
              <a:gd name="f50" fmla="*/ f37 1 f22"/>
              <a:gd name="f51" fmla="*/ f38 1 f23"/>
              <a:gd name="f52" fmla="*/ f39 1 f22"/>
              <a:gd name="f53" fmla="*/ f40 1 f23"/>
              <a:gd name="f54" fmla="*/ f41 f17 1"/>
              <a:gd name="f55" fmla="*/ f42 f17 1"/>
              <a:gd name="f56" fmla="*/ f44 f18 1"/>
              <a:gd name="f57" fmla="*/ f43 f18 1"/>
              <a:gd name="f58" fmla="*/ f46 f17 1"/>
              <a:gd name="f59" fmla="*/ f47 f18 1"/>
              <a:gd name="f60" fmla="*/ f48 f18 1"/>
              <a:gd name="f61" fmla="*/ f49 f17 1"/>
              <a:gd name="f62" fmla="*/ f50 f17 1"/>
              <a:gd name="f63" fmla="*/ f51 f18 1"/>
              <a:gd name="f64" fmla="*/ f52 f17 1"/>
              <a:gd name="f65" fmla="*/ f53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8" y="f59"/>
              </a:cxn>
              <a:cxn ang="f45">
                <a:pos x="f58" y="f60"/>
              </a:cxn>
              <a:cxn ang="f45">
                <a:pos x="f61" y="f60"/>
              </a:cxn>
              <a:cxn ang="f45">
                <a:pos x="f62" y="f63"/>
              </a:cxn>
              <a:cxn ang="f45">
                <a:pos x="f64" y="f65"/>
              </a:cxn>
            </a:cxnLst>
            <a:rect l="f54" t="f57" r="f55" b="f56"/>
            <a:pathLst>
              <a:path w="6095999" h="6847602">
                <a:moveTo>
                  <a:pt x="f6" y="f5"/>
                </a:moveTo>
                <a:lnTo>
                  <a:pt x="f6" y="f7"/>
                </a:lnTo>
                <a:lnTo>
                  <a:pt x="f5" y="f7"/>
                </a:lnTo>
                <a:lnTo>
                  <a:pt x="f8" y="f9"/>
                </a:lnTo>
                <a:cubicBezTo>
                  <a:pt x="f10" y="f11"/>
                  <a:pt x="f12" y="f13"/>
                  <a:pt x="f14" y="f15"/>
                </a:cubicBezTo>
                <a:close/>
              </a:path>
            </a:pathLst>
          </a:custGeom>
          <a:solidFill>
            <a:srgbClr val="C5E9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5EAC1B"/>
              </a:solidFill>
              <a:uFillTx/>
              <a:latin typeface="Calibri"/>
            </a:endParaRPr>
          </a:p>
        </p:txBody>
      </p:sp>
      <p:sp>
        <p:nvSpPr>
          <p:cNvPr id="4" name="Forme libre : forme 63">
            <a:extLst>
              <a:ext uri="{FF2B5EF4-FFF2-40B4-BE49-F238E27FC236}">
                <a16:creationId xmlns:a16="http://schemas.microsoft.com/office/drawing/2014/main" id="{DF2A4ADA-5906-A94E-1387-355801475AB4}"/>
              </a:ext>
            </a:extLst>
          </p:cNvPr>
          <p:cNvSpPr/>
          <p:nvPr/>
        </p:nvSpPr>
        <p:spPr>
          <a:xfrm rot="10799991">
            <a:off x="0" y="-129"/>
            <a:ext cx="5852160" cy="659892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095999"/>
              <a:gd name="f7" fmla="val 6847602"/>
              <a:gd name="f8" fmla="val 46169"/>
              <a:gd name="f9" fmla="val 6484253"/>
              <a:gd name="f10" fmla="val 533622"/>
              <a:gd name="f11" fmla="val 3294056"/>
              <a:gd name="f12" fmla="val 2934883"/>
              <a:gd name="f13" fmla="val 733619"/>
              <a:gd name="f14" fmla="val 6041526"/>
              <a:gd name="f15" fmla="val 11368"/>
              <a:gd name="f16" fmla="+- 0 0 -90"/>
              <a:gd name="f17" fmla="*/ f3 1 6095999"/>
              <a:gd name="f18" fmla="*/ f4 1 6847602"/>
              <a:gd name="f19" fmla="+- f7 0 f5"/>
              <a:gd name="f20" fmla="+- f6 0 f5"/>
              <a:gd name="f21" fmla="*/ f16 f0 1"/>
              <a:gd name="f22" fmla="*/ f20 1 6095999"/>
              <a:gd name="f23" fmla="*/ f19 1 6847602"/>
              <a:gd name="f24" fmla="*/ 6095999 f20 1"/>
              <a:gd name="f25" fmla="*/ 0 f19 1"/>
              <a:gd name="f26" fmla="*/ 6847602 f19 1"/>
              <a:gd name="f27" fmla="*/ 0 f20 1"/>
              <a:gd name="f28" fmla="*/ 46169 f20 1"/>
              <a:gd name="f29" fmla="*/ 6484253 f19 1"/>
              <a:gd name="f30" fmla="*/ 6041526 f20 1"/>
              <a:gd name="f31" fmla="*/ 11368 f19 1"/>
              <a:gd name="f32" fmla="*/ f21 1 f2"/>
              <a:gd name="f33" fmla="*/ f24 1 6095999"/>
              <a:gd name="f34" fmla="*/ f25 1 6847602"/>
              <a:gd name="f35" fmla="*/ f26 1 6847602"/>
              <a:gd name="f36" fmla="*/ f27 1 6095999"/>
              <a:gd name="f37" fmla="*/ f28 1 6095999"/>
              <a:gd name="f38" fmla="*/ f29 1 6847602"/>
              <a:gd name="f39" fmla="*/ f30 1 6095999"/>
              <a:gd name="f40" fmla="*/ f31 1 6847602"/>
              <a:gd name="f41" fmla="*/ f5 1 f22"/>
              <a:gd name="f42" fmla="*/ f6 1 f22"/>
              <a:gd name="f43" fmla="*/ f5 1 f23"/>
              <a:gd name="f44" fmla="*/ f7 1 f23"/>
              <a:gd name="f45" fmla="+- f32 0 f1"/>
              <a:gd name="f46" fmla="*/ f33 1 f22"/>
              <a:gd name="f47" fmla="*/ f34 1 f23"/>
              <a:gd name="f48" fmla="*/ f35 1 f23"/>
              <a:gd name="f49" fmla="*/ f36 1 f22"/>
              <a:gd name="f50" fmla="*/ f37 1 f22"/>
              <a:gd name="f51" fmla="*/ f38 1 f23"/>
              <a:gd name="f52" fmla="*/ f39 1 f22"/>
              <a:gd name="f53" fmla="*/ f40 1 f23"/>
              <a:gd name="f54" fmla="*/ f41 f17 1"/>
              <a:gd name="f55" fmla="*/ f42 f17 1"/>
              <a:gd name="f56" fmla="*/ f44 f18 1"/>
              <a:gd name="f57" fmla="*/ f43 f18 1"/>
              <a:gd name="f58" fmla="*/ f46 f17 1"/>
              <a:gd name="f59" fmla="*/ f47 f18 1"/>
              <a:gd name="f60" fmla="*/ f48 f18 1"/>
              <a:gd name="f61" fmla="*/ f49 f17 1"/>
              <a:gd name="f62" fmla="*/ f50 f17 1"/>
              <a:gd name="f63" fmla="*/ f51 f18 1"/>
              <a:gd name="f64" fmla="*/ f52 f17 1"/>
              <a:gd name="f65" fmla="*/ f53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8" y="f59"/>
              </a:cxn>
              <a:cxn ang="f45">
                <a:pos x="f58" y="f60"/>
              </a:cxn>
              <a:cxn ang="f45">
                <a:pos x="f61" y="f60"/>
              </a:cxn>
              <a:cxn ang="f45">
                <a:pos x="f62" y="f63"/>
              </a:cxn>
              <a:cxn ang="f45">
                <a:pos x="f64" y="f65"/>
              </a:cxn>
            </a:cxnLst>
            <a:rect l="f54" t="f57" r="f55" b="f56"/>
            <a:pathLst>
              <a:path w="6095999" h="6847602">
                <a:moveTo>
                  <a:pt x="f6" y="f5"/>
                </a:moveTo>
                <a:lnTo>
                  <a:pt x="f6" y="f7"/>
                </a:lnTo>
                <a:lnTo>
                  <a:pt x="f5" y="f7"/>
                </a:lnTo>
                <a:lnTo>
                  <a:pt x="f8" y="f9"/>
                </a:lnTo>
                <a:cubicBezTo>
                  <a:pt x="f10" y="f11"/>
                  <a:pt x="f12" y="f13"/>
                  <a:pt x="f14" y="f1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5EAC1B"/>
              </a:solidFill>
              <a:uFillTx/>
              <a:latin typeface="Calibri"/>
            </a:endParaRPr>
          </a:p>
        </p:txBody>
      </p:sp>
      <p:sp>
        <p:nvSpPr>
          <p:cNvPr id="5" name="ZoneTexte 8">
            <a:extLst>
              <a:ext uri="{FF2B5EF4-FFF2-40B4-BE49-F238E27FC236}">
                <a16:creationId xmlns:a16="http://schemas.microsoft.com/office/drawing/2014/main" id="{5679477D-DADA-6066-5CDF-D245AF2EE5FF}"/>
              </a:ext>
            </a:extLst>
          </p:cNvPr>
          <p:cNvSpPr txBox="1"/>
          <p:nvPr/>
        </p:nvSpPr>
        <p:spPr>
          <a:xfrm>
            <a:off x="5059680" y="2921169"/>
            <a:ext cx="6943264" cy="29238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6000" b="0" i="0" u="none" strike="noStrike" kern="0" cap="none" spc="0" baseline="0" dirty="0">
                <a:solidFill>
                  <a:srgbClr val="C5E9FF"/>
                </a:solidFill>
                <a:uFillTx/>
                <a:latin typeface="Calibri"/>
              </a:rPr>
              <a:t>Merci pour votre attention !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0" dirty="0">
              <a:solidFill>
                <a:srgbClr val="C5E9FF"/>
              </a:solidFill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err="1">
                <a:solidFill>
                  <a:srgbClr val="C5E9FF"/>
                </a:solidFill>
                <a:latin typeface="Calibri"/>
              </a:rPr>
              <a:t>thibaut.colinart@univ-ubs.fr</a:t>
            </a:r>
            <a:endParaRPr lang="en-US" sz="5400" b="0" i="0" u="none" strike="noStrike" kern="1200" cap="none" spc="0" baseline="0" dirty="0">
              <a:solidFill>
                <a:srgbClr val="C5E9FF"/>
              </a:solidFill>
              <a:uFillTx/>
              <a:latin typeface="Calibri"/>
            </a:endParaRPr>
          </a:p>
        </p:txBody>
      </p:sp>
      <p:pic>
        <p:nvPicPr>
          <p:cNvPr id="6" name="Image 10">
            <a:extLst>
              <a:ext uri="{FF2B5EF4-FFF2-40B4-BE49-F238E27FC236}">
                <a16:creationId xmlns:a16="http://schemas.microsoft.com/office/drawing/2014/main" id="{393C229D-997B-343A-96C8-269D0C335E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610" t="12067" r="13114" b="19409"/>
          <a:stretch>
            <a:fillRect/>
          </a:stretch>
        </p:blipFill>
        <p:spPr>
          <a:xfrm>
            <a:off x="1053297" y="1460772"/>
            <a:ext cx="2326507" cy="23496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9">
            <a:extLst>
              <a:ext uri="{FF2B5EF4-FFF2-40B4-BE49-F238E27FC236}">
                <a16:creationId xmlns:a16="http://schemas.microsoft.com/office/drawing/2014/main" id="{95A93551-8011-9E84-18DB-26D3174463E5}"/>
              </a:ext>
            </a:extLst>
          </p:cNvPr>
          <p:cNvSpPr/>
          <p:nvPr/>
        </p:nvSpPr>
        <p:spPr>
          <a:xfrm>
            <a:off x="1452012" y="0"/>
            <a:ext cx="2371304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371305"/>
              <a:gd name="f7" fmla="val 6858000"/>
              <a:gd name="f8" fmla="val 3968"/>
              <a:gd name="f9" fmla="val 392699"/>
              <a:gd name="f10" fmla="val 464710"/>
              <a:gd name="f11" fmla="val 41406"/>
              <a:gd name="f12" fmla="val 1607759"/>
              <a:gd name="f13" fmla="val 735939"/>
              <a:gd name="f14" fmla="val 1992853"/>
              <a:gd name="f15" fmla="val 3428103"/>
              <a:gd name="f16" fmla="val 4863354"/>
              <a:gd name="f17" fmla="val 6120268"/>
              <a:gd name="f18" fmla="val 6814801"/>
              <a:gd name="f19" fmla="val 389579"/>
              <a:gd name="f20" fmla="val 50091"/>
              <a:gd name="f21" fmla="val 6835354"/>
              <a:gd name="f22" fmla="val 1317027"/>
              <a:gd name="f23" fmla="val 6224882"/>
              <a:gd name="f24" fmla="val 2191305"/>
              <a:gd name="f25" fmla="val 4928592"/>
              <a:gd name="f26" fmla="val 1927615"/>
              <a:gd name="f27" fmla="val 631325"/>
              <a:gd name="f28" fmla="val 20852"/>
              <a:gd name="f29" fmla="+- 0 0 -90"/>
              <a:gd name="f30" fmla="*/ f3 1 2371305"/>
              <a:gd name="f31" fmla="*/ f4 1 6858000"/>
              <a:gd name="f32" fmla="+- f7 0 f5"/>
              <a:gd name="f33" fmla="+- f6 0 f5"/>
              <a:gd name="f34" fmla="*/ f29 f0 1"/>
              <a:gd name="f35" fmla="*/ f33 1 2371305"/>
              <a:gd name="f36" fmla="*/ f32 1 6858000"/>
              <a:gd name="f37" fmla="*/ 3968 f33 1"/>
              <a:gd name="f38" fmla="*/ 0 f32 1"/>
              <a:gd name="f39" fmla="*/ 392699 f33 1"/>
              <a:gd name="f40" fmla="*/ 464710 f33 1"/>
              <a:gd name="f41" fmla="*/ 41406 f32 1"/>
              <a:gd name="f42" fmla="*/ 2371305 f33 1"/>
              <a:gd name="f43" fmla="*/ 3428103 f32 1"/>
              <a:gd name="f44" fmla="*/ 6814801 f32 1"/>
              <a:gd name="f45" fmla="*/ 389579 f33 1"/>
              <a:gd name="f46" fmla="*/ 6858000 f32 1"/>
              <a:gd name="f47" fmla="*/ 0 f33 1"/>
              <a:gd name="f48" fmla="*/ 50091 f33 1"/>
              <a:gd name="f49" fmla="*/ 6835354 f32 1"/>
              <a:gd name="f50" fmla="*/ 2191305 f33 1"/>
              <a:gd name="f51" fmla="*/ 20852 f32 1"/>
              <a:gd name="f52" fmla="*/ f34 1 f2"/>
              <a:gd name="f53" fmla="*/ f37 1 2371305"/>
              <a:gd name="f54" fmla="*/ f38 1 6858000"/>
              <a:gd name="f55" fmla="*/ f39 1 2371305"/>
              <a:gd name="f56" fmla="*/ f40 1 2371305"/>
              <a:gd name="f57" fmla="*/ f41 1 6858000"/>
              <a:gd name="f58" fmla="*/ f42 1 2371305"/>
              <a:gd name="f59" fmla="*/ f43 1 6858000"/>
              <a:gd name="f60" fmla="*/ f44 1 6858000"/>
              <a:gd name="f61" fmla="*/ f45 1 2371305"/>
              <a:gd name="f62" fmla="*/ f46 1 6858000"/>
              <a:gd name="f63" fmla="*/ f47 1 2371305"/>
              <a:gd name="f64" fmla="*/ f48 1 2371305"/>
              <a:gd name="f65" fmla="*/ f49 1 6858000"/>
              <a:gd name="f66" fmla="*/ f50 1 2371305"/>
              <a:gd name="f67" fmla="*/ f51 1 6858000"/>
              <a:gd name="f68" fmla="*/ f5 1 f35"/>
              <a:gd name="f69" fmla="*/ f6 1 f35"/>
              <a:gd name="f70" fmla="*/ f5 1 f36"/>
              <a:gd name="f71" fmla="*/ f7 1 f36"/>
              <a:gd name="f72" fmla="+- f52 0 f1"/>
              <a:gd name="f73" fmla="*/ f53 1 f35"/>
              <a:gd name="f74" fmla="*/ f54 1 f36"/>
              <a:gd name="f75" fmla="*/ f55 1 f35"/>
              <a:gd name="f76" fmla="*/ f56 1 f35"/>
              <a:gd name="f77" fmla="*/ f57 1 f36"/>
              <a:gd name="f78" fmla="*/ f58 1 f35"/>
              <a:gd name="f79" fmla="*/ f59 1 f36"/>
              <a:gd name="f80" fmla="*/ f60 1 f36"/>
              <a:gd name="f81" fmla="*/ f61 1 f35"/>
              <a:gd name="f82" fmla="*/ f62 1 f36"/>
              <a:gd name="f83" fmla="*/ f63 1 f35"/>
              <a:gd name="f84" fmla="*/ f64 1 f35"/>
              <a:gd name="f85" fmla="*/ f65 1 f36"/>
              <a:gd name="f86" fmla="*/ f66 1 f35"/>
              <a:gd name="f87" fmla="*/ f67 1 f36"/>
              <a:gd name="f88" fmla="*/ f68 f30 1"/>
              <a:gd name="f89" fmla="*/ f69 f30 1"/>
              <a:gd name="f90" fmla="*/ f71 f31 1"/>
              <a:gd name="f91" fmla="*/ f70 f31 1"/>
              <a:gd name="f92" fmla="*/ f73 f30 1"/>
              <a:gd name="f93" fmla="*/ f74 f31 1"/>
              <a:gd name="f94" fmla="*/ f75 f30 1"/>
              <a:gd name="f95" fmla="*/ f76 f30 1"/>
              <a:gd name="f96" fmla="*/ f77 f31 1"/>
              <a:gd name="f97" fmla="*/ f78 f30 1"/>
              <a:gd name="f98" fmla="*/ f79 f31 1"/>
              <a:gd name="f99" fmla="*/ f80 f31 1"/>
              <a:gd name="f100" fmla="*/ f81 f30 1"/>
              <a:gd name="f101" fmla="*/ f82 f31 1"/>
              <a:gd name="f102" fmla="*/ f83 f30 1"/>
              <a:gd name="f103" fmla="*/ f84 f30 1"/>
              <a:gd name="f104" fmla="*/ f85 f31 1"/>
              <a:gd name="f105" fmla="*/ f86 f30 1"/>
              <a:gd name="f106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2">
                <a:pos x="f92" y="f93"/>
              </a:cxn>
              <a:cxn ang="f72">
                <a:pos x="f94" y="f93"/>
              </a:cxn>
              <a:cxn ang="f72">
                <a:pos x="f95" y="f96"/>
              </a:cxn>
              <a:cxn ang="f72">
                <a:pos x="f97" y="f98"/>
              </a:cxn>
              <a:cxn ang="f72">
                <a:pos x="f95" y="f99"/>
              </a:cxn>
              <a:cxn ang="f72">
                <a:pos x="f100" y="f101"/>
              </a:cxn>
              <a:cxn ang="f72">
                <a:pos x="f102" y="f101"/>
              </a:cxn>
              <a:cxn ang="f72">
                <a:pos x="f103" y="f104"/>
              </a:cxn>
              <a:cxn ang="f72">
                <a:pos x="f105" y="f98"/>
              </a:cxn>
              <a:cxn ang="f72">
                <a:pos x="f103" y="f106"/>
              </a:cxn>
            </a:cxnLst>
            <a:rect l="f88" t="f91" r="f89" b="f90"/>
            <a:pathLst>
              <a:path w="2371305" h="6858000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cubicBezTo>
                  <a:pt x="f12" y="f13"/>
                  <a:pt x="f6" y="f14"/>
                  <a:pt x="f6" y="f15"/>
                </a:cubicBezTo>
                <a:cubicBezTo>
                  <a:pt x="f6" y="f16"/>
                  <a:pt x="f12" y="f17"/>
                  <a:pt x="f10" y="f18"/>
                </a:cubicBezTo>
                <a:lnTo>
                  <a:pt x="f19" y="f7"/>
                </a:lnTo>
                <a:lnTo>
                  <a:pt x="f5" y="f7"/>
                </a:lnTo>
                <a:lnTo>
                  <a:pt x="f20" y="f21"/>
                </a:lnTo>
                <a:cubicBezTo>
                  <a:pt x="f22" y="f23"/>
                  <a:pt x="f24" y="f25"/>
                  <a:pt x="f24" y="f15"/>
                </a:cubicBezTo>
                <a:cubicBezTo>
                  <a:pt x="f24" y="f26"/>
                  <a:pt x="f22" y="f27"/>
                  <a:pt x="f20" y="f28"/>
                </a:cubicBez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2359"/>
              </a:solidFill>
              <a:uFillTx/>
              <a:latin typeface="Calibri"/>
            </a:endParaRPr>
          </a:p>
        </p:txBody>
      </p:sp>
      <p:sp>
        <p:nvSpPr>
          <p:cNvPr id="3" name="Ellipse 9">
            <a:extLst>
              <a:ext uri="{FF2B5EF4-FFF2-40B4-BE49-F238E27FC236}">
                <a16:creationId xmlns:a16="http://schemas.microsoft.com/office/drawing/2014/main" id="{EFFBD714-7554-EF68-1D5D-BFC798744656}"/>
              </a:ext>
            </a:extLst>
          </p:cNvPr>
          <p:cNvSpPr/>
          <p:nvPr/>
        </p:nvSpPr>
        <p:spPr>
          <a:xfrm>
            <a:off x="2227432" y="3487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2">
            <a:extLst>
              <a:ext uri="{FF2B5EF4-FFF2-40B4-BE49-F238E27FC236}">
                <a16:creationId xmlns:a16="http://schemas.microsoft.com/office/drawing/2014/main" id="{8444DD2D-63DC-02C4-6062-7468BBDEE329}"/>
              </a:ext>
            </a:extLst>
          </p:cNvPr>
          <p:cNvSpPr/>
          <p:nvPr/>
        </p:nvSpPr>
        <p:spPr>
          <a:xfrm>
            <a:off x="2946544" y="1518708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5EA25714-C6B7-527D-8DD8-A75E4CE521C2}"/>
              </a:ext>
            </a:extLst>
          </p:cNvPr>
          <p:cNvSpPr/>
          <p:nvPr/>
        </p:nvSpPr>
        <p:spPr>
          <a:xfrm>
            <a:off x="3179039" y="288095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ZoneTexte 16">
            <a:extLst>
              <a:ext uri="{FF2B5EF4-FFF2-40B4-BE49-F238E27FC236}">
                <a16:creationId xmlns:a16="http://schemas.microsoft.com/office/drawing/2014/main" id="{67A920AF-3933-5774-1F7B-F9C3A0A4C761}"/>
              </a:ext>
            </a:extLst>
          </p:cNvPr>
          <p:cNvSpPr txBox="1"/>
          <p:nvPr/>
        </p:nvSpPr>
        <p:spPr>
          <a:xfrm>
            <a:off x="962424" y="2430950"/>
            <a:ext cx="1001862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479A5"/>
                </a:solidFill>
                <a:uFillTx/>
                <a:latin typeface="Calibri"/>
              </a:rPr>
              <a:t>Plan </a:t>
            </a:r>
            <a:endParaRPr lang="en-US" sz="3600" b="0" i="0" u="none" strike="noStrike" kern="1200" cap="none" spc="0" baseline="0">
              <a:solidFill>
                <a:srgbClr val="4479A5"/>
              </a:solidFill>
              <a:uFillTx/>
              <a:latin typeface="Calibri"/>
            </a:endParaRPr>
          </a:p>
        </p:txBody>
      </p:sp>
      <p:sp>
        <p:nvSpPr>
          <p:cNvPr id="7" name="Ellipse 13">
            <a:extLst>
              <a:ext uri="{FF2B5EF4-FFF2-40B4-BE49-F238E27FC236}">
                <a16:creationId xmlns:a16="http://schemas.microsoft.com/office/drawing/2014/main" id="{FF768E19-2AE8-5C99-FDFA-E1B5FC54D210}"/>
              </a:ext>
            </a:extLst>
          </p:cNvPr>
          <p:cNvSpPr/>
          <p:nvPr/>
        </p:nvSpPr>
        <p:spPr>
          <a:xfrm>
            <a:off x="3072539" y="1646605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44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8" name="Ellipse 10">
            <a:extLst>
              <a:ext uri="{FF2B5EF4-FFF2-40B4-BE49-F238E27FC236}">
                <a16:creationId xmlns:a16="http://schemas.microsoft.com/office/drawing/2014/main" id="{62F72791-018F-A056-7A66-0B9D004E41FB}"/>
              </a:ext>
            </a:extLst>
          </p:cNvPr>
          <p:cNvSpPr/>
          <p:nvPr/>
        </p:nvSpPr>
        <p:spPr>
          <a:xfrm>
            <a:off x="2358978" y="4747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44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5">
            <a:extLst>
              <a:ext uri="{FF2B5EF4-FFF2-40B4-BE49-F238E27FC236}">
                <a16:creationId xmlns:a16="http://schemas.microsoft.com/office/drawing/2014/main" id="{0DD40AE1-4EB2-2826-BAD8-80D4BEEC5013}"/>
              </a:ext>
            </a:extLst>
          </p:cNvPr>
          <p:cNvSpPr/>
          <p:nvPr/>
        </p:nvSpPr>
        <p:spPr>
          <a:xfrm>
            <a:off x="3307439" y="300695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44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0" name="Ellipse 14">
            <a:extLst>
              <a:ext uri="{FF2B5EF4-FFF2-40B4-BE49-F238E27FC236}">
                <a16:creationId xmlns:a16="http://schemas.microsoft.com/office/drawing/2014/main" id="{2024EE7B-36C3-D9AF-92F2-9FBD4F44EF58}"/>
              </a:ext>
            </a:extLst>
          </p:cNvPr>
          <p:cNvSpPr/>
          <p:nvPr/>
        </p:nvSpPr>
        <p:spPr>
          <a:xfrm>
            <a:off x="2887437" y="424320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Ellipse 15">
            <a:extLst>
              <a:ext uri="{FF2B5EF4-FFF2-40B4-BE49-F238E27FC236}">
                <a16:creationId xmlns:a16="http://schemas.microsoft.com/office/drawing/2014/main" id="{7DB27466-BB39-D3C7-E1AB-75CA97D37DAD}"/>
              </a:ext>
            </a:extLst>
          </p:cNvPr>
          <p:cNvSpPr/>
          <p:nvPr/>
        </p:nvSpPr>
        <p:spPr>
          <a:xfrm>
            <a:off x="3013432" y="436920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44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2" name="Ellipse 14">
            <a:extLst>
              <a:ext uri="{FF2B5EF4-FFF2-40B4-BE49-F238E27FC236}">
                <a16:creationId xmlns:a16="http://schemas.microsoft.com/office/drawing/2014/main" id="{6B0197AC-FC61-2ADF-57E9-070A3DFA17BE}"/>
              </a:ext>
            </a:extLst>
          </p:cNvPr>
          <p:cNvSpPr/>
          <p:nvPr/>
        </p:nvSpPr>
        <p:spPr>
          <a:xfrm>
            <a:off x="2262829" y="541320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Ellipse 15">
            <a:extLst>
              <a:ext uri="{FF2B5EF4-FFF2-40B4-BE49-F238E27FC236}">
                <a16:creationId xmlns:a16="http://schemas.microsoft.com/office/drawing/2014/main" id="{3102B8C5-2A71-2777-C2BC-25CF02E252B1}"/>
              </a:ext>
            </a:extLst>
          </p:cNvPr>
          <p:cNvSpPr/>
          <p:nvPr/>
        </p:nvSpPr>
        <p:spPr>
          <a:xfrm>
            <a:off x="2388833" y="553919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44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pic>
        <p:nvPicPr>
          <p:cNvPr id="14" name="Graphique 14" descr="Liste de contrôle contour">
            <a:extLst>
              <a:ext uri="{FF2B5EF4-FFF2-40B4-BE49-F238E27FC236}">
                <a16:creationId xmlns:a16="http://schemas.microsoft.com/office/drawing/2014/main" id="{50C91A6F-D87E-7289-8BB3-2D53178B4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617" y="2880954"/>
            <a:ext cx="1727466" cy="172746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ZoneTexte 16">
            <a:extLst>
              <a:ext uri="{FF2B5EF4-FFF2-40B4-BE49-F238E27FC236}">
                <a16:creationId xmlns:a16="http://schemas.microsoft.com/office/drawing/2014/main" id="{E01E63DB-E9D8-9A54-28F1-402035252CF6}"/>
              </a:ext>
            </a:extLst>
          </p:cNvPr>
          <p:cNvSpPr txBox="1"/>
          <p:nvPr/>
        </p:nvSpPr>
        <p:spPr>
          <a:xfrm>
            <a:off x="3644889" y="661038"/>
            <a:ext cx="4270659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Introduction</a:t>
            </a:r>
          </a:p>
        </p:txBody>
      </p:sp>
      <p:sp>
        <p:nvSpPr>
          <p:cNvPr id="16" name="ZoneTexte 17">
            <a:extLst>
              <a:ext uri="{FF2B5EF4-FFF2-40B4-BE49-F238E27FC236}">
                <a16:creationId xmlns:a16="http://schemas.microsoft.com/office/drawing/2014/main" id="{53745D74-48CB-4ADF-CF2E-637494E20A9E}"/>
              </a:ext>
            </a:extLst>
          </p:cNvPr>
          <p:cNvSpPr txBox="1"/>
          <p:nvPr/>
        </p:nvSpPr>
        <p:spPr>
          <a:xfrm>
            <a:off x="4152537" y="1827876"/>
            <a:ext cx="4270659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Procédure expérimentale</a:t>
            </a:r>
          </a:p>
        </p:txBody>
      </p:sp>
      <p:sp>
        <p:nvSpPr>
          <p:cNvPr id="17" name="ZoneTexte 18">
            <a:extLst>
              <a:ext uri="{FF2B5EF4-FFF2-40B4-BE49-F238E27FC236}">
                <a16:creationId xmlns:a16="http://schemas.microsoft.com/office/drawing/2014/main" id="{DA59188D-77C7-98E1-9370-3990E436C4F4}"/>
              </a:ext>
            </a:extLst>
          </p:cNvPr>
          <p:cNvSpPr txBox="1"/>
          <p:nvPr/>
        </p:nvSpPr>
        <p:spPr>
          <a:xfrm>
            <a:off x="4387437" y="3190122"/>
            <a:ext cx="7302334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Résultats expérimentaux</a:t>
            </a:r>
          </a:p>
        </p:txBody>
      </p:sp>
      <p:sp>
        <p:nvSpPr>
          <p:cNvPr id="18" name="ZoneTexte 19">
            <a:extLst>
              <a:ext uri="{FF2B5EF4-FFF2-40B4-BE49-F238E27FC236}">
                <a16:creationId xmlns:a16="http://schemas.microsoft.com/office/drawing/2014/main" id="{C02B2147-829B-3A41-88ED-4D724E8632EC}"/>
              </a:ext>
            </a:extLst>
          </p:cNvPr>
          <p:cNvSpPr txBox="1"/>
          <p:nvPr/>
        </p:nvSpPr>
        <p:spPr>
          <a:xfrm>
            <a:off x="4093430" y="4608420"/>
            <a:ext cx="4270659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Résultats </a:t>
            </a:r>
            <a:r>
              <a:rPr lang="fr-FR" sz="24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numériques</a:t>
            </a:r>
            <a:endParaRPr lang="fr-FR" sz="24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9" name="ZoneTexte 20">
            <a:extLst>
              <a:ext uri="{FF2B5EF4-FFF2-40B4-BE49-F238E27FC236}">
                <a16:creationId xmlns:a16="http://schemas.microsoft.com/office/drawing/2014/main" id="{4EFD154B-99E3-1CC7-C737-1FFF0243C9BD}"/>
              </a:ext>
            </a:extLst>
          </p:cNvPr>
          <p:cNvSpPr txBox="1"/>
          <p:nvPr/>
        </p:nvSpPr>
        <p:spPr>
          <a:xfrm>
            <a:off x="3468831" y="5735299"/>
            <a:ext cx="4270659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Conclusions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8">
            <a:extLst>
              <a:ext uri="{FF2B5EF4-FFF2-40B4-BE49-F238E27FC236}">
                <a16:creationId xmlns:a16="http://schemas.microsoft.com/office/drawing/2014/main" id="{F13886A8-71DB-1AF9-E01D-6AA6FC2F4929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14">
            <a:extLst>
              <a:ext uri="{FF2B5EF4-FFF2-40B4-BE49-F238E27FC236}">
                <a16:creationId xmlns:a16="http://schemas.microsoft.com/office/drawing/2014/main" id="{785D9807-55F9-0BFA-555D-F9E8485EECFC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8">
            <a:extLst>
              <a:ext uri="{FF2B5EF4-FFF2-40B4-BE49-F238E27FC236}">
                <a16:creationId xmlns:a16="http://schemas.microsoft.com/office/drawing/2014/main" id="{7C5F22FD-76AB-5F47-C1D1-70429A4E19AE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7292FCC1-C514-F976-966D-CD5AC87BA3A4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18">
            <a:extLst>
              <a:ext uri="{FF2B5EF4-FFF2-40B4-BE49-F238E27FC236}">
                <a16:creationId xmlns:a16="http://schemas.microsoft.com/office/drawing/2014/main" id="{866679B9-2245-22E6-9C03-670590261B38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7" name="Ellipse 14">
            <a:extLst>
              <a:ext uri="{FF2B5EF4-FFF2-40B4-BE49-F238E27FC236}">
                <a16:creationId xmlns:a16="http://schemas.microsoft.com/office/drawing/2014/main" id="{5D8A2838-3B1D-293B-2F5A-11E3DE49FDB4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8">
            <a:extLst>
              <a:ext uri="{FF2B5EF4-FFF2-40B4-BE49-F238E27FC236}">
                <a16:creationId xmlns:a16="http://schemas.microsoft.com/office/drawing/2014/main" id="{6CD54131-5FC5-DB33-2186-9E0B7032EA01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4">
            <a:extLst>
              <a:ext uri="{FF2B5EF4-FFF2-40B4-BE49-F238E27FC236}">
                <a16:creationId xmlns:a16="http://schemas.microsoft.com/office/drawing/2014/main" id="{C4A31C3F-AB30-5514-3DFE-EC79B4AB5A0A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45496A8E-07FE-9F47-7DCE-C1BAC5120FBE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1" name="Ellipse 14">
            <a:extLst>
              <a:ext uri="{FF2B5EF4-FFF2-40B4-BE49-F238E27FC236}">
                <a16:creationId xmlns:a16="http://schemas.microsoft.com/office/drawing/2014/main" id="{851ADDFF-7962-F311-E700-BE3195FB9AD8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8">
            <a:extLst>
              <a:ext uri="{FF2B5EF4-FFF2-40B4-BE49-F238E27FC236}">
                <a16:creationId xmlns:a16="http://schemas.microsoft.com/office/drawing/2014/main" id="{BE411230-0998-0DA6-97FC-6E8688A87EC4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3" name="ZoneTexte 19">
            <a:extLst>
              <a:ext uri="{FF2B5EF4-FFF2-40B4-BE49-F238E27FC236}">
                <a16:creationId xmlns:a16="http://schemas.microsoft.com/office/drawing/2014/main" id="{67F6D4FC-A45F-967F-923E-B072D973F89D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4" name="ZoneTexte 21">
            <a:extLst>
              <a:ext uri="{FF2B5EF4-FFF2-40B4-BE49-F238E27FC236}">
                <a16:creationId xmlns:a16="http://schemas.microsoft.com/office/drawing/2014/main" id="{1135CD50-2BFB-F1D8-6026-DA056D67273E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Introduction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15" name="Connecteur droit 23">
            <a:extLst>
              <a:ext uri="{FF2B5EF4-FFF2-40B4-BE49-F238E27FC236}">
                <a16:creationId xmlns:a16="http://schemas.microsoft.com/office/drawing/2014/main" id="{79DD0F86-90B8-9112-B28C-A10C3FA12030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6" name="ZoneTexte 24">
            <a:extLst>
              <a:ext uri="{FF2B5EF4-FFF2-40B4-BE49-F238E27FC236}">
                <a16:creationId xmlns:a16="http://schemas.microsoft.com/office/drawing/2014/main" id="{B584EEE2-D50F-0FE1-B1ED-E70AC4FE6219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6E988715-D246-812B-9012-77926960E5B2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3/10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8" name="Image 14">
            <a:extLst>
              <a:ext uri="{FF2B5EF4-FFF2-40B4-BE49-F238E27FC236}">
                <a16:creationId xmlns:a16="http://schemas.microsoft.com/office/drawing/2014/main" id="{FAF6754F-D792-3892-A185-2B1965114C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10">
            <a:extLst>
              <a:ext uri="{FF2B5EF4-FFF2-40B4-BE49-F238E27FC236}">
                <a16:creationId xmlns:a16="http://schemas.microsoft.com/office/drawing/2014/main" id="{050E20D3-EA5E-CC4D-4354-FFBA058E0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Hexagone 22">
            <a:extLst>
              <a:ext uri="{FF2B5EF4-FFF2-40B4-BE49-F238E27FC236}">
                <a16:creationId xmlns:a16="http://schemas.microsoft.com/office/drawing/2014/main" id="{CD38CB37-153F-7B0F-61EF-9B978B5FD23B}"/>
              </a:ext>
            </a:extLst>
          </p:cNvPr>
          <p:cNvSpPr/>
          <p:nvPr/>
        </p:nvSpPr>
        <p:spPr>
          <a:xfrm rot="5400013">
            <a:off x="3298227" y="4364765"/>
            <a:ext cx="1426546" cy="13927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1"/>
              <a:gd name="f9" fmla="val 115470"/>
              <a:gd name="f10" fmla="val 23843"/>
              <a:gd name="f11" fmla="+- 0 0 -180"/>
              <a:gd name="f12" fmla="+- 0 0 -360"/>
              <a:gd name="f13" fmla="abs f3"/>
              <a:gd name="f14" fmla="abs f4"/>
              <a:gd name="f15" fmla="abs f5"/>
              <a:gd name="f16" fmla="+- 3600000 f1 0"/>
              <a:gd name="f17" fmla="*/ f11 f0 1"/>
              <a:gd name="f18" fmla="*/ f12 f0 1"/>
              <a:gd name="f19" fmla="?: f13 f3 1"/>
              <a:gd name="f20" fmla="?: f14 f4 1"/>
              <a:gd name="f21" fmla="?: f15 f5 1"/>
              <a:gd name="f22" fmla="+- f16 0 f1"/>
              <a:gd name="f23" fmla="*/ f17 1 f2"/>
              <a:gd name="f24" fmla="*/ f18 1 f2"/>
              <a:gd name="f25" fmla="*/ f19 1 21600"/>
              <a:gd name="f26" fmla="*/ f20 1 21600"/>
              <a:gd name="f27" fmla="*/ 21600 f19 1"/>
              <a:gd name="f28" fmla="*/ 21600 f20 1"/>
              <a:gd name="f29" fmla="+- f22 f1 0"/>
              <a:gd name="f30" fmla="+- f23 0 f1"/>
              <a:gd name="f31" fmla="+- f24 0 f1"/>
              <a:gd name="f32" fmla="min f26 f25"/>
              <a:gd name="f33" fmla="*/ f27 1 f21"/>
              <a:gd name="f34" fmla="*/ f28 1 f21"/>
              <a:gd name="f35" fmla="*/ f29 f7 1"/>
              <a:gd name="f36" fmla="val f33"/>
              <a:gd name="f37" fmla="val f34"/>
              <a:gd name="f38" fmla="*/ f35 1 f0"/>
              <a:gd name="f39" fmla="*/ f6 f32 1"/>
              <a:gd name="f40" fmla="+- f37 0 f6"/>
              <a:gd name="f41" fmla="+- f36 0 f6"/>
              <a:gd name="f42" fmla="+- 0 0 f38"/>
              <a:gd name="f43" fmla="*/ f36 f32 1"/>
              <a:gd name="f44" fmla="*/ f40 1 2"/>
              <a:gd name="f45" fmla="min f41 f40"/>
              <a:gd name="f46" fmla="*/ 50000 f41 1"/>
              <a:gd name="f47" fmla="+- 0 0 f42"/>
              <a:gd name="f48" fmla="+- f6 f44 0"/>
              <a:gd name="f49" fmla="*/ f46 1 f45"/>
              <a:gd name="f50" fmla="*/ f44 f9 1"/>
              <a:gd name="f51" fmla="*/ f45 f10 1"/>
              <a:gd name="f52" fmla="*/ f47 f0 1"/>
              <a:gd name="f53" fmla="*/ f50 1 100000"/>
              <a:gd name="f54" fmla="*/ f51 1 100000"/>
              <a:gd name="f55" fmla="*/ f49 f8 1"/>
              <a:gd name="f56" fmla="*/ f52 1 f7"/>
              <a:gd name="f57" fmla="*/ f48 f32 1"/>
              <a:gd name="f58" fmla="+- f36 0 f54"/>
              <a:gd name="f59" fmla="*/ f55 1 2"/>
              <a:gd name="f60" fmla="+- f56 0 f1"/>
              <a:gd name="f61" fmla="*/ f54 f32 1"/>
              <a:gd name="f62" fmla="sin 1 f60"/>
              <a:gd name="f63" fmla="+- f10 f59 0"/>
              <a:gd name="f64" fmla="*/ f58 f32 1"/>
              <a:gd name="f65" fmla="+- 0 0 f62"/>
              <a:gd name="f66" fmla="?: f63 4 2"/>
              <a:gd name="f67" fmla="?: f63 3 2"/>
              <a:gd name="f68" fmla="?: f63 f59 0"/>
              <a:gd name="f69" fmla="+- 0 0 f65"/>
              <a:gd name="f70" fmla="+- f10 f68 0"/>
              <a:gd name="f71" fmla="val f69"/>
              <a:gd name="f72" fmla="*/ f70 1 f59"/>
              <a:gd name="f73" fmla="*/ f71 f53 1"/>
              <a:gd name="f74" fmla="*/ f72 f67 1"/>
              <a:gd name="f75" fmla="+- f48 0 f73"/>
              <a:gd name="f76" fmla="+- f48 f73 0"/>
              <a:gd name="f77" fmla="*/ f74 1 f8"/>
              <a:gd name="f78" fmla="+- f66 f77 0"/>
              <a:gd name="f79" fmla="*/ f75 f32 1"/>
              <a:gd name="f80" fmla="*/ f76 f32 1"/>
              <a:gd name="f81" fmla="*/ f41 f78 1"/>
              <a:gd name="f82" fmla="*/ f40 f78 1"/>
              <a:gd name="f83" fmla="*/ f81 1 24"/>
              <a:gd name="f84" fmla="*/ f82 1 24"/>
              <a:gd name="f85" fmla="+- f36 0 f83"/>
              <a:gd name="f86" fmla="+- f37 0 f84"/>
              <a:gd name="f87" fmla="*/ f83 f32 1"/>
              <a:gd name="f88" fmla="*/ f84 f32 1"/>
              <a:gd name="f89" fmla="*/ f85 f32 1"/>
              <a:gd name="f90" fmla="*/ f86 f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64" y="f80"/>
              </a:cxn>
              <a:cxn ang="f30">
                <a:pos x="f61" y="f80"/>
              </a:cxn>
              <a:cxn ang="f31">
                <a:pos x="f61" y="f79"/>
              </a:cxn>
              <a:cxn ang="f31">
                <a:pos x="f64" y="f79"/>
              </a:cxn>
            </a:cxnLst>
            <a:rect l="f87" t="f88" r="f89" b="f90"/>
            <a:pathLst>
              <a:path>
                <a:moveTo>
                  <a:pt x="f39" y="f57"/>
                </a:moveTo>
                <a:lnTo>
                  <a:pt x="f61" y="f79"/>
                </a:lnTo>
                <a:lnTo>
                  <a:pt x="f64" y="f79"/>
                </a:lnTo>
                <a:lnTo>
                  <a:pt x="f43" y="f57"/>
                </a:lnTo>
                <a:lnTo>
                  <a:pt x="f64" y="f80"/>
                </a:lnTo>
                <a:lnTo>
                  <a:pt x="f61" y="f80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21" name="Graphique 20" descr="Porte-bloc avec un remplissage uni">
            <a:extLst>
              <a:ext uri="{FF2B5EF4-FFF2-40B4-BE49-F238E27FC236}">
                <a16:creationId xmlns:a16="http://schemas.microsoft.com/office/drawing/2014/main" id="{9C1D556A-A4DA-6F54-D475-E447FCBA0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54300" y="4566385"/>
            <a:ext cx="914400" cy="9144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ZoneTexte 32">
            <a:extLst>
              <a:ext uri="{FF2B5EF4-FFF2-40B4-BE49-F238E27FC236}">
                <a16:creationId xmlns:a16="http://schemas.microsoft.com/office/drawing/2014/main" id="{A32F0A4A-6735-BCDF-3FBD-D13574DF157C}"/>
              </a:ext>
            </a:extLst>
          </p:cNvPr>
          <p:cNvSpPr txBox="1"/>
          <p:nvPr/>
        </p:nvSpPr>
        <p:spPr>
          <a:xfrm>
            <a:off x="3495934" y="5774381"/>
            <a:ext cx="107999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Contexte</a:t>
            </a:r>
            <a:endParaRPr lang="en-US" sz="18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23" name="Connecteur droit 40">
            <a:extLst>
              <a:ext uri="{FF2B5EF4-FFF2-40B4-BE49-F238E27FC236}">
                <a16:creationId xmlns:a16="http://schemas.microsoft.com/office/drawing/2014/main" id="{AABB8150-EF22-DDF7-A3A6-8DB053E7F2AF}"/>
              </a:ext>
            </a:extLst>
          </p:cNvPr>
          <p:cNvCxnSpPr/>
          <p:nvPr/>
        </p:nvCxnSpPr>
        <p:spPr>
          <a:xfrm>
            <a:off x="4707852" y="5026548"/>
            <a:ext cx="4014609" cy="0"/>
          </a:xfrm>
          <a:prstGeom prst="straightConnector1">
            <a:avLst/>
          </a:prstGeom>
          <a:noFill/>
          <a:ln w="76196" cap="flat">
            <a:solidFill>
              <a:srgbClr val="A6A6A6"/>
            </a:solidFill>
            <a:prstDash val="solid"/>
            <a:miter/>
          </a:ln>
        </p:spPr>
      </p:cxnSp>
      <p:sp>
        <p:nvSpPr>
          <p:cNvPr id="24" name="Hexagone 33">
            <a:extLst>
              <a:ext uri="{FF2B5EF4-FFF2-40B4-BE49-F238E27FC236}">
                <a16:creationId xmlns:a16="http://schemas.microsoft.com/office/drawing/2014/main" id="{32EE4E51-FFAC-1586-8805-735630A25DFE}"/>
              </a:ext>
            </a:extLst>
          </p:cNvPr>
          <p:cNvSpPr/>
          <p:nvPr/>
        </p:nvSpPr>
        <p:spPr>
          <a:xfrm rot="5400013">
            <a:off x="8705540" y="4367746"/>
            <a:ext cx="1426546" cy="13927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1"/>
              <a:gd name="f9" fmla="val 115470"/>
              <a:gd name="f10" fmla="val 23843"/>
              <a:gd name="f11" fmla="+- 0 0 -180"/>
              <a:gd name="f12" fmla="+- 0 0 -360"/>
              <a:gd name="f13" fmla="abs f3"/>
              <a:gd name="f14" fmla="abs f4"/>
              <a:gd name="f15" fmla="abs f5"/>
              <a:gd name="f16" fmla="+- 3600000 f1 0"/>
              <a:gd name="f17" fmla="*/ f11 f0 1"/>
              <a:gd name="f18" fmla="*/ f12 f0 1"/>
              <a:gd name="f19" fmla="?: f13 f3 1"/>
              <a:gd name="f20" fmla="?: f14 f4 1"/>
              <a:gd name="f21" fmla="?: f15 f5 1"/>
              <a:gd name="f22" fmla="+- f16 0 f1"/>
              <a:gd name="f23" fmla="*/ f17 1 f2"/>
              <a:gd name="f24" fmla="*/ f18 1 f2"/>
              <a:gd name="f25" fmla="*/ f19 1 21600"/>
              <a:gd name="f26" fmla="*/ f20 1 21600"/>
              <a:gd name="f27" fmla="*/ 21600 f19 1"/>
              <a:gd name="f28" fmla="*/ 21600 f20 1"/>
              <a:gd name="f29" fmla="+- f22 f1 0"/>
              <a:gd name="f30" fmla="+- f23 0 f1"/>
              <a:gd name="f31" fmla="+- f24 0 f1"/>
              <a:gd name="f32" fmla="min f26 f25"/>
              <a:gd name="f33" fmla="*/ f27 1 f21"/>
              <a:gd name="f34" fmla="*/ f28 1 f21"/>
              <a:gd name="f35" fmla="*/ f29 f7 1"/>
              <a:gd name="f36" fmla="val f33"/>
              <a:gd name="f37" fmla="val f34"/>
              <a:gd name="f38" fmla="*/ f35 1 f0"/>
              <a:gd name="f39" fmla="*/ f6 f32 1"/>
              <a:gd name="f40" fmla="+- f37 0 f6"/>
              <a:gd name="f41" fmla="+- f36 0 f6"/>
              <a:gd name="f42" fmla="+- 0 0 f38"/>
              <a:gd name="f43" fmla="*/ f36 f32 1"/>
              <a:gd name="f44" fmla="*/ f40 1 2"/>
              <a:gd name="f45" fmla="min f41 f40"/>
              <a:gd name="f46" fmla="*/ 50000 f41 1"/>
              <a:gd name="f47" fmla="+- 0 0 f42"/>
              <a:gd name="f48" fmla="+- f6 f44 0"/>
              <a:gd name="f49" fmla="*/ f46 1 f45"/>
              <a:gd name="f50" fmla="*/ f44 f9 1"/>
              <a:gd name="f51" fmla="*/ f45 f10 1"/>
              <a:gd name="f52" fmla="*/ f47 f0 1"/>
              <a:gd name="f53" fmla="*/ f50 1 100000"/>
              <a:gd name="f54" fmla="*/ f51 1 100000"/>
              <a:gd name="f55" fmla="*/ f49 f8 1"/>
              <a:gd name="f56" fmla="*/ f52 1 f7"/>
              <a:gd name="f57" fmla="*/ f48 f32 1"/>
              <a:gd name="f58" fmla="+- f36 0 f54"/>
              <a:gd name="f59" fmla="*/ f55 1 2"/>
              <a:gd name="f60" fmla="+- f56 0 f1"/>
              <a:gd name="f61" fmla="*/ f54 f32 1"/>
              <a:gd name="f62" fmla="sin 1 f60"/>
              <a:gd name="f63" fmla="+- f10 f59 0"/>
              <a:gd name="f64" fmla="*/ f58 f32 1"/>
              <a:gd name="f65" fmla="+- 0 0 f62"/>
              <a:gd name="f66" fmla="?: f63 4 2"/>
              <a:gd name="f67" fmla="?: f63 3 2"/>
              <a:gd name="f68" fmla="?: f63 f59 0"/>
              <a:gd name="f69" fmla="+- 0 0 f65"/>
              <a:gd name="f70" fmla="+- f10 f68 0"/>
              <a:gd name="f71" fmla="val f69"/>
              <a:gd name="f72" fmla="*/ f70 1 f59"/>
              <a:gd name="f73" fmla="*/ f71 f53 1"/>
              <a:gd name="f74" fmla="*/ f72 f67 1"/>
              <a:gd name="f75" fmla="+- f48 0 f73"/>
              <a:gd name="f76" fmla="+- f48 f73 0"/>
              <a:gd name="f77" fmla="*/ f74 1 f8"/>
              <a:gd name="f78" fmla="+- f66 f77 0"/>
              <a:gd name="f79" fmla="*/ f75 f32 1"/>
              <a:gd name="f80" fmla="*/ f76 f32 1"/>
              <a:gd name="f81" fmla="*/ f41 f78 1"/>
              <a:gd name="f82" fmla="*/ f40 f78 1"/>
              <a:gd name="f83" fmla="*/ f81 1 24"/>
              <a:gd name="f84" fmla="*/ f82 1 24"/>
              <a:gd name="f85" fmla="+- f36 0 f83"/>
              <a:gd name="f86" fmla="+- f37 0 f84"/>
              <a:gd name="f87" fmla="*/ f83 f32 1"/>
              <a:gd name="f88" fmla="*/ f84 f32 1"/>
              <a:gd name="f89" fmla="*/ f85 f32 1"/>
              <a:gd name="f90" fmla="*/ f86 f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64" y="f80"/>
              </a:cxn>
              <a:cxn ang="f30">
                <a:pos x="f61" y="f80"/>
              </a:cxn>
              <a:cxn ang="f31">
                <a:pos x="f61" y="f79"/>
              </a:cxn>
              <a:cxn ang="f31">
                <a:pos x="f64" y="f79"/>
              </a:cxn>
            </a:cxnLst>
            <a:rect l="f87" t="f88" r="f89" b="f90"/>
            <a:pathLst>
              <a:path>
                <a:moveTo>
                  <a:pt x="f39" y="f57"/>
                </a:moveTo>
                <a:lnTo>
                  <a:pt x="f61" y="f79"/>
                </a:lnTo>
                <a:lnTo>
                  <a:pt x="f64" y="f79"/>
                </a:lnTo>
                <a:lnTo>
                  <a:pt x="f43" y="f57"/>
                </a:lnTo>
                <a:lnTo>
                  <a:pt x="f64" y="f80"/>
                </a:lnTo>
                <a:lnTo>
                  <a:pt x="f61" y="f80"/>
                </a:lnTo>
                <a:close/>
              </a:path>
            </a:pathLst>
          </a:custGeom>
          <a:solidFill>
            <a:srgbClr val="FF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ZoneTexte 37">
            <a:extLst>
              <a:ext uri="{FF2B5EF4-FFF2-40B4-BE49-F238E27FC236}">
                <a16:creationId xmlns:a16="http://schemas.microsoft.com/office/drawing/2014/main" id="{F8896353-FD30-0160-9F86-9435F7BCD7B0}"/>
              </a:ext>
            </a:extLst>
          </p:cNvPr>
          <p:cNvSpPr txBox="1"/>
          <p:nvPr/>
        </p:nvSpPr>
        <p:spPr>
          <a:xfrm>
            <a:off x="9146432" y="4519705"/>
            <a:ext cx="614184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6600" b="0" i="0" u="none" strike="noStrike" kern="1200" cap="none" spc="0" baseline="0">
                <a:solidFill>
                  <a:srgbClr val="FFFFFF"/>
                </a:solidFill>
                <a:uFillTx/>
                <a:latin typeface="Arial Nova Cond" pitchFamily="34"/>
                <a:cs typeface="Times New Roman" pitchFamily="18"/>
              </a:rPr>
              <a:t>?</a:t>
            </a:r>
            <a:endParaRPr lang="en-US" sz="6600" b="0" i="0" u="none" strike="noStrike" kern="1200" cap="none" spc="0" baseline="0">
              <a:solidFill>
                <a:srgbClr val="FFFFFF"/>
              </a:solidFill>
              <a:uFillTx/>
              <a:latin typeface="Arial Nova Cond" pitchFamily="34"/>
              <a:cs typeface="Times New Roman" pitchFamily="18"/>
            </a:endParaRPr>
          </a:p>
        </p:txBody>
      </p:sp>
      <p:sp>
        <p:nvSpPr>
          <p:cNvPr id="26" name="ZoneTexte 38">
            <a:extLst>
              <a:ext uri="{FF2B5EF4-FFF2-40B4-BE49-F238E27FC236}">
                <a16:creationId xmlns:a16="http://schemas.microsoft.com/office/drawing/2014/main" id="{0AD9BD96-53F2-BE5F-5CCC-910F4BB464FB}"/>
              </a:ext>
            </a:extLst>
          </p:cNvPr>
          <p:cNvSpPr txBox="1"/>
          <p:nvPr/>
        </p:nvSpPr>
        <p:spPr>
          <a:xfrm>
            <a:off x="8635264" y="5774381"/>
            <a:ext cx="163651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Problématique</a:t>
            </a:r>
            <a:endParaRPr lang="en-US" sz="18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27" name="ZoneTexte 41">
            <a:extLst>
              <a:ext uri="{FF2B5EF4-FFF2-40B4-BE49-F238E27FC236}">
                <a16:creationId xmlns:a16="http://schemas.microsoft.com/office/drawing/2014/main" id="{71BEADBB-27F3-467B-7FE4-28E8CE59B580}"/>
              </a:ext>
            </a:extLst>
          </p:cNvPr>
          <p:cNvSpPr txBox="1"/>
          <p:nvPr/>
        </p:nvSpPr>
        <p:spPr>
          <a:xfrm>
            <a:off x="2335834" y="1784497"/>
            <a:ext cx="4124958" cy="23083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 directive RE2020 incite à l'utilisation de matériaux biosourcés dans la construction et la rénovation.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 connaissance de la conductivité thermique humide est nécessaire pour estimer la consommation énergétique des bâtiments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8" name="Graphique 44" descr="Jouer avec un remplissage uni">
            <a:extLst>
              <a:ext uri="{FF2B5EF4-FFF2-40B4-BE49-F238E27FC236}">
                <a16:creationId xmlns:a16="http://schemas.microsoft.com/office/drawing/2014/main" id="{A23C5721-1972-801F-A46E-365D8A3897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12026" y="1844207"/>
            <a:ext cx="244025" cy="2440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9" name="Graphique 45" descr="Jouer avec un remplissage uni">
            <a:extLst>
              <a:ext uri="{FF2B5EF4-FFF2-40B4-BE49-F238E27FC236}">
                <a16:creationId xmlns:a16="http://schemas.microsoft.com/office/drawing/2014/main" id="{D692C3C7-9D5F-1E3B-05C7-7FDCCE754D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91799" y="2946416"/>
            <a:ext cx="244025" cy="2440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0" name="ZoneTexte 47">
            <a:extLst>
              <a:ext uri="{FF2B5EF4-FFF2-40B4-BE49-F238E27FC236}">
                <a16:creationId xmlns:a16="http://schemas.microsoft.com/office/drawing/2014/main" id="{90951C14-E577-9737-D920-84021134541D}"/>
              </a:ext>
            </a:extLst>
          </p:cNvPr>
          <p:cNvSpPr txBox="1"/>
          <p:nvPr/>
        </p:nvSpPr>
        <p:spPr>
          <a:xfrm>
            <a:off x="7487216" y="1604141"/>
            <a:ext cx="4475375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Migration de l’humidité sous l’effet du gradient de température qui </a:t>
            </a:r>
            <a:r>
              <a:rPr lang="fr-FR" dirty="0">
                <a:solidFill>
                  <a:srgbClr val="000000"/>
                </a:solidFill>
                <a:latin typeface="Calibri"/>
              </a:rPr>
              <a:t>con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duit à une redistribution de l’humidité.</a:t>
            </a:r>
          </a:p>
        </p:txBody>
      </p:sp>
      <p:pic>
        <p:nvPicPr>
          <p:cNvPr id="31" name="Graphique 48" descr="Jouer avec un remplissage uni">
            <a:extLst>
              <a:ext uri="{FF2B5EF4-FFF2-40B4-BE49-F238E27FC236}">
                <a16:creationId xmlns:a16="http://schemas.microsoft.com/office/drawing/2014/main" id="{D7132EA4-F8BA-DC24-B516-90DBF1AAE7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43191" y="1661089"/>
            <a:ext cx="244025" cy="2440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2" name="Rectangle 67">
            <a:extLst>
              <a:ext uri="{FF2B5EF4-FFF2-40B4-BE49-F238E27FC236}">
                <a16:creationId xmlns:a16="http://schemas.microsoft.com/office/drawing/2014/main" id="{9FE32E9B-31C1-3DC7-B99E-E337D528AF6F}"/>
              </a:ext>
            </a:extLst>
          </p:cNvPr>
          <p:cNvSpPr/>
          <p:nvPr/>
        </p:nvSpPr>
        <p:spPr>
          <a:xfrm>
            <a:off x="8100322" y="2928649"/>
            <a:ext cx="2636983" cy="1116829"/>
          </a:xfrm>
          <a:prstGeom prst="rect">
            <a:avLst/>
          </a:prstGeom>
          <a:gradFill>
            <a:gsLst>
              <a:gs pos="0">
                <a:srgbClr val="BCD2E2"/>
              </a:gs>
              <a:gs pos="100000">
                <a:srgbClr val="729FC0"/>
              </a:gs>
            </a:gsLst>
            <a:lin ang="54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3" name="Connecteur droit 69">
            <a:extLst>
              <a:ext uri="{FF2B5EF4-FFF2-40B4-BE49-F238E27FC236}">
                <a16:creationId xmlns:a16="http://schemas.microsoft.com/office/drawing/2014/main" id="{97428613-555B-D49B-4D58-3D518D690029}"/>
              </a:ext>
            </a:extLst>
          </p:cNvPr>
          <p:cNvCxnSpPr/>
          <p:nvPr/>
        </p:nvCxnSpPr>
        <p:spPr>
          <a:xfrm flipV="1">
            <a:off x="8100322" y="2928649"/>
            <a:ext cx="2636983" cy="10004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34" name="Connecteur droit 72">
            <a:extLst>
              <a:ext uri="{FF2B5EF4-FFF2-40B4-BE49-F238E27FC236}">
                <a16:creationId xmlns:a16="http://schemas.microsoft.com/office/drawing/2014/main" id="{C8DB5182-18CC-4F36-FC43-D050592798C6}"/>
              </a:ext>
            </a:extLst>
          </p:cNvPr>
          <p:cNvCxnSpPr/>
          <p:nvPr/>
        </p:nvCxnSpPr>
        <p:spPr>
          <a:xfrm flipV="1">
            <a:off x="8100322" y="4047838"/>
            <a:ext cx="2636983" cy="10004"/>
          </a:xfrm>
          <a:prstGeom prst="straightConnector1">
            <a:avLst/>
          </a:prstGeom>
          <a:noFill/>
          <a:ln w="28575" cap="flat">
            <a:solidFill>
              <a:srgbClr val="00B0F0"/>
            </a:solidFill>
            <a:prstDash val="solid"/>
            <a:miter/>
          </a:ln>
        </p:spPr>
      </p:cxnSp>
      <p:sp>
        <p:nvSpPr>
          <p:cNvPr id="35" name="ZoneTexte 73">
            <a:extLst>
              <a:ext uri="{FF2B5EF4-FFF2-40B4-BE49-F238E27FC236}">
                <a16:creationId xmlns:a16="http://schemas.microsoft.com/office/drawing/2014/main" id="{BC51DCD6-ECC7-C33F-F3FC-8B3E10C1A0F4}"/>
              </a:ext>
            </a:extLst>
          </p:cNvPr>
          <p:cNvSpPr txBox="1"/>
          <p:nvPr/>
        </p:nvSpPr>
        <p:spPr>
          <a:xfrm>
            <a:off x="10721641" y="2805543"/>
            <a:ext cx="77235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T chaud </a:t>
            </a:r>
            <a:endParaRPr lang="en-US" sz="10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36" name="ZoneTexte 74">
            <a:extLst>
              <a:ext uri="{FF2B5EF4-FFF2-40B4-BE49-F238E27FC236}">
                <a16:creationId xmlns:a16="http://schemas.microsoft.com/office/drawing/2014/main" id="{C468758A-2C3C-F713-6C2B-159E2FE680AC}"/>
              </a:ext>
            </a:extLst>
          </p:cNvPr>
          <p:cNvSpPr txBox="1"/>
          <p:nvPr/>
        </p:nvSpPr>
        <p:spPr>
          <a:xfrm>
            <a:off x="10764984" y="3914903"/>
            <a:ext cx="848151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00B0F0"/>
                </a:solidFill>
                <a:uFillTx/>
                <a:latin typeface="Calibri"/>
              </a:rPr>
              <a:t>T froid </a:t>
            </a:r>
            <a:endParaRPr lang="en-US" sz="1000" b="0" i="0" u="none" strike="noStrike" kern="1200" cap="none" spc="0" baseline="0">
              <a:solidFill>
                <a:srgbClr val="00B0F0"/>
              </a:solidFill>
              <a:uFillTx/>
              <a:latin typeface="Calibri"/>
            </a:endParaRPr>
          </a:p>
        </p:txBody>
      </p:sp>
      <p:cxnSp>
        <p:nvCxnSpPr>
          <p:cNvPr id="37" name="Connecteur droit avec flèche 78">
            <a:extLst>
              <a:ext uri="{FF2B5EF4-FFF2-40B4-BE49-F238E27FC236}">
                <a16:creationId xmlns:a16="http://schemas.microsoft.com/office/drawing/2014/main" id="{4CCE1402-E95D-0452-CE14-FFB19C36AEEA}"/>
              </a:ext>
            </a:extLst>
          </p:cNvPr>
          <p:cNvCxnSpPr/>
          <p:nvPr/>
        </p:nvCxnSpPr>
        <p:spPr>
          <a:xfrm>
            <a:off x="7963399" y="3803913"/>
            <a:ext cx="0" cy="22838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sp>
        <p:nvSpPr>
          <p:cNvPr id="38" name="ZoneTexte 79">
            <a:extLst>
              <a:ext uri="{FF2B5EF4-FFF2-40B4-BE49-F238E27FC236}">
                <a16:creationId xmlns:a16="http://schemas.microsoft.com/office/drawing/2014/main" id="{53DCE191-3FB1-E646-12AE-D474F8D38D9F}"/>
              </a:ext>
            </a:extLst>
          </p:cNvPr>
          <p:cNvSpPr txBox="1"/>
          <p:nvPr/>
        </p:nvSpPr>
        <p:spPr>
          <a:xfrm>
            <a:off x="7115257" y="3806619"/>
            <a:ext cx="848151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4472C4"/>
                </a:solidFill>
                <a:uFillTx/>
                <a:latin typeface="Calibri"/>
              </a:rPr>
              <a:t>Zone saturé </a:t>
            </a:r>
            <a:endParaRPr lang="en-US" sz="1000" b="0" i="0" u="none" strike="noStrike" kern="1200" cap="none" spc="0" baseline="0">
              <a:solidFill>
                <a:srgbClr val="4472C4"/>
              </a:solidFill>
              <a:uFillTx/>
              <a:latin typeface="Calibri"/>
            </a:endParaRPr>
          </a:p>
        </p:txBody>
      </p:sp>
      <p:cxnSp>
        <p:nvCxnSpPr>
          <p:cNvPr id="39" name="Connecteur droit avec flèche 83">
            <a:extLst>
              <a:ext uri="{FF2B5EF4-FFF2-40B4-BE49-F238E27FC236}">
                <a16:creationId xmlns:a16="http://schemas.microsoft.com/office/drawing/2014/main" id="{CFF66EF4-CA8B-BA2F-69B5-545BAF6AA864}"/>
              </a:ext>
            </a:extLst>
          </p:cNvPr>
          <p:cNvCxnSpPr/>
          <p:nvPr/>
        </p:nvCxnSpPr>
        <p:spPr>
          <a:xfrm>
            <a:off x="7992386" y="2963259"/>
            <a:ext cx="0" cy="227192"/>
          </a:xfrm>
          <a:prstGeom prst="straightConnector1">
            <a:avLst/>
          </a:prstGeom>
          <a:noFill/>
          <a:ln w="6345" cap="flat">
            <a:solidFill>
              <a:srgbClr val="FF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40" name="ZoneTexte 84">
            <a:extLst>
              <a:ext uri="{FF2B5EF4-FFF2-40B4-BE49-F238E27FC236}">
                <a16:creationId xmlns:a16="http://schemas.microsoft.com/office/drawing/2014/main" id="{9ED0E846-FAA4-E9DE-3EDE-58121167D43E}"/>
              </a:ext>
            </a:extLst>
          </p:cNvPr>
          <p:cNvSpPr txBox="1"/>
          <p:nvPr/>
        </p:nvSpPr>
        <p:spPr>
          <a:xfrm>
            <a:off x="7151568" y="2963259"/>
            <a:ext cx="77235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Zone sèche </a:t>
            </a:r>
            <a:endParaRPr lang="en-US" sz="10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pic>
        <p:nvPicPr>
          <p:cNvPr id="41" name="Image 86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ECB13644-81FD-0352-860A-A8E105AF01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799991">
            <a:off x="8389400" y="3302940"/>
            <a:ext cx="666122" cy="62986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2" name="ZoneTexte 87">
            <a:extLst>
              <a:ext uri="{FF2B5EF4-FFF2-40B4-BE49-F238E27FC236}">
                <a16:creationId xmlns:a16="http://schemas.microsoft.com/office/drawing/2014/main" id="{7105C5C1-532B-54FC-E118-70C818A968C2}"/>
              </a:ext>
            </a:extLst>
          </p:cNvPr>
          <p:cNvSpPr txBox="1"/>
          <p:nvPr/>
        </p:nvSpPr>
        <p:spPr>
          <a:xfrm>
            <a:off x="8303053" y="3079946"/>
            <a:ext cx="1150470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Flux thermique </a:t>
            </a:r>
            <a:endParaRPr lang="en-US" sz="10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43" name="Flèche : bas 88">
            <a:extLst>
              <a:ext uri="{FF2B5EF4-FFF2-40B4-BE49-F238E27FC236}">
                <a16:creationId xmlns:a16="http://schemas.microsoft.com/office/drawing/2014/main" id="{60CA7F38-415B-E2D2-0A9E-06642E7DABA3}"/>
              </a:ext>
            </a:extLst>
          </p:cNvPr>
          <p:cNvSpPr/>
          <p:nvPr/>
        </p:nvSpPr>
        <p:spPr>
          <a:xfrm>
            <a:off x="9760616" y="3089181"/>
            <a:ext cx="483763" cy="629866"/>
          </a:xfrm>
          <a:custGeom>
            <a:avLst>
              <a:gd name="f0" fmla="val 13305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+- f8 0 f7"/>
              <a:gd name="f15" fmla="pin 0 f1 10800"/>
              <a:gd name="f16" fmla="pin 0 f0 216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19"/>
              <a:gd name="f27" fmla="+- 21600 0 f20"/>
              <a:gd name="f28" fmla="*/ 0 f21 1"/>
              <a:gd name="f29" fmla="*/ 21600 f21 1"/>
              <a:gd name="f30" fmla="*/ f19 f12 1"/>
              <a:gd name="f31" fmla="*/ f20 f13 1"/>
              <a:gd name="f32" fmla="+- f24 0 f3"/>
              <a:gd name="f33" fmla="+- f25 0 f3"/>
              <a:gd name="f34" fmla="*/ f27 f19 1"/>
              <a:gd name="f35" fmla="*/ f28 1 f21"/>
              <a:gd name="f36" fmla="*/ f29 1 f21"/>
              <a:gd name="f37" fmla="*/ f26 f12 1"/>
              <a:gd name="f38" fmla="*/ f34 1 10800"/>
              <a:gd name="f39" fmla="*/ f35 f13 1"/>
              <a:gd name="f40" fmla="*/ f35 f12 1"/>
              <a:gd name="f41" fmla="*/ f36 f12 1"/>
              <a:gd name="f42" fmla="+- f20 f38 0"/>
              <a:gd name="f43" fmla="*/ f42 f13 1"/>
            </a:gdLst>
            <a:ahLst>
              <a:ahXY gdRefX="f1" minX="f7" maxX="f9" gdRefY="f0" minY="f7" maxY="f8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0" y="f31"/>
              </a:cxn>
              <a:cxn ang="f33">
                <a:pos x="f41" y="f31"/>
              </a:cxn>
            </a:cxnLst>
            <a:rect l="f30" t="f39" r="f37" b="f43"/>
            <a:pathLst>
              <a:path w="21600" h="21600">
                <a:moveTo>
                  <a:pt x="f19" y="f7"/>
                </a:moveTo>
                <a:lnTo>
                  <a:pt x="f19" y="f20"/>
                </a:lnTo>
                <a:lnTo>
                  <a:pt x="f7" y="f20"/>
                </a:lnTo>
                <a:lnTo>
                  <a:pt x="f9" y="f8"/>
                </a:lnTo>
                <a:lnTo>
                  <a:pt x="f8" y="f20"/>
                </a:lnTo>
                <a:lnTo>
                  <a:pt x="f26" y="f20"/>
                </a:lnTo>
                <a:lnTo>
                  <a:pt x="f26" y="f7"/>
                </a:lnTo>
                <a:close/>
              </a:path>
            </a:pathLst>
          </a:custGeom>
          <a:solidFill>
            <a:srgbClr val="00B0F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4" name="ZoneTexte 89">
            <a:extLst>
              <a:ext uri="{FF2B5EF4-FFF2-40B4-BE49-F238E27FC236}">
                <a16:creationId xmlns:a16="http://schemas.microsoft.com/office/drawing/2014/main" id="{2B8D27AB-C843-0540-E4D8-A3EF9A8A2E29}"/>
              </a:ext>
            </a:extLst>
          </p:cNvPr>
          <p:cNvSpPr txBox="1"/>
          <p:nvPr/>
        </p:nvSpPr>
        <p:spPr>
          <a:xfrm>
            <a:off x="9488518" y="3676153"/>
            <a:ext cx="1150470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00B0F0"/>
                </a:solidFill>
                <a:uFillTx/>
                <a:latin typeface="Calibri"/>
              </a:rPr>
              <a:t>Flux d’humidité </a:t>
            </a:r>
            <a:endParaRPr lang="en-US" sz="1000" b="0" i="0" u="none" strike="noStrike" kern="1200" cap="none" spc="0" baseline="0">
              <a:solidFill>
                <a:srgbClr val="00B0F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8">
            <a:extLst>
              <a:ext uri="{FF2B5EF4-FFF2-40B4-BE49-F238E27FC236}">
                <a16:creationId xmlns:a16="http://schemas.microsoft.com/office/drawing/2014/main" id="{0AF2C449-8C55-C917-2DA8-2281841068F4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14">
            <a:extLst>
              <a:ext uri="{FF2B5EF4-FFF2-40B4-BE49-F238E27FC236}">
                <a16:creationId xmlns:a16="http://schemas.microsoft.com/office/drawing/2014/main" id="{6DCED518-751E-5006-0175-9D53099386BE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8">
            <a:extLst>
              <a:ext uri="{FF2B5EF4-FFF2-40B4-BE49-F238E27FC236}">
                <a16:creationId xmlns:a16="http://schemas.microsoft.com/office/drawing/2014/main" id="{3CD8E595-1150-0E37-3EF2-A0E9304E663D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B4E4EBE4-97E8-8FBF-4D29-47E2CCEE9015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18">
            <a:extLst>
              <a:ext uri="{FF2B5EF4-FFF2-40B4-BE49-F238E27FC236}">
                <a16:creationId xmlns:a16="http://schemas.microsoft.com/office/drawing/2014/main" id="{BB9D2998-18C5-FE54-6DB6-E132E16BA191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7" name="Ellipse 14">
            <a:extLst>
              <a:ext uri="{FF2B5EF4-FFF2-40B4-BE49-F238E27FC236}">
                <a16:creationId xmlns:a16="http://schemas.microsoft.com/office/drawing/2014/main" id="{F19810B7-BED7-EB2C-15D3-8A8B6DFEEA94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8">
            <a:extLst>
              <a:ext uri="{FF2B5EF4-FFF2-40B4-BE49-F238E27FC236}">
                <a16:creationId xmlns:a16="http://schemas.microsoft.com/office/drawing/2014/main" id="{A54ECFC2-B89B-38CD-308C-D42DDFD3E237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4">
            <a:extLst>
              <a:ext uri="{FF2B5EF4-FFF2-40B4-BE49-F238E27FC236}">
                <a16:creationId xmlns:a16="http://schemas.microsoft.com/office/drawing/2014/main" id="{801789FA-82B5-0D9C-7366-4E50FE33C17E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F95F16CC-ED55-D9BB-4518-9396A9889B92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1" name="Ellipse 14">
            <a:extLst>
              <a:ext uri="{FF2B5EF4-FFF2-40B4-BE49-F238E27FC236}">
                <a16:creationId xmlns:a16="http://schemas.microsoft.com/office/drawing/2014/main" id="{B257F7B2-0439-64EF-712E-A37AA169B7D9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8">
            <a:extLst>
              <a:ext uri="{FF2B5EF4-FFF2-40B4-BE49-F238E27FC236}">
                <a16:creationId xmlns:a16="http://schemas.microsoft.com/office/drawing/2014/main" id="{14C39D7B-7290-1E06-4830-4F085D8705E3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3" name="ZoneTexte 19">
            <a:extLst>
              <a:ext uri="{FF2B5EF4-FFF2-40B4-BE49-F238E27FC236}">
                <a16:creationId xmlns:a16="http://schemas.microsoft.com/office/drawing/2014/main" id="{259BE912-9C9D-9E40-081E-25B6B8AC1A3A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4" name="ZoneTexte 21">
            <a:extLst>
              <a:ext uri="{FF2B5EF4-FFF2-40B4-BE49-F238E27FC236}">
                <a16:creationId xmlns:a16="http://schemas.microsoft.com/office/drawing/2014/main" id="{11890F9D-B49C-1F8A-7BD8-31684F93689F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Procédure expérimentale</a:t>
            </a:r>
          </a:p>
        </p:txBody>
      </p:sp>
      <p:cxnSp>
        <p:nvCxnSpPr>
          <p:cNvPr id="15" name="Connecteur droit 23">
            <a:extLst>
              <a:ext uri="{FF2B5EF4-FFF2-40B4-BE49-F238E27FC236}">
                <a16:creationId xmlns:a16="http://schemas.microsoft.com/office/drawing/2014/main" id="{0B41F44F-45F8-E950-E5C9-521E00011EE7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6" name="ZoneTexte 24">
            <a:extLst>
              <a:ext uri="{FF2B5EF4-FFF2-40B4-BE49-F238E27FC236}">
                <a16:creationId xmlns:a16="http://schemas.microsoft.com/office/drawing/2014/main" id="{F4D5E030-B851-254B-BF2E-1A625ECA94DB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88891D1A-4A7B-2087-118C-4E6B5BC6E769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4/10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8" name="Image 14">
            <a:extLst>
              <a:ext uri="{FF2B5EF4-FFF2-40B4-BE49-F238E27FC236}">
                <a16:creationId xmlns:a16="http://schemas.microsoft.com/office/drawing/2014/main" id="{334CBFD5-E37B-8A48-3E38-439389592E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10">
            <a:extLst>
              <a:ext uri="{FF2B5EF4-FFF2-40B4-BE49-F238E27FC236}">
                <a16:creationId xmlns:a16="http://schemas.microsoft.com/office/drawing/2014/main" id="{D28A22BF-F022-9CE8-BF84-E52FB1C43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9F09699-0E52-96E5-3D7F-82C09CBDC636}"/>
              </a:ext>
            </a:extLst>
          </p:cNvPr>
          <p:cNvSpPr txBox="1"/>
          <p:nvPr/>
        </p:nvSpPr>
        <p:spPr>
          <a:xfrm>
            <a:off x="1984001" y="2444584"/>
            <a:ext cx="9258300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1. Pré-conditionnement à 23 °C et à HR = 0, 50, 80 et 90 %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ZoneTexte 21">
            <a:extLst>
              <a:ext uri="{FF2B5EF4-FFF2-40B4-BE49-F238E27FC236}">
                <a16:creationId xmlns:a16="http://schemas.microsoft.com/office/drawing/2014/main" id="{A517E0F4-6F6E-A62D-E135-1CB0292DB6F5}"/>
              </a:ext>
            </a:extLst>
          </p:cNvPr>
          <p:cNvSpPr txBox="1"/>
          <p:nvPr/>
        </p:nvSpPr>
        <p:spPr>
          <a:xfrm>
            <a:off x="1984001" y="3069832"/>
            <a:ext cx="431081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2. Placement des capteurs HygroPuce de         Waranet</a:t>
            </a:r>
          </a:p>
        </p:txBody>
      </p:sp>
      <p:sp>
        <p:nvSpPr>
          <p:cNvPr id="22" name="Rectangle 26">
            <a:extLst>
              <a:ext uri="{FF2B5EF4-FFF2-40B4-BE49-F238E27FC236}">
                <a16:creationId xmlns:a16="http://schemas.microsoft.com/office/drawing/2014/main" id="{B3EAD3FB-FF0F-ADD8-43C7-B2C5646B1C47}"/>
              </a:ext>
            </a:extLst>
          </p:cNvPr>
          <p:cNvSpPr/>
          <p:nvPr/>
        </p:nvSpPr>
        <p:spPr>
          <a:xfrm>
            <a:off x="8173464" y="3512073"/>
            <a:ext cx="2153283" cy="158118"/>
          </a:xfrm>
          <a:prstGeom prst="rect">
            <a:avLst/>
          </a:prstGeom>
          <a:solidFill>
            <a:srgbClr val="5B9BD5"/>
          </a:solidFill>
          <a:ln cap="flat">
            <a:noFill/>
            <a:prstDash val="solid"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A542E5F4-94F1-3DB2-2FA8-2A3D665E7623}"/>
              </a:ext>
            </a:extLst>
          </p:cNvPr>
          <p:cNvSpPr/>
          <p:nvPr/>
        </p:nvSpPr>
        <p:spPr>
          <a:xfrm>
            <a:off x="8173464" y="2684669"/>
            <a:ext cx="2153283" cy="158118"/>
          </a:xfrm>
          <a:prstGeom prst="rect">
            <a:avLst/>
          </a:prstGeom>
          <a:solidFill>
            <a:srgbClr val="FF4F4F"/>
          </a:solidFill>
          <a:ln cap="flat">
            <a:noFill/>
            <a:prstDash val="solid"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B600DF69-5797-F916-E773-59EC1B03D1F6}"/>
              </a:ext>
            </a:extLst>
          </p:cNvPr>
          <p:cNvSpPr/>
          <p:nvPr/>
        </p:nvSpPr>
        <p:spPr>
          <a:xfrm>
            <a:off x="8173464" y="2837703"/>
            <a:ext cx="2153283" cy="676271"/>
          </a:xfrm>
          <a:prstGeom prst="rect">
            <a:avLst/>
          </a:prstGeom>
          <a:solidFill>
            <a:srgbClr val="C28446"/>
          </a:solidFill>
          <a:ln cap="flat">
            <a:noFill/>
            <a:prstDash val="solid"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25" name="Straight Arrow Connector 8">
            <a:extLst>
              <a:ext uri="{FF2B5EF4-FFF2-40B4-BE49-F238E27FC236}">
                <a16:creationId xmlns:a16="http://schemas.microsoft.com/office/drawing/2014/main" id="{F9B6D25C-5BCA-4D73-29DE-97C2A33374D9}"/>
              </a:ext>
            </a:extLst>
          </p:cNvPr>
          <p:cNvCxnSpPr/>
          <p:nvPr/>
        </p:nvCxnSpPr>
        <p:spPr>
          <a:xfrm>
            <a:off x="8097258" y="2838334"/>
            <a:ext cx="0" cy="676281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26" name="Rectangle 30">
            <a:extLst>
              <a:ext uri="{FF2B5EF4-FFF2-40B4-BE49-F238E27FC236}">
                <a16:creationId xmlns:a16="http://schemas.microsoft.com/office/drawing/2014/main" id="{B89E3B92-D6BC-0B9C-B345-2B9BA8307DAE}"/>
              </a:ext>
            </a:extLst>
          </p:cNvPr>
          <p:cNvSpPr/>
          <p:nvPr/>
        </p:nvSpPr>
        <p:spPr>
          <a:xfrm>
            <a:off x="8303638" y="3474610"/>
            <a:ext cx="62865" cy="40005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Rectangle 31">
            <a:extLst>
              <a:ext uri="{FF2B5EF4-FFF2-40B4-BE49-F238E27FC236}">
                <a16:creationId xmlns:a16="http://schemas.microsoft.com/office/drawing/2014/main" id="{AFF2B95C-B0DC-8DA7-E549-9AB3145CC473}"/>
              </a:ext>
            </a:extLst>
          </p:cNvPr>
          <p:cNvSpPr/>
          <p:nvPr/>
        </p:nvSpPr>
        <p:spPr>
          <a:xfrm>
            <a:off x="8303638" y="3156472"/>
            <a:ext cx="62865" cy="40005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" name="Rectangle 32">
            <a:extLst>
              <a:ext uri="{FF2B5EF4-FFF2-40B4-BE49-F238E27FC236}">
                <a16:creationId xmlns:a16="http://schemas.microsoft.com/office/drawing/2014/main" id="{B5131FA8-BF0D-3A39-994B-F7B3D2901B0C}"/>
              </a:ext>
            </a:extLst>
          </p:cNvPr>
          <p:cNvSpPr/>
          <p:nvPr/>
        </p:nvSpPr>
        <p:spPr>
          <a:xfrm>
            <a:off x="8303638" y="2838334"/>
            <a:ext cx="62865" cy="40005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AB5149E5-F79E-3570-17D8-7BE8202E0A3C}"/>
              </a:ext>
            </a:extLst>
          </p:cNvPr>
          <p:cNvSpPr/>
          <p:nvPr/>
        </p:nvSpPr>
        <p:spPr>
          <a:xfrm>
            <a:off x="8303638" y="2990737"/>
            <a:ext cx="62865" cy="40005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0" name="Rectangle 34">
            <a:extLst>
              <a:ext uri="{FF2B5EF4-FFF2-40B4-BE49-F238E27FC236}">
                <a16:creationId xmlns:a16="http://schemas.microsoft.com/office/drawing/2014/main" id="{344793EF-50E2-2625-EFC5-EE602A7D557E}"/>
              </a:ext>
            </a:extLst>
          </p:cNvPr>
          <p:cNvSpPr/>
          <p:nvPr/>
        </p:nvSpPr>
        <p:spPr>
          <a:xfrm>
            <a:off x="8303638" y="3308875"/>
            <a:ext cx="62865" cy="40005"/>
          </a:xfrm>
          <a:prstGeom prst="rect">
            <a:avLst/>
          </a:prstGeom>
          <a:solidFill>
            <a:srgbClr val="A5A5A5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9995" tIns="44997" rIns="89995" bIns="44997" anchor="ctr" anchorCtr="1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1" name="Straight Arrow Connector 17">
            <a:extLst>
              <a:ext uri="{FF2B5EF4-FFF2-40B4-BE49-F238E27FC236}">
                <a16:creationId xmlns:a16="http://schemas.microsoft.com/office/drawing/2014/main" id="{CED874E5-1168-E078-7687-2E4D7C889E9D}"/>
              </a:ext>
            </a:extLst>
          </p:cNvPr>
          <p:cNvCxnSpPr/>
          <p:nvPr/>
        </p:nvCxnSpPr>
        <p:spPr>
          <a:xfrm flipV="1">
            <a:off x="8589388" y="2690384"/>
            <a:ext cx="0" cy="824231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2" name="Straight Connector 22">
            <a:extLst>
              <a:ext uri="{FF2B5EF4-FFF2-40B4-BE49-F238E27FC236}">
                <a16:creationId xmlns:a16="http://schemas.microsoft.com/office/drawing/2014/main" id="{763B1B60-85EF-1FA8-14AC-906235F00872}"/>
              </a:ext>
            </a:extLst>
          </p:cNvPr>
          <p:cNvCxnSpPr/>
          <p:nvPr/>
        </p:nvCxnSpPr>
        <p:spPr>
          <a:xfrm>
            <a:off x="8589388" y="3515246"/>
            <a:ext cx="40005" cy="0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3" name="Straight Connector 24">
            <a:extLst>
              <a:ext uri="{FF2B5EF4-FFF2-40B4-BE49-F238E27FC236}">
                <a16:creationId xmlns:a16="http://schemas.microsoft.com/office/drawing/2014/main" id="{E22C34D0-6792-E431-0D43-1665CD84ED40}"/>
              </a:ext>
            </a:extLst>
          </p:cNvPr>
          <p:cNvCxnSpPr/>
          <p:nvPr/>
        </p:nvCxnSpPr>
        <p:spPr>
          <a:xfrm>
            <a:off x="8589388" y="3328553"/>
            <a:ext cx="40005" cy="0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4" name="Straight Connector 26">
            <a:extLst>
              <a:ext uri="{FF2B5EF4-FFF2-40B4-BE49-F238E27FC236}">
                <a16:creationId xmlns:a16="http://schemas.microsoft.com/office/drawing/2014/main" id="{C4268540-9548-869C-696C-FE61069B83A1}"/>
              </a:ext>
            </a:extLst>
          </p:cNvPr>
          <p:cNvCxnSpPr/>
          <p:nvPr/>
        </p:nvCxnSpPr>
        <p:spPr>
          <a:xfrm>
            <a:off x="8589388" y="3175519"/>
            <a:ext cx="40005" cy="0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5" name="Straight Connector 27">
            <a:extLst>
              <a:ext uri="{FF2B5EF4-FFF2-40B4-BE49-F238E27FC236}">
                <a16:creationId xmlns:a16="http://schemas.microsoft.com/office/drawing/2014/main" id="{F508E11E-7499-2C21-13F9-B789A7488567}"/>
              </a:ext>
            </a:extLst>
          </p:cNvPr>
          <p:cNvCxnSpPr/>
          <p:nvPr/>
        </p:nvCxnSpPr>
        <p:spPr>
          <a:xfrm>
            <a:off x="8589388" y="3011055"/>
            <a:ext cx="40005" cy="0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6" name="Straight Connector 28">
            <a:extLst>
              <a:ext uri="{FF2B5EF4-FFF2-40B4-BE49-F238E27FC236}">
                <a16:creationId xmlns:a16="http://schemas.microsoft.com/office/drawing/2014/main" id="{B559680C-D162-E910-6C2F-E7D6AF106397}"/>
              </a:ext>
            </a:extLst>
          </p:cNvPr>
          <p:cNvCxnSpPr/>
          <p:nvPr/>
        </p:nvCxnSpPr>
        <p:spPr>
          <a:xfrm>
            <a:off x="8584944" y="2840245"/>
            <a:ext cx="40005" cy="0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</a:ln>
        </p:spPr>
      </p:cxnSp>
      <p:sp>
        <p:nvSpPr>
          <p:cNvPr id="37" name="TextBox 31">
            <a:extLst>
              <a:ext uri="{FF2B5EF4-FFF2-40B4-BE49-F238E27FC236}">
                <a16:creationId xmlns:a16="http://schemas.microsoft.com/office/drawing/2014/main" id="{03CB824C-237E-7979-85C9-A241A644C9FE}"/>
              </a:ext>
            </a:extLst>
          </p:cNvPr>
          <p:cNvSpPr txBox="1"/>
          <p:nvPr/>
        </p:nvSpPr>
        <p:spPr>
          <a:xfrm>
            <a:off x="8584944" y="3415549"/>
            <a:ext cx="179707" cy="2114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0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38" name="TextBox 32">
            <a:extLst>
              <a:ext uri="{FF2B5EF4-FFF2-40B4-BE49-F238E27FC236}">
                <a16:creationId xmlns:a16="http://schemas.microsoft.com/office/drawing/2014/main" id="{A4608131-6EF7-2FB5-15A1-2A214CF34500}"/>
              </a:ext>
            </a:extLst>
          </p:cNvPr>
          <p:cNvSpPr txBox="1"/>
          <p:nvPr/>
        </p:nvSpPr>
        <p:spPr>
          <a:xfrm>
            <a:off x="8579860" y="3233309"/>
            <a:ext cx="179707" cy="2114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1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39" name="TextBox 33">
            <a:extLst>
              <a:ext uri="{FF2B5EF4-FFF2-40B4-BE49-F238E27FC236}">
                <a16:creationId xmlns:a16="http://schemas.microsoft.com/office/drawing/2014/main" id="{89B10E9F-D3D1-03AD-CC23-BAE6D4B10B5F}"/>
              </a:ext>
            </a:extLst>
          </p:cNvPr>
          <p:cNvSpPr txBox="1"/>
          <p:nvPr/>
        </p:nvSpPr>
        <p:spPr>
          <a:xfrm>
            <a:off x="8579860" y="3093607"/>
            <a:ext cx="179707" cy="2114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2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40" name="TextBox 34">
            <a:extLst>
              <a:ext uri="{FF2B5EF4-FFF2-40B4-BE49-F238E27FC236}">
                <a16:creationId xmlns:a16="http://schemas.microsoft.com/office/drawing/2014/main" id="{E1F8DFBD-0040-2591-3A1A-0AAB2D25D316}"/>
              </a:ext>
            </a:extLst>
          </p:cNvPr>
          <p:cNvSpPr txBox="1"/>
          <p:nvPr/>
        </p:nvSpPr>
        <p:spPr>
          <a:xfrm>
            <a:off x="8579860" y="2920255"/>
            <a:ext cx="179707" cy="2114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3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41" name="TextBox 36">
            <a:extLst>
              <a:ext uri="{FF2B5EF4-FFF2-40B4-BE49-F238E27FC236}">
                <a16:creationId xmlns:a16="http://schemas.microsoft.com/office/drawing/2014/main" id="{0A89F02F-C78F-2F20-0F91-A98198535DBB}"/>
              </a:ext>
            </a:extLst>
          </p:cNvPr>
          <p:cNvSpPr txBox="1"/>
          <p:nvPr/>
        </p:nvSpPr>
        <p:spPr>
          <a:xfrm>
            <a:off x="9089136" y="3044074"/>
            <a:ext cx="1236341" cy="2273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9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Fibre de bois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42" name="TextBox 35">
            <a:extLst>
              <a:ext uri="{FF2B5EF4-FFF2-40B4-BE49-F238E27FC236}">
                <a16:creationId xmlns:a16="http://schemas.microsoft.com/office/drawing/2014/main" id="{085A764B-9C1C-F239-66BB-245ADE50C4D3}"/>
              </a:ext>
            </a:extLst>
          </p:cNvPr>
          <p:cNvSpPr txBox="1"/>
          <p:nvPr/>
        </p:nvSpPr>
        <p:spPr>
          <a:xfrm>
            <a:off x="8572874" y="2752609"/>
            <a:ext cx="179707" cy="2114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4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cxnSp>
        <p:nvCxnSpPr>
          <p:cNvPr id="43" name="Straight Arrow Connector 40">
            <a:extLst>
              <a:ext uri="{FF2B5EF4-FFF2-40B4-BE49-F238E27FC236}">
                <a16:creationId xmlns:a16="http://schemas.microsoft.com/office/drawing/2014/main" id="{47DBB65A-D153-E9D5-3FAD-960E3AB78444}"/>
              </a:ext>
            </a:extLst>
          </p:cNvPr>
          <p:cNvCxnSpPr/>
          <p:nvPr/>
        </p:nvCxnSpPr>
        <p:spPr>
          <a:xfrm>
            <a:off x="8367134" y="3494928"/>
            <a:ext cx="418466" cy="452116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44" name="TextBox 41">
            <a:extLst>
              <a:ext uri="{FF2B5EF4-FFF2-40B4-BE49-F238E27FC236}">
                <a16:creationId xmlns:a16="http://schemas.microsoft.com/office/drawing/2014/main" id="{F985BCD3-241A-0273-AED5-7C51D2357330}"/>
              </a:ext>
            </a:extLst>
          </p:cNvPr>
          <p:cNvSpPr txBox="1"/>
          <p:nvPr/>
        </p:nvSpPr>
        <p:spPr>
          <a:xfrm>
            <a:off x="8730362" y="3848618"/>
            <a:ext cx="1400175" cy="2419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Capteurs T, HR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694F26ED-F05E-9688-26A7-401F37437005}"/>
              </a:ext>
            </a:extLst>
          </p:cNvPr>
          <p:cNvSpPr txBox="1"/>
          <p:nvPr/>
        </p:nvSpPr>
        <p:spPr>
          <a:xfrm>
            <a:off x="9463783" y="2651650"/>
            <a:ext cx="958848" cy="2273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9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Plaque chaude 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46" name="TextBox 36">
            <a:extLst>
              <a:ext uri="{FF2B5EF4-FFF2-40B4-BE49-F238E27FC236}">
                <a16:creationId xmlns:a16="http://schemas.microsoft.com/office/drawing/2014/main" id="{0875582F-26C7-E4FA-D12C-853E590C0357}"/>
              </a:ext>
            </a:extLst>
          </p:cNvPr>
          <p:cNvSpPr txBox="1"/>
          <p:nvPr/>
        </p:nvSpPr>
        <p:spPr>
          <a:xfrm>
            <a:off x="9505059" y="3463811"/>
            <a:ext cx="888367" cy="2273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9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Plaque froide 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cxnSp>
        <p:nvCxnSpPr>
          <p:cNvPr id="47" name="Connecteur droit 51">
            <a:extLst>
              <a:ext uri="{FF2B5EF4-FFF2-40B4-BE49-F238E27FC236}">
                <a16:creationId xmlns:a16="http://schemas.microsoft.com/office/drawing/2014/main" id="{B001375A-F145-F0B9-B21B-1F009E3CFBE3}"/>
              </a:ext>
            </a:extLst>
          </p:cNvPr>
          <p:cNvCxnSpPr/>
          <p:nvPr/>
        </p:nvCxnSpPr>
        <p:spPr>
          <a:xfrm>
            <a:off x="8959592" y="2828175"/>
            <a:ext cx="628020" cy="8888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48" name="Connecteur droit 52">
            <a:extLst>
              <a:ext uri="{FF2B5EF4-FFF2-40B4-BE49-F238E27FC236}">
                <a16:creationId xmlns:a16="http://schemas.microsoft.com/office/drawing/2014/main" id="{EBC85194-DA20-990C-585D-65BFA79209C3}"/>
              </a:ext>
            </a:extLst>
          </p:cNvPr>
          <p:cNvCxnSpPr/>
          <p:nvPr/>
        </p:nvCxnSpPr>
        <p:spPr>
          <a:xfrm>
            <a:off x="8941817" y="3502545"/>
            <a:ext cx="627379" cy="8888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49" name="Straight Arrow Connector 40">
            <a:extLst>
              <a:ext uri="{FF2B5EF4-FFF2-40B4-BE49-F238E27FC236}">
                <a16:creationId xmlns:a16="http://schemas.microsoft.com/office/drawing/2014/main" id="{B7231ECF-5844-255B-55B6-E02757812753}"/>
              </a:ext>
            </a:extLst>
          </p:cNvPr>
          <p:cNvCxnSpPr/>
          <p:nvPr/>
        </p:nvCxnSpPr>
        <p:spPr>
          <a:xfrm>
            <a:off x="8830049" y="2601477"/>
            <a:ext cx="276862" cy="190506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50" name="Straight Arrow Connector 40">
            <a:extLst>
              <a:ext uri="{FF2B5EF4-FFF2-40B4-BE49-F238E27FC236}">
                <a16:creationId xmlns:a16="http://schemas.microsoft.com/office/drawing/2014/main" id="{B8899FC6-1D62-A950-52FB-86226F26AD5C}"/>
              </a:ext>
            </a:extLst>
          </p:cNvPr>
          <p:cNvCxnSpPr/>
          <p:nvPr/>
        </p:nvCxnSpPr>
        <p:spPr>
          <a:xfrm>
            <a:off x="8830049" y="2601477"/>
            <a:ext cx="215268" cy="901068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51" name="TextBox 41">
            <a:extLst>
              <a:ext uri="{FF2B5EF4-FFF2-40B4-BE49-F238E27FC236}">
                <a16:creationId xmlns:a16="http://schemas.microsoft.com/office/drawing/2014/main" id="{A671594A-07B4-2250-162D-E94B5DCBB373}"/>
              </a:ext>
            </a:extLst>
          </p:cNvPr>
          <p:cNvSpPr txBox="1"/>
          <p:nvPr/>
        </p:nvSpPr>
        <p:spPr>
          <a:xfrm>
            <a:off x="8396734" y="2380969"/>
            <a:ext cx="788670" cy="2419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Fluxmètres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52" name="TextBox 9">
            <a:extLst>
              <a:ext uri="{FF2B5EF4-FFF2-40B4-BE49-F238E27FC236}">
                <a16:creationId xmlns:a16="http://schemas.microsoft.com/office/drawing/2014/main" id="{43964317-291D-216C-A54B-AAB170B80F97}"/>
              </a:ext>
            </a:extLst>
          </p:cNvPr>
          <p:cNvSpPr txBox="1"/>
          <p:nvPr/>
        </p:nvSpPr>
        <p:spPr>
          <a:xfrm>
            <a:off x="7629268" y="3047887"/>
            <a:ext cx="719459" cy="2419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9995" tIns="44997" rIns="89995" bIns="4499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Times New Roman" pitchFamily="18"/>
                <a:cs typeface="Arial" pitchFamily="34"/>
              </a:rPr>
              <a:t>4 cm</a:t>
            </a:r>
            <a:endParaRPr lang="en-US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53" name="ZoneTexte 58">
            <a:extLst>
              <a:ext uri="{FF2B5EF4-FFF2-40B4-BE49-F238E27FC236}">
                <a16:creationId xmlns:a16="http://schemas.microsoft.com/office/drawing/2014/main" id="{CE7B6B40-F5A0-58CE-E6DC-CE349B1DC1A0}"/>
              </a:ext>
            </a:extLst>
          </p:cNvPr>
          <p:cNvSpPr txBox="1"/>
          <p:nvPr/>
        </p:nvSpPr>
        <p:spPr>
          <a:xfrm>
            <a:off x="1984001" y="4166299"/>
            <a:ext cx="668654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3. Enveloppé avec un sac en polyéthylène imperméable </a:t>
            </a:r>
          </a:p>
        </p:txBody>
      </p:sp>
      <p:sp>
        <p:nvSpPr>
          <p:cNvPr id="54" name="ZoneTexte 60">
            <a:extLst>
              <a:ext uri="{FF2B5EF4-FFF2-40B4-BE49-F238E27FC236}">
                <a16:creationId xmlns:a16="http://schemas.microsoft.com/office/drawing/2014/main" id="{FAD696D7-A38D-102A-9627-5DB50127B44F}"/>
              </a:ext>
            </a:extLst>
          </p:cNvPr>
          <p:cNvSpPr txBox="1"/>
          <p:nvPr/>
        </p:nvSpPr>
        <p:spPr>
          <a:xfrm>
            <a:off x="1984001" y="4854010"/>
            <a:ext cx="533977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4. Placement à l'intérieur de l'appareil HFM pour mesurer sa conductivité thermique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5" name="Image 61">
            <a:extLst>
              <a:ext uri="{FF2B5EF4-FFF2-40B4-BE49-F238E27FC236}">
                <a16:creationId xmlns:a16="http://schemas.microsoft.com/office/drawing/2014/main" id="{1B47C05B-9904-9CE3-8138-1331D26293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49772" y="4121136"/>
            <a:ext cx="3211299" cy="23248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6" name="ZoneTexte 62">
            <a:extLst>
              <a:ext uri="{FF2B5EF4-FFF2-40B4-BE49-F238E27FC236}">
                <a16:creationId xmlns:a16="http://schemas.microsoft.com/office/drawing/2014/main" id="{8876A55A-6B29-786D-89BB-A25F44A6F062}"/>
              </a:ext>
            </a:extLst>
          </p:cNvPr>
          <p:cNvSpPr txBox="1"/>
          <p:nvPr/>
        </p:nvSpPr>
        <p:spPr>
          <a:xfrm>
            <a:off x="1984001" y="1242303"/>
            <a:ext cx="964275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Isolant en fibre de bois d'une épaisseur de 40 mm et d'une densité sèche de 50 kg.m</a:t>
            </a:r>
            <a:r>
              <a:rPr lang="fr-FR" sz="1800" b="0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-3</a:t>
            </a:r>
            <a:endParaRPr lang="en-US" sz="1800" b="0" i="0" u="none" strike="noStrike" kern="1200" cap="none" spc="0" baseline="3000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8">
            <a:extLst>
              <a:ext uri="{FF2B5EF4-FFF2-40B4-BE49-F238E27FC236}">
                <a16:creationId xmlns:a16="http://schemas.microsoft.com/office/drawing/2014/main" id="{41B78039-2429-CA54-9EB6-CC47EB8F19A1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14">
            <a:extLst>
              <a:ext uri="{FF2B5EF4-FFF2-40B4-BE49-F238E27FC236}">
                <a16:creationId xmlns:a16="http://schemas.microsoft.com/office/drawing/2014/main" id="{4CCAE50F-7BD5-8BB6-FCEA-DD6EE0A04ECD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8">
            <a:extLst>
              <a:ext uri="{FF2B5EF4-FFF2-40B4-BE49-F238E27FC236}">
                <a16:creationId xmlns:a16="http://schemas.microsoft.com/office/drawing/2014/main" id="{F4CF0688-7CAD-B3A0-47A8-DB66B716A98E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97E50A5D-3571-E6C2-24F4-1D42D9E9F0DC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18">
            <a:extLst>
              <a:ext uri="{FF2B5EF4-FFF2-40B4-BE49-F238E27FC236}">
                <a16:creationId xmlns:a16="http://schemas.microsoft.com/office/drawing/2014/main" id="{92301E60-65F2-D27C-A0DD-0B137235E0F3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7" name="Ellipse 14">
            <a:extLst>
              <a:ext uri="{FF2B5EF4-FFF2-40B4-BE49-F238E27FC236}">
                <a16:creationId xmlns:a16="http://schemas.microsoft.com/office/drawing/2014/main" id="{56F40F26-9FA8-19DF-6EE8-0C19C570562A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8">
            <a:extLst>
              <a:ext uri="{FF2B5EF4-FFF2-40B4-BE49-F238E27FC236}">
                <a16:creationId xmlns:a16="http://schemas.microsoft.com/office/drawing/2014/main" id="{11ED7A4C-6978-E3D8-D832-AB6FDA56DA01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4">
            <a:extLst>
              <a:ext uri="{FF2B5EF4-FFF2-40B4-BE49-F238E27FC236}">
                <a16:creationId xmlns:a16="http://schemas.microsoft.com/office/drawing/2014/main" id="{6A65AA5D-67CA-D673-7BE3-3E4EB098E278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A9B0FD6A-9F6E-0605-8168-9221D68A1EF3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1" name="Ellipse 14">
            <a:extLst>
              <a:ext uri="{FF2B5EF4-FFF2-40B4-BE49-F238E27FC236}">
                <a16:creationId xmlns:a16="http://schemas.microsoft.com/office/drawing/2014/main" id="{DE11DE55-ED0A-9BF8-3116-5B4128507600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8">
            <a:extLst>
              <a:ext uri="{FF2B5EF4-FFF2-40B4-BE49-F238E27FC236}">
                <a16:creationId xmlns:a16="http://schemas.microsoft.com/office/drawing/2014/main" id="{DB334ABC-917F-48C1-622F-B4EBF80A7F1D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3" name="ZoneTexte 19">
            <a:extLst>
              <a:ext uri="{FF2B5EF4-FFF2-40B4-BE49-F238E27FC236}">
                <a16:creationId xmlns:a16="http://schemas.microsoft.com/office/drawing/2014/main" id="{590A686E-3FE0-6410-85E7-0B1AD9372369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4" name="ZoneTexte 21">
            <a:extLst>
              <a:ext uri="{FF2B5EF4-FFF2-40B4-BE49-F238E27FC236}">
                <a16:creationId xmlns:a16="http://schemas.microsoft.com/office/drawing/2014/main" id="{FA020D68-2879-80D3-C4D5-5FE4E4F11A8F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 dirty="0">
                <a:solidFill>
                  <a:srgbClr val="4779A0"/>
                </a:solidFill>
                <a:uFillTx/>
                <a:latin typeface="Calibri"/>
              </a:rPr>
              <a:t>Résultats expérimentaux</a:t>
            </a:r>
            <a:endParaRPr lang="en-US" sz="3600" b="0" i="0" u="none" strike="noStrike" kern="1200" cap="none" spc="0" baseline="0" dirty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15" name="Connecteur droit 23">
            <a:extLst>
              <a:ext uri="{FF2B5EF4-FFF2-40B4-BE49-F238E27FC236}">
                <a16:creationId xmlns:a16="http://schemas.microsoft.com/office/drawing/2014/main" id="{14BF4C23-89DA-F6E9-E170-277E6C729C2E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6" name="ZoneTexte 24">
            <a:extLst>
              <a:ext uri="{FF2B5EF4-FFF2-40B4-BE49-F238E27FC236}">
                <a16:creationId xmlns:a16="http://schemas.microsoft.com/office/drawing/2014/main" id="{8E40A3C4-F7F2-85FC-E9BC-93B58D39463A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BBBC200F-EF8A-F6FC-3203-6440198C8704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5/10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8" name="Image 14">
            <a:extLst>
              <a:ext uri="{FF2B5EF4-FFF2-40B4-BE49-F238E27FC236}">
                <a16:creationId xmlns:a16="http://schemas.microsoft.com/office/drawing/2014/main" id="{18200264-3A94-8D66-B94E-0099BAF202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10">
            <a:extLst>
              <a:ext uri="{FF2B5EF4-FFF2-40B4-BE49-F238E27FC236}">
                <a16:creationId xmlns:a16="http://schemas.microsoft.com/office/drawing/2014/main" id="{0EF86AA4-C84A-CA3B-074E-E67382220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B2A079E-9BD7-50BE-CDE5-26E5541C4B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25197" y="2887839"/>
            <a:ext cx="4476436" cy="32400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C1B5627-7AFB-2C7D-C56D-351A26753AE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810807" y="2887839"/>
            <a:ext cx="4476436" cy="3240002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22" name="Connecteur droit avec flèche 22">
            <a:extLst>
              <a:ext uri="{FF2B5EF4-FFF2-40B4-BE49-F238E27FC236}">
                <a16:creationId xmlns:a16="http://schemas.microsoft.com/office/drawing/2014/main" id="{7AE06E3A-7613-BD39-E840-22601167AE7A}"/>
              </a:ext>
            </a:extLst>
          </p:cNvPr>
          <p:cNvCxnSpPr/>
          <p:nvPr/>
        </p:nvCxnSpPr>
        <p:spPr>
          <a:xfrm flipV="1">
            <a:off x="8900156" y="3279651"/>
            <a:ext cx="0" cy="1469129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23" name="ZoneTexte 23">
            <a:extLst>
              <a:ext uri="{FF2B5EF4-FFF2-40B4-BE49-F238E27FC236}">
                <a16:creationId xmlns:a16="http://schemas.microsoft.com/office/drawing/2014/main" id="{7BA43C3E-02BD-C70C-1E69-0C8D48800C31}"/>
              </a:ext>
            </a:extLst>
          </p:cNvPr>
          <p:cNvSpPr txBox="1"/>
          <p:nvPr/>
        </p:nvSpPr>
        <p:spPr>
          <a:xfrm>
            <a:off x="8892777" y="3895910"/>
            <a:ext cx="132905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</a:t>
            </a:r>
            <a:r>
              <a:rPr lang="fr-FR" sz="1200" b="0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moy</a:t>
            </a: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=23°C / </a:t>
            </a:r>
            <a:r>
              <a:rPr lang="el-GR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Δ</a:t>
            </a: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T=10</a:t>
            </a: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24" name="Connecteur droit avec flèche 25">
            <a:extLst>
              <a:ext uri="{FF2B5EF4-FFF2-40B4-BE49-F238E27FC236}">
                <a16:creationId xmlns:a16="http://schemas.microsoft.com/office/drawing/2014/main" id="{52A77500-13AC-EF89-543E-82CD130626C2}"/>
              </a:ext>
            </a:extLst>
          </p:cNvPr>
          <p:cNvCxnSpPr/>
          <p:nvPr/>
        </p:nvCxnSpPr>
        <p:spPr>
          <a:xfrm>
            <a:off x="2506983" y="2925933"/>
            <a:ext cx="662940" cy="0"/>
          </a:xfrm>
          <a:prstGeom prst="straightConnector1">
            <a:avLst/>
          </a:prstGeom>
          <a:noFill/>
          <a:ln w="12701" cap="flat">
            <a:solidFill>
              <a:srgbClr val="ED7D31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5" name="Connecteur droit avec flèche 26">
            <a:extLst>
              <a:ext uri="{FF2B5EF4-FFF2-40B4-BE49-F238E27FC236}">
                <a16:creationId xmlns:a16="http://schemas.microsoft.com/office/drawing/2014/main" id="{68E1BE47-1DDE-3F44-2CEF-E7A547B1E2C2}"/>
              </a:ext>
            </a:extLst>
          </p:cNvPr>
          <p:cNvCxnSpPr/>
          <p:nvPr/>
        </p:nvCxnSpPr>
        <p:spPr>
          <a:xfrm>
            <a:off x="3169923" y="2925933"/>
            <a:ext cx="2156456" cy="0"/>
          </a:xfrm>
          <a:prstGeom prst="straightConnector1">
            <a:avLst/>
          </a:prstGeom>
          <a:noFill/>
          <a:ln w="12701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sp>
        <p:nvSpPr>
          <p:cNvPr id="26" name="ZoneTexte 32">
            <a:extLst>
              <a:ext uri="{FF2B5EF4-FFF2-40B4-BE49-F238E27FC236}">
                <a16:creationId xmlns:a16="http://schemas.microsoft.com/office/drawing/2014/main" id="{4566A8EF-534A-69C8-A15A-D001886DA354}"/>
              </a:ext>
            </a:extLst>
          </p:cNvPr>
          <p:cNvSpPr txBox="1"/>
          <p:nvPr/>
        </p:nvSpPr>
        <p:spPr>
          <a:xfrm>
            <a:off x="1851852" y="2610840"/>
            <a:ext cx="1987439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ED7D31"/>
                </a:solidFill>
                <a:uFillTx/>
                <a:latin typeface="Calibri"/>
              </a:rPr>
              <a:t>étape « rough » 110 mins </a:t>
            </a:r>
          </a:p>
        </p:txBody>
      </p:sp>
      <p:sp>
        <p:nvSpPr>
          <p:cNvPr id="27" name="ZoneTexte 33">
            <a:extLst>
              <a:ext uri="{FF2B5EF4-FFF2-40B4-BE49-F238E27FC236}">
                <a16:creationId xmlns:a16="http://schemas.microsoft.com/office/drawing/2014/main" id="{29E03421-912D-D3A3-9C0C-4BDF8BF52F15}"/>
              </a:ext>
            </a:extLst>
          </p:cNvPr>
          <p:cNvSpPr txBox="1"/>
          <p:nvPr/>
        </p:nvSpPr>
        <p:spPr>
          <a:xfrm>
            <a:off x="3623950" y="2612486"/>
            <a:ext cx="1702429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4472C4"/>
                </a:solidFill>
                <a:uFillTx/>
                <a:latin typeface="Calibri"/>
              </a:rPr>
              <a:t>étape « fine » 400 mins</a:t>
            </a:r>
          </a:p>
        </p:txBody>
      </p:sp>
      <p:cxnSp>
        <p:nvCxnSpPr>
          <p:cNvPr id="28" name="Connecteur droit avec flèche 34">
            <a:extLst>
              <a:ext uri="{FF2B5EF4-FFF2-40B4-BE49-F238E27FC236}">
                <a16:creationId xmlns:a16="http://schemas.microsoft.com/office/drawing/2014/main" id="{B2E38DBE-A109-037C-5D96-9D8277A1E8C8}"/>
              </a:ext>
            </a:extLst>
          </p:cNvPr>
          <p:cNvCxnSpPr/>
          <p:nvPr/>
        </p:nvCxnSpPr>
        <p:spPr>
          <a:xfrm>
            <a:off x="7470135" y="2925933"/>
            <a:ext cx="2873256" cy="0"/>
          </a:xfrm>
          <a:prstGeom prst="straightConnector1">
            <a:avLst/>
          </a:prstGeom>
          <a:noFill/>
          <a:ln w="12701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29" name="ZoneTexte 37">
            <a:extLst>
              <a:ext uri="{FF2B5EF4-FFF2-40B4-BE49-F238E27FC236}">
                <a16:creationId xmlns:a16="http://schemas.microsoft.com/office/drawing/2014/main" id="{397A4773-FF06-E426-46FC-F05957B8C10C}"/>
              </a:ext>
            </a:extLst>
          </p:cNvPr>
          <p:cNvSpPr txBox="1"/>
          <p:nvPr/>
        </p:nvSpPr>
        <p:spPr>
          <a:xfrm>
            <a:off x="7790121" y="2630280"/>
            <a:ext cx="2431709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</a:t>
            </a: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urée totale = 538 min = 9 heures</a:t>
            </a:r>
          </a:p>
        </p:txBody>
      </p:sp>
      <p:sp>
        <p:nvSpPr>
          <p:cNvPr id="30" name="ZoneTexte 41">
            <a:extLst>
              <a:ext uri="{FF2B5EF4-FFF2-40B4-BE49-F238E27FC236}">
                <a16:creationId xmlns:a16="http://schemas.microsoft.com/office/drawing/2014/main" id="{3DBCF902-96F7-CA15-9846-F6A36168B4D4}"/>
              </a:ext>
            </a:extLst>
          </p:cNvPr>
          <p:cNvSpPr txBox="1"/>
          <p:nvPr/>
        </p:nvSpPr>
        <p:spPr>
          <a:xfrm>
            <a:off x="3959854" y="1564538"/>
            <a:ext cx="293970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Les valeurs recommandées</a:t>
            </a:r>
            <a:r>
              <a:rPr lang="en-US" sz="1800" b="1" i="0" u="none" strike="noStrike" kern="0" cap="none" spc="0" baseline="0">
                <a:solidFill>
                  <a:srgbClr val="000000"/>
                </a:solidFill>
                <a:uFillTx/>
                <a:latin typeface="Calibri"/>
              </a:rPr>
              <a:t>:</a:t>
            </a: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</a:p>
        </p:txBody>
      </p:sp>
      <p:sp>
        <p:nvSpPr>
          <p:cNvPr id="31" name="ZoneTexte 42">
            <a:extLst>
              <a:ext uri="{FF2B5EF4-FFF2-40B4-BE49-F238E27FC236}">
                <a16:creationId xmlns:a16="http://schemas.microsoft.com/office/drawing/2014/main" id="{3440A02A-D12C-E57E-2D0C-DE93368FB75A}"/>
              </a:ext>
            </a:extLst>
          </p:cNvPr>
          <p:cNvSpPr txBox="1"/>
          <p:nvPr/>
        </p:nvSpPr>
        <p:spPr>
          <a:xfrm>
            <a:off x="7591376" y="1543635"/>
            <a:ext cx="273304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Les valeurs choisis: </a:t>
            </a:r>
          </a:p>
        </p:txBody>
      </p:sp>
      <p:cxnSp>
        <p:nvCxnSpPr>
          <p:cNvPr id="32" name="Connecteur droit 44">
            <a:extLst>
              <a:ext uri="{FF2B5EF4-FFF2-40B4-BE49-F238E27FC236}">
                <a16:creationId xmlns:a16="http://schemas.microsoft.com/office/drawing/2014/main" id="{43F4BF88-8EB2-3E65-4BB6-A5B75A3AC5DE}"/>
              </a:ext>
            </a:extLst>
          </p:cNvPr>
          <p:cNvCxnSpPr/>
          <p:nvPr/>
        </p:nvCxnSpPr>
        <p:spPr>
          <a:xfrm>
            <a:off x="7059579" y="1909020"/>
            <a:ext cx="0" cy="542193"/>
          </a:xfrm>
          <a:prstGeom prst="straightConnector1">
            <a:avLst/>
          </a:prstGeom>
          <a:noFill/>
          <a:ln w="12701" cap="flat">
            <a:solidFill>
              <a:srgbClr val="000000"/>
            </a:solidFill>
            <a:prstDash val="solid"/>
            <a:miter/>
          </a:ln>
        </p:spPr>
      </p:cxnSp>
      <p:sp>
        <p:nvSpPr>
          <p:cNvPr id="33" name="ZoneTexte 33">
            <a:extLst>
              <a:ext uri="{FF2B5EF4-FFF2-40B4-BE49-F238E27FC236}">
                <a16:creationId xmlns:a16="http://schemas.microsoft.com/office/drawing/2014/main" id="{425F32DC-1E60-2180-197A-D6F240B920A9}"/>
              </a:ext>
            </a:extLst>
          </p:cNvPr>
          <p:cNvSpPr txBox="1"/>
          <p:nvPr/>
        </p:nvSpPr>
        <p:spPr>
          <a:xfrm>
            <a:off x="1792891" y="1174299"/>
            <a:ext cx="169623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D7D31"/>
                </a:solidFill>
                <a:uFillTx/>
                <a:latin typeface="Calibri"/>
              </a:rPr>
              <a:t>étape « rough »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4" name="ZoneTexte 35">
            <a:extLst>
              <a:ext uri="{FF2B5EF4-FFF2-40B4-BE49-F238E27FC236}">
                <a16:creationId xmlns:a16="http://schemas.microsoft.com/office/drawing/2014/main" id="{137EEDB8-D287-8787-577F-684731A7F699}"/>
              </a:ext>
            </a:extLst>
          </p:cNvPr>
          <p:cNvSpPr txBox="1"/>
          <p:nvPr/>
        </p:nvSpPr>
        <p:spPr>
          <a:xfrm>
            <a:off x="3623950" y="1166527"/>
            <a:ext cx="687125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ED7D31"/>
                </a:solidFill>
                <a:uFillTx/>
                <a:latin typeface="Calibri"/>
                <a:ea typeface="Times New Roman" pitchFamily="18"/>
              </a:rPr>
              <a:t>variation de 1 % pendant 10 lectures consécutives (chaque minute) </a:t>
            </a:r>
            <a:endParaRPr lang="en-US" sz="1800" b="0" i="0" u="none" strike="noStrike" kern="1200" cap="none" spc="0" baseline="0">
              <a:solidFill>
                <a:srgbClr val="ED7D31"/>
              </a:solidFill>
              <a:uFillTx/>
              <a:latin typeface="Calibri"/>
            </a:endParaRPr>
          </a:p>
        </p:txBody>
      </p:sp>
      <p:sp>
        <p:nvSpPr>
          <p:cNvPr id="35" name="ZoneTexte 37">
            <a:extLst>
              <a:ext uri="{FF2B5EF4-FFF2-40B4-BE49-F238E27FC236}">
                <a16:creationId xmlns:a16="http://schemas.microsoft.com/office/drawing/2014/main" id="{58A7C5CE-A402-F761-B135-785E0B149E9C}"/>
              </a:ext>
            </a:extLst>
          </p:cNvPr>
          <p:cNvSpPr txBox="1"/>
          <p:nvPr/>
        </p:nvSpPr>
        <p:spPr>
          <a:xfrm>
            <a:off x="1792891" y="1926787"/>
            <a:ext cx="169623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4472C4"/>
                </a:solidFill>
                <a:uFillTx/>
                <a:latin typeface="Calibri"/>
              </a:rPr>
              <a:t>étape « fine » </a:t>
            </a:r>
          </a:p>
        </p:txBody>
      </p:sp>
      <p:sp>
        <p:nvSpPr>
          <p:cNvPr id="36" name="ZoneTexte 41">
            <a:extLst>
              <a:ext uri="{FF2B5EF4-FFF2-40B4-BE49-F238E27FC236}">
                <a16:creationId xmlns:a16="http://schemas.microsoft.com/office/drawing/2014/main" id="{30A17E37-7B32-46E4-3F1B-C31137BFC390}"/>
              </a:ext>
            </a:extLst>
          </p:cNvPr>
          <p:cNvSpPr txBox="1"/>
          <p:nvPr/>
        </p:nvSpPr>
        <p:spPr>
          <a:xfrm>
            <a:off x="7323841" y="1909020"/>
            <a:ext cx="2668392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4472C4"/>
                </a:solidFill>
                <a:uFillTx/>
                <a:latin typeface="Calibri"/>
              </a:rPr>
              <a:t>0,1 % pendant 25 lectures consécutives </a:t>
            </a:r>
            <a:endParaRPr lang="en-US" sz="1800" b="0" i="0" u="none" strike="noStrike" kern="1200" cap="none" spc="0" baseline="0">
              <a:solidFill>
                <a:srgbClr val="4472C4"/>
              </a:solidFill>
              <a:uFillTx/>
              <a:latin typeface="Calibri"/>
            </a:endParaRPr>
          </a:p>
        </p:txBody>
      </p:sp>
      <p:sp>
        <p:nvSpPr>
          <p:cNvPr id="37" name="ZoneTexte 42">
            <a:extLst>
              <a:ext uri="{FF2B5EF4-FFF2-40B4-BE49-F238E27FC236}">
                <a16:creationId xmlns:a16="http://schemas.microsoft.com/office/drawing/2014/main" id="{D309677A-977F-9B83-C3B8-38B3835C9941}"/>
              </a:ext>
            </a:extLst>
          </p:cNvPr>
          <p:cNvSpPr txBox="1"/>
          <p:nvPr/>
        </p:nvSpPr>
        <p:spPr>
          <a:xfrm>
            <a:off x="4056918" y="1909020"/>
            <a:ext cx="2668392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4472C4"/>
                </a:solidFill>
                <a:uFillTx/>
                <a:latin typeface="Calibri"/>
              </a:rPr>
              <a:t>0,2 % pendant 10 lectures consécutives </a:t>
            </a:r>
            <a:endParaRPr lang="en-US" sz="1800" b="0" i="0" u="none" strike="noStrike" kern="1200" cap="none" spc="0" baseline="0">
              <a:solidFill>
                <a:srgbClr val="4472C4"/>
              </a:solidFill>
              <a:uFillTx/>
              <a:latin typeface="Calibri"/>
            </a:endParaRPr>
          </a:p>
        </p:txBody>
      </p:sp>
      <p:pic>
        <p:nvPicPr>
          <p:cNvPr id="38" name="Graphique 44" descr="Jouer avec un remplissage uni">
            <a:extLst>
              <a:ext uri="{FF2B5EF4-FFF2-40B4-BE49-F238E27FC236}">
                <a16:creationId xmlns:a16="http://schemas.microsoft.com/office/drawing/2014/main" id="{0BA29EA8-16E2-30A4-C549-EA16278D9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61292" y="1236954"/>
            <a:ext cx="244025" cy="2440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9" name="Graphique 44" descr="Jouer avec un remplissage uni">
            <a:extLst>
              <a:ext uri="{FF2B5EF4-FFF2-40B4-BE49-F238E27FC236}">
                <a16:creationId xmlns:a16="http://schemas.microsoft.com/office/drawing/2014/main" id="{D1FA4FF5-B5B0-F25A-FC2C-FE507744F7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1292" y="1989725"/>
            <a:ext cx="244025" cy="24402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8">
            <a:extLst>
              <a:ext uri="{FF2B5EF4-FFF2-40B4-BE49-F238E27FC236}">
                <a16:creationId xmlns:a16="http://schemas.microsoft.com/office/drawing/2014/main" id="{AC040BF1-A6F3-6FA1-72E3-917D62E5ED4A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14">
            <a:extLst>
              <a:ext uri="{FF2B5EF4-FFF2-40B4-BE49-F238E27FC236}">
                <a16:creationId xmlns:a16="http://schemas.microsoft.com/office/drawing/2014/main" id="{456E919D-2EFA-776A-04F9-D686926B7647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8">
            <a:extLst>
              <a:ext uri="{FF2B5EF4-FFF2-40B4-BE49-F238E27FC236}">
                <a16:creationId xmlns:a16="http://schemas.microsoft.com/office/drawing/2014/main" id="{B23C024C-7EDC-B59F-05D1-06CD5A325317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5891B084-C148-72A4-8F71-5B74B470E3CE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18">
            <a:extLst>
              <a:ext uri="{FF2B5EF4-FFF2-40B4-BE49-F238E27FC236}">
                <a16:creationId xmlns:a16="http://schemas.microsoft.com/office/drawing/2014/main" id="{55F53067-2A06-1017-C47D-B7CF3DF1637C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7" name="Ellipse 14">
            <a:extLst>
              <a:ext uri="{FF2B5EF4-FFF2-40B4-BE49-F238E27FC236}">
                <a16:creationId xmlns:a16="http://schemas.microsoft.com/office/drawing/2014/main" id="{2753D636-B199-DA99-52D0-9626F27974FA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8">
            <a:extLst>
              <a:ext uri="{FF2B5EF4-FFF2-40B4-BE49-F238E27FC236}">
                <a16:creationId xmlns:a16="http://schemas.microsoft.com/office/drawing/2014/main" id="{750A1BE8-8ED0-235D-C60A-6AFD6CDF0DF8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4">
            <a:extLst>
              <a:ext uri="{FF2B5EF4-FFF2-40B4-BE49-F238E27FC236}">
                <a16:creationId xmlns:a16="http://schemas.microsoft.com/office/drawing/2014/main" id="{7426A2FF-5D7A-2693-64F5-83156B06408F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482D474B-2983-001A-F3E6-3D17BAB9D942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1" name="Ellipse 14">
            <a:extLst>
              <a:ext uri="{FF2B5EF4-FFF2-40B4-BE49-F238E27FC236}">
                <a16:creationId xmlns:a16="http://schemas.microsoft.com/office/drawing/2014/main" id="{EE59F0D9-0641-4C54-1815-9929145657F3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8">
            <a:extLst>
              <a:ext uri="{FF2B5EF4-FFF2-40B4-BE49-F238E27FC236}">
                <a16:creationId xmlns:a16="http://schemas.microsoft.com/office/drawing/2014/main" id="{03B0EAF1-1060-D99D-9724-4DB16C85F1F5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3" name="ZoneTexte 19">
            <a:extLst>
              <a:ext uri="{FF2B5EF4-FFF2-40B4-BE49-F238E27FC236}">
                <a16:creationId xmlns:a16="http://schemas.microsoft.com/office/drawing/2014/main" id="{9C4FE6F1-6EEA-82B6-2DD5-38DD571E324E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4" name="ZoneTexte 21">
            <a:extLst>
              <a:ext uri="{FF2B5EF4-FFF2-40B4-BE49-F238E27FC236}">
                <a16:creationId xmlns:a16="http://schemas.microsoft.com/office/drawing/2014/main" id="{D232CE72-0AA1-BC27-6C3F-83C558C9B08D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 dirty="0">
                <a:solidFill>
                  <a:srgbClr val="4779A0"/>
                </a:solidFill>
                <a:uFillTx/>
                <a:latin typeface="Calibri"/>
              </a:rPr>
              <a:t>Résultats expérimentaux</a:t>
            </a:r>
            <a:endParaRPr lang="en-US" sz="3600" b="0" i="0" u="none" strike="noStrike" kern="1200" cap="none" spc="0" baseline="0" dirty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15" name="Connecteur droit 23">
            <a:extLst>
              <a:ext uri="{FF2B5EF4-FFF2-40B4-BE49-F238E27FC236}">
                <a16:creationId xmlns:a16="http://schemas.microsoft.com/office/drawing/2014/main" id="{B031CA85-F1D8-3A9A-1DE1-0E6DA6F6A2D3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6" name="ZoneTexte 24">
            <a:extLst>
              <a:ext uri="{FF2B5EF4-FFF2-40B4-BE49-F238E27FC236}">
                <a16:creationId xmlns:a16="http://schemas.microsoft.com/office/drawing/2014/main" id="{5B362290-396D-404A-03AC-C20258003759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86793D61-3842-6E87-A651-254AF1D695B5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6/10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8" name="Image 14">
            <a:extLst>
              <a:ext uri="{FF2B5EF4-FFF2-40B4-BE49-F238E27FC236}">
                <a16:creationId xmlns:a16="http://schemas.microsoft.com/office/drawing/2014/main" id="{F8FD44B3-E3B9-0112-9F30-FF1163E09B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10">
            <a:extLst>
              <a:ext uri="{FF2B5EF4-FFF2-40B4-BE49-F238E27FC236}">
                <a16:creationId xmlns:a16="http://schemas.microsoft.com/office/drawing/2014/main" id="{46A68B68-31F9-7F0B-8E1B-C34AE22ED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9CB7429-041C-B46A-B617-0AD2E27AB8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988765" y="3314864"/>
            <a:ext cx="4475430" cy="32400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A30C965-951C-7DF4-480B-A82FBE2D79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903692" y="3314864"/>
            <a:ext cx="4475430" cy="32400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891249C-623C-C056-1110-2A0608900ECA}"/>
              </a:ext>
            </a:extLst>
          </p:cNvPr>
          <p:cNvSpPr txBox="1"/>
          <p:nvPr/>
        </p:nvSpPr>
        <p:spPr>
          <a:xfrm>
            <a:off x="4815678" y="3487585"/>
            <a:ext cx="107999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HR= 50%</a:t>
            </a:r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084EE00-D09C-7C3E-3430-0D302FD12492}"/>
              </a:ext>
            </a:extLst>
          </p:cNvPr>
          <p:cNvSpPr txBox="1"/>
          <p:nvPr/>
        </p:nvSpPr>
        <p:spPr>
          <a:xfrm>
            <a:off x="7580705" y="5147121"/>
            <a:ext cx="107999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HR= 80%</a:t>
            </a:r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4" name="ZoneTexte 26">
            <a:extLst>
              <a:ext uri="{FF2B5EF4-FFF2-40B4-BE49-F238E27FC236}">
                <a16:creationId xmlns:a16="http://schemas.microsoft.com/office/drawing/2014/main" id="{44680320-F67A-F562-C65C-EC9FA1128A97}"/>
              </a:ext>
            </a:extLst>
          </p:cNvPr>
          <p:cNvSpPr txBox="1"/>
          <p:nvPr/>
        </p:nvSpPr>
        <p:spPr>
          <a:xfrm>
            <a:off x="1586529" y="1397175"/>
            <a:ext cx="4877665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Comportements similaires à 50 et 80 %HR ;</a:t>
            </a:r>
            <a:endParaRPr lang="en-US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5" name="ZoneTexte 27">
            <a:extLst>
              <a:ext uri="{FF2B5EF4-FFF2-40B4-BE49-F238E27FC236}">
                <a16:creationId xmlns:a16="http://schemas.microsoft.com/office/drawing/2014/main" id="{C5DC5F49-1EBC-D58A-0FEA-C0EA3385EC6C}"/>
              </a:ext>
            </a:extLst>
          </p:cNvPr>
          <p:cNvSpPr txBox="1"/>
          <p:nvPr/>
        </p:nvSpPr>
        <p:spPr>
          <a:xfrm>
            <a:off x="1586529" y="2042473"/>
            <a:ext cx="4877665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00000"/>
                </a:solidFill>
                <a:latin typeface="Calibri"/>
              </a:rPr>
              <a:t>R</a:t>
            </a: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edistribution de </a:t>
            </a:r>
            <a:r>
              <a:rPr lang="fr-FR" dirty="0">
                <a:solidFill>
                  <a:srgbClr val="000000"/>
                </a:solidFill>
                <a:latin typeface="Calibri"/>
              </a:rPr>
              <a:t>HR</a:t>
            </a: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plus lente pour HR élevé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(de 78 à 900 min)</a:t>
            </a:r>
            <a:endParaRPr lang="en-US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6" name="ZoneTexte 31">
            <a:extLst>
              <a:ext uri="{FF2B5EF4-FFF2-40B4-BE49-F238E27FC236}">
                <a16:creationId xmlns:a16="http://schemas.microsoft.com/office/drawing/2014/main" id="{864DB1D1-DF34-A7D1-2A66-AB62F318A778}"/>
              </a:ext>
            </a:extLst>
          </p:cNvPr>
          <p:cNvSpPr txBox="1"/>
          <p:nvPr/>
        </p:nvSpPr>
        <p:spPr>
          <a:xfrm>
            <a:off x="6943898" y="1361596"/>
            <a:ext cx="4877665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Pas d’influence de </a:t>
            </a:r>
            <a:r>
              <a:rPr lang="fr-FR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T</a:t>
            </a: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sur le champ de HR</a:t>
            </a:r>
            <a:endParaRPr lang="en-US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ZoneTexte 35">
            <a:extLst>
              <a:ext uri="{FF2B5EF4-FFF2-40B4-BE49-F238E27FC236}">
                <a16:creationId xmlns:a16="http://schemas.microsoft.com/office/drawing/2014/main" id="{7F58F6D0-5850-6AD4-39AA-207C31A83137}"/>
              </a:ext>
            </a:extLst>
          </p:cNvPr>
          <p:cNvSpPr txBox="1"/>
          <p:nvPr/>
        </p:nvSpPr>
        <p:spPr>
          <a:xfrm>
            <a:off x="6943898" y="1973906"/>
            <a:ext cx="4859405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Influence de △</a:t>
            </a:r>
            <a:r>
              <a:rPr lang="fr-FR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T</a:t>
            </a:r>
            <a:r>
              <a:rPr lang="fr-FR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sur le champ de HR (plus marquée à HR élevé)</a:t>
            </a:r>
            <a:endParaRPr lang="en-US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8" name="Graphique 44" descr="Jouer avec un remplissage uni">
            <a:extLst>
              <a:ext uri="{FF2B5EF4-FFF2-40B4-BE49-F238E27FC236}">
                <a16:creationId xmlns:a16="http://schemas.microsoft.com/office/drawing/2014/main" id="{11D7D7E7-8508-D7B1-BD56-F7568BD85E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26784" y="1443206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9" name="Graphique 44" descr="Jouer avec un remplissage uni">
            <a:extLst>
              <a:ext uri="{FF2B5EF4-FFF2-40B4-BE49-F238E27FC236}">
                <a16:creationId xmlns:a16="http://schemas.microsoft.com/office/drawing/2014/main" id="{9E8A3117-CED4-6E50-69BA-C615A85348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26784" y="2088797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0" name="Graphique 44" descr="Jouer avec un remplissage uni">
            <a:extLst>
              <a:ext uri="{FF2B5EF4-FFF2-40B4-BE49-F238E27FC236}">
                <a16:creationId xmlns:a16="http://schemas.microsoft.com/office/drawing/2014/main" id="{18ED3F3B-E727-681C-8458-B2EE5CB488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3899" y="1443206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1" name="Graphique 44" descr="Jouer avec un remplissage uni">
            <a:extLst>
              <a:ext uri="{FF2B5EF4-FFF2-40B4-BE49-F238E27FC236}">
                <a16:creationId xmlns:a16="http://schemas.microsoft.com/office/drawing/2014/main" id="{F5CB16AE-B139-B5AF-807A-CEA0644388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3899" y="2045494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8">
            <a:extLst>
              <a:ext uri="{FF2B5EF4-FFF2-40B4-BE49-F238E27FC236}">
                <a16:creationId xmlns:a16="http://schemas.microsoft.com/office/drawing/2014/main" id="{6A60E97C-88D0-FB6C-6C0B-078BD80DDBE1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14">
            <a:extLst>
              <a:ext uri="{FF2B5EF4-FFF2-40B4-BE49-F238E27FC236}">
                <a16:creationId xmlns:a16="http://schemas.microsoft.com/office/drawing/2014/main" id="{B8035A76-A610-DD6E-3D2F-EEDED31FB70D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8">
            <a:extLst>
              <a:ext uri="{FF2B5EF4-FFF2-40B4-BE49-F238E27FC236}">
                <a16:creationId xmlns:a16="http://schemas.microsoft.com/office/drawing/2014/main" id="{DD945895-4ECC-8CAD-AA90-E0C795827C71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6E4DD096-A06E-A4EC-5502-B25895F81D3A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18">
            <a:extLst>
              <a:ext uri="{FF2B5EF4-FFF2-40B4-BE49-F238E27FC236}">
                <a16:creationId xmlns:a16="http://schemas.microsoft.com/office/drawing/2014/main" id="{710BCA71-5835-4972-551D-4E207BFA28F7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7" name="Ellipse 14">
            <a:extLst>
              <a:ext uri="{FF2B5EF4-FFF2-40B4-BE49-F238E27FC236}">
                <a16:creationId xmlns:a16="http://schemas.microsoft.com/office/drawing/2014/main" id="{AA640260-B959-2BE2-515F-5C5B2B3706E5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8">
            <a:extLst>
              <a:ext uri="{FF2B5EF4-FFF2-40B4-BE49-F238E27FC236}">
                <a16:creationId xmlns:a16="http://schemas.microsoft.com/office/drawing/2014/main" id="{5C6A3C99-42C1-EC24-5774-C2618402D4C9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4">
            <a:extLst>
              <a:ext uri="{FF2B5EF4-FFF2-40B4-BE49-F238E27FC236}">
                <a16:creationId xmlns:a16="http://schemas.microsoft.com/office/drawing/2014/main" id="{0D5723E3-77A7-EF4F-AE9C-92217DC6B298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CE6301CD-98A5-B523-454F-AF9D79674A93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1" name="Ellipse 14">
            <a:extLst>
              <a:ext uri="{FF2B5EF4-FFF2-40B4-BE49-F238E27FC236}">
                <a16:creationId xmlns:a16="http://schemas.microsoft.com/office/drawing/2014/main" id="{C1B8AA6E-AC88-DB09-0AC5-E5B37D484F27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8">
            <a:extLst>
              <a:ext uri="{FF2B5EF4-FFF2-40B4-BE49-F238E27FC236}">
                <a16:creationId xmlns:a16="http://schemas.microsoft.com/office/drawing/2014/main" id="{EBC08769-F2C6-F03F-D997-30F597840748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3" name="ZoneTexte 19">
            <a:extLst>
              <a:ext uri="{FF2B5EF4-FFF2-40B4-BE49-F238E27FC236}">
                <a16:creationId xmlns:a16="http://schemas.microsoft.com/office/drawing/2014/main" id="{EE907EBA-F4EE-2E36-1388-69122D1DC87D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4" name="ZoneTexte 21">
            <a:extLst>
              <a:ext uri="{FF2B5EF4-FFF2-40B4-BE49-F238E27FC236}">
                <a16:creationId xmlns:a16="http://schemas.microsoft.com/office/drawing/2014/main" id="{EF1D65AC-A612-C0EF-69C4-44B7BA6BD7B1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 dirty="0">
                <a:solidFill>
                  <a:srgbClr val="4779A0"/>
                </a:solidFill>
                <a:uFillTx/>
                <a:latin typeface="Calibri"/>
              </a:rPr>
              <a:t>Résultats expérimentaux</a:t>
            </a:r>
            <a:endParaRPr lang="en-US" sz="3600" b="0" i="0" u="none" strike="noStrike" kern="1200" cap="none" spc="0" baseline="0" dirty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15" name="Connecteur droit 23">
            <a:extLst>
              <a:ext uri="{FF2B5EF4-FFF2-40B4-BE49-F238E27FC236}">
                <a16:creationId xmlns:a16="http://schemas.microsoft.com/office/drawing/2014/main" id="{81388D09-4C0E-E8BE-0F3E-8BEE886B7248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6" name="ZoneTexte 24">
            <a:extLst>
              <a:ext uri="{FF2B5EF4-FFF2-40B4-BE49-F238E27FC236}">
                <a16:creationId xmlns:a16="http://schemas.microsoft.com/office/drawing/2014/main" id="{977A3BFA-9653-AB16-7226-8F4580192C3D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DA8F4904-78B6-ACA9-C2DC-720DFE528BDE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7/10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8" name="Image 14">
            <a:extLst>
              <a:ext uri="{FF2B5EF4-FFF2-40B4-BE49-F238E27FC236}">
                <a16:creationId xmlns:a16="http://schemas.microsoft.com/office/drawing/2014/main" id="{3848503D-ED2C-7817-BDE7-0A3E253FDC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10">
            <a:extLst>
              <a:ext uri="{FF2B5EF4-FFF2-40B4-BE49-F238E27FC236}">
                <a16:creationId xmlns:a16="http://schemas.microsoft.com/office/drawing/2014/main" id="{797FE29F-B886-268E-4DF0-CE57DAF3F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550F711-B8EC-9010-BA71-9E523514CD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702759" y="3130558"/>
            <a:ext cx="4475430" cy="32400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60A64FA-EEF5-9D5F-7F21-5A33E226D08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955767" y="3116640"/>
            <a:ext cx="4475430" cy="32400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5364F6C-04A4-1F3F-6C73-0B2AAE50C5D3}"/>
              </a:ext>
            </a:extLst>
          </p:cNvPr>
          <p:cNvSpPr txBox="1"/>
          <p:nvPr/>
        </p:nvSpPr>
        <p:spPr>
          <a:xfrm>
            <a:off x="2949671" y="3234415"/>
            <a:ext cx="904241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6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Δ</a:t>
            </a:r>
            <a:r>
              <a:rPr lang="fr-FR" sz="16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T= 10</a:t>
            </a:r>
            <a:endParaRPr lang="en-US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EFB670E-E233-3255-EE7D-B225D2A2C3FA}"/>
              </a:ext>
            </a:extLst>
          </p:cNvPr>
          <p:cNvSpPr txBox="1"/>
          <p:nvPr/>
        </p:nvSpPr>
        <p:spPr>
          <a:xfrm>
            <a:off x="8287161" y="3270232"/>
            <a:ext cx="1463040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</a:t>
            </a:r>
            <a:r>
              <a:rPr lang="fr-FR" sz="1600" b="0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moyenne</a:t>
            </a:r>
            <a:r>
              <a:rPr lang="fr-FR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=23°C</a:t>
            </a:r>
            <a:endParaRPr lang="en-US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EB5C0A54-F91E-09E0-E233-A87710D99FFB}"/>
              </a:ext>
            </a:extLst>
          </p:cNvPr>
          <p:cNvGraphicFramePr>
            <a:graphicFrameLocks noGrp="1"/>
          </p:cNvGraphicFramePr>
          <p:nvPr/>
        </p:nvGraphicFramePr>
        <p:xfrm>
          <a:off x="1681288" y="1298466"/>
          <a:ext cx="4414703" cy="1678282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379436">
                  <a:extLst>
                    <a:ext uri="{9D8B030D-6E8A-4147-A177-3AD203B41FA5}">
                      <a16:colId xmlns:a16="http://schemas.microsoft.com/office/drawing/2014/main" val="826302615"/>
                    </a:ext>
                  </a:extLst>
                </a:gridCol>
                <a:gridCol w="758595">
                  <a:extLst>
                    <a:ext uri="{9D8B030D-6E8A-4147-A177-3AD203B41FA5}">
                      <a16:colId xmlns:a16="http://schemas.microsoft.com/office/drawing/2014/main" val="1978342393"/>
                    </a:ext>
                  </a:extLst>
                </a:gridCol>
                <a:gridCol w="758595">
                  <a:extLst>
                    <a:ext uri="{9D8B030D-6E8A-4147-A177-3AD203B41FA5}">
                      <a16:colId xmlns:a16="http://schemas.microsoft.com/office/drawing/2014/main" val="3094673799"/>
                    </a:ext>
                  </a:extLst>
                </a:gridCol>
                <a:gridCol w="758595">
                  <a:extLst>
                    <a:ext uri="{9D8B030D-6E8A-4147-A177-3AD203B41FA5}">
                      <a16:colId xmlns:a16="http://schemas.microsoft.com/office/drawing/2014/main" val="3729990788"/>
                    </a:ext>
                  </a:extLst>
                </a:gridCol>
                <a:gridCol w="759482">
                  <a:extLst>
                    <a:ext uri="{9D8B030D-6E8A-4147-A177-3AD203B41FA5}">
                      <a16:colId xmlns:a16="http://schemas.microsoft.com/office/drawing/2014/main" val="3061359275"/>
                    </a:ext>
                  </a:extLst>
                </a:gridCol>
              </a:tblGrid>
              <a:tr h="670118"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4779A0"/>
                          </a:solidFill>
                        </a:rPr>
                        <a:t>Conductivité thermique (T</a:t>
                      </a:r>
                      <a:r>
                        <a:rPr lang="fr-FR" sz="1100" baseline="-25000">
                          <a:solidFill>
                            <a:srgbClr val="4779A0"/>
                          </a:solidFill>
                        </a:rPr>
                        <a:t>moyenne</a:t>
                      </a:r>
                      <a:r>
                        <a:rPr lang="fr-FR" sz="1100">
                          <a:solidFill>
                            <a:srgbClr val="4779A0"/>
                          </a:solidFill>
                        </a:rPr>
                        <a:t>=23 °C, ΔT=10 °C)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en-GB" sz="1100">
                          <a:solidFill>
                            <a:srgbClr val="4779A0"/>
                          </a:solidFill>
                        </a:rPr>
                        <a:t>0 %HR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en-GB" sz="1100">
                          <a:solidFill>
                            <a:srgbClr val="4779A0"/>
                          </a:solidFill>
                        </a:rPr>
                        <a:t>50 %HR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en-GB" sz="1100">
                          <a:solidFill>
                            <a:srgbClr val="4779A0"/>
                          </a:solidFill>
                        </a:rPr>
                        <a:t>80 %HR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en-GB" sz="1100">
                          <a:solidFill>
                            <a:srgbClr val="4779A0"/>
                          </a:solidFill>
                        </a:rPr>
                        <a:t>90 %HR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147774"/>
                  </a:ext>
                </a:extLst>
              </a:tr>
              <a:tr h="503861">
                <a:tc>
                  <a:txBody>
                    <a:bodyPr/>
                    <a:lstStyle/>
                    <a:p>
                      <a:pPr lvl="0" algn="ctr" hangingPunct="0"/>
                      <a:r>
                        <a:rPr lang="en-GB" sz="1100">
                          <a:solidFill>
                            <a:srgbClr val="4779A0"/>
                          </a:solidFill>
                        </a:rPr>
                        <a:t>Première valeur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FF0000"/>
                          </a:solidFill>
                        </a:rPr>
                        <a:t>0,0323</a:t>
                      </a:r>
                      <a:endParaRPr lang="en-US" sz="1100">
                        <a:solidFill>
                          <a:srgbClr val="FF000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FF0000"/>
                          </a:solidFill>
                        </a:rPr>
                        <a:t>0,0336</a:t>
                      </a:r>
                      <a:endParaRPr lang="en-US" sz="1100">
                        <a:solidFill>
                          <a:srgbClr val="FF000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FF0000"/>
                          </a:solidFill>
                        </a:rPr>
                        <a:t>0,0371</a:t>
                      </a:r>
                      <a:endParaRPr lang="en-US" sz="1100">
                        <a:solidFill>
                          <a:srgbClr val="FF000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FF0000"/>
                          </a:solidFill>
                        </a:rPr>
                        <a:t>0,0426</a:t>
                      </a:r>
                      <a:endParaRPr lang="en-US" sz="1100">
                        <a:solidFill>
                          <a:srgbClr val="FF000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639633"/>
                  </a:ext>
                </a:extLst>
              </a:tr>
              <a:tr h="503861">
                <a:tc>
                  <a:txBody>
                    <a:bodyPr/>
                    <a:lstStyle/>
                    <a:p>
                      <a:pPr lvl="0" algn="ctr" hangingPunct="0"/>
                      <a:r>
                        <a:rPr lang="en-GB" sz="1100">
                          <a:solidFill>
                            <a:srgbClr val="4779A0"/>
                          </a:solidFill>
                        </a:rPr>
                        <a:t>Autres valeurs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3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4779A0"/>
                          </a:solidFill>
                        </a:rPr>
                        <a:t>0,0322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4779A0"/>
                          </a:solidFill>
                        </a:rPr>
                        <a:t>0,0328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4779A0"/>
                          </a:solidFill>
                        </a:rPr>
                        <a:t>0,0331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hangingPunct="0"/>
                      <a:r>
                        <a:rPr lang="fr-FR" sz="1100">
                          <a:solidFill>
                            <a:srgbClr val="4779A0"/>
                          </a:solidFill>
                        </a:rPr>
                        <a:t>0,0342</a:t>
                      </a:r>
                      <a:endParaRPr lang="en-US" sz="1100">
                        <a:solidFill>
                          <a:srgbClr val="4779A0"/>
                        </a:solidFill>
                        <a:latin typeface="Times New Roman" pitchFamily="18"/>
                        <a:ea typeface="Times New Roman" pitchFamily="18"/>
                      </a:endParaRPr>
                    </a:p>
                  </a:txBody>
                  <a:tcPr marL="68580" marR="6858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745094"/>
                  </a:ext>
                </a:extLst>
              </a:tr>
            </a:tbl>
          </a:graphicData>
        </a:graphic>
      </p:graphicFrame>
      <p:cxnSp>
        <p:nvCxnSpPr>
          <p:cNvPr id="25" name="Connecteur droit avec flèche 25">
            <a:extLst>
              <a:ext uri="{FF2B5EF4-FFF2-40B4-BE49-F238E27FC236}">
                <a16:creationId xmlns:a16="http://schemas.microsoft.com/office/drawing/2014/main" id="{A3774B32-064F-1436-8E62-EBA876D9B8B1}"/>
              </a:ext>
            </a:extLst>
          </p:cNvPr>
          <p:cNvCxnSpPr/>
          <p:nvPr/>
        </p:nvCxnSpPr>
        <p:spPr>
          <a:xfrm flipV="1">
            <a:off x="8309856" y="4676241"/>
            <a:ext cx="0" cy="154881"/>
          </a:xfrm>
          <a:prstGeom prst="straightConnector1">
            <a:avLst/>
          </a:prstGeom>
          <a:noFill/>
          <a:ln w="6345" cap="flat">
            <a:solidFill>
              <a:srgbClr val="96C3EA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6" name="Connecteur droit avec flèche 27">
            <a:extLst>
              <a:ext uri="{FF2B5EF4-FFF2-40B4-BE49-F238E27FC236}">
                <a16:creationId xmlns:a16="http://schemas.microsoft.com/office/drawing/2014/main" id="{EE7E8A8D-0036-70C1-C02E-3C31E06E811E}"/>
              </a:ext>
            </a:extLst>
          </p:cNvPr>
          <p:cNvCxnSpPr/>
          <p:nvPr/>
        </p:nvCxnSpPr>
        <p:spPr>
          <a:xfrm flipV="1">
            <a:off x="9150812" y="4413031"/>
            <a:ext cx="0" cy="214445"/>
          </a:xfrm>
          <a:prstGeom prst="straightConnector1">
            <a:avLst/>
          </a:prstGeom>
          <a:noFill/>
          <a:ln w="6345" cap="flat">
            <a:solidFill>
              <a:srgbClr val="96C3EA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7" name="Connecteur droit avec flèche 29">
            <a:extLst>
              <a:ext uri="{FF2B5EF4-FFF2-40B4-BE49-F238E27FC236}">
                <a16:creationId xmlns:a16="http://schemas.microsoft.com/office/drawing/2014/main" id="{311A538B-83D0-68E9-7160-E1C7D334CD48}"/>
              </a:ext>
            </a:extLst>
          </p:cNvPr>
          <p:cNvCxnSpPr/>
          <p:nvPr/>
        </p:nvCxnSpPr>
        <p:spPr>
          <a:xfrm flipV="1">
            <a:off x="9982065" y="3444855"/>
            <a:ext cx="0" cy="1094071"/>
          </a:xfrm>
          <a:prstGeom prst="straightConnector1">
            <a:avLst/>
          </a:prstGeom>
          <a:noFill/>
          <a:ln w="6345" cap="flat">
            <a:solidFill>
              <a:srgbClr val="4779A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8" name="Connecteur droit avec flèche 32">
            <a:extLst>
              <a:ext uri="{FF2B5EF4-FFF2-40B4-BE49-F238E27FC236}">
                <a16:creationId xmlns:a16="http://schemas.microsoft.com/office/drawing/2014/main" id="{1C5CC34F-AEC4-A7ED-7A20-E01D41E93A35}"/>
              </a:ext>
            </a:extLst>
          </p:cNvPr>
          <p:cNvCxnSpPr/>
          <p:nvPr/>
        </p:nvCxnSpPr>
        <p:spPr>
          <a:xfrm flipV="1">
            <a:off x="10870506" y="3403698"/>
            <a:ext cx="0" cy="766578"/>
          </a:xfrm>
          <a:prstGeom prst="straightConnector1">
            <a:avLst/>
          </a:prstGeom>
          <a:noFill/>
          <a:ln w="6345" cap="flat">
            <a:solidFill>
              <a:srgbClr val="4779A0"/>
            </a:solidFill>
            <a:prstDash val="solid"/>
            <a:miter/>
            <a:headEnd type="arrow"/>
            <a:tailEnd type="arrow"/>
          </a:ln>
        </p:spPr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0DC8A470-F2BD-4483-C859-54B375D590C0}"/>
              </a:ext>
            </a:extLst>
          </p:cNvPr>
          <p:cNvSpPr txBox="1"/>
          <p:nvPr/>
        </p:nvSpPr>
        <p:spPr>
          <a:xfrm>
            <a:off x="6953216" y="1741791"/>
            <a:ext cx="4935684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dirty="0">
                <a:solidFill>
                  <a:srgbClr val="000000"/>
                </a:solidFill>
                <a:latin typeface="Calibri"/>
              </a:rPr>
              <a:t> 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augmente avec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T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et HR</a:t>
            </a:r>
          </a:p>
        </p:txBody>
      </p:sp>
      <p:sp>
        <p:nvSpPr>
          <p:cNvPr id="30" name="ZoneTexte 30">
            <a:extLst>
              <a:ext uri="{FF2B5EF4-FFF2-40B4-BE49-F238E27FC236}">
                <a16:creationId xmlns:a16="http://schemas.microsoft.com/office/drawing/2014/main" id="{E882560C-C02A-CE19-4837-565930A2BFDB}"/>
              </a:ext>
            </a:extLst>
          </p:cNvPr>
          <p:cNvSpPr txBox="1"/>
          <p:nvPr/>
        </p:nvSpPr>
        <p:spPr>
          <a:xfrm>
            <a:off x="6953217" y="1266029"/>
            <a:ext cx="4715770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Première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v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aleur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de </a:t>
            </a:r>
            <a:r>
              <a:rPr lang="fr-FR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plus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grande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que le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reste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.</a:t>
            </a:r>
          </a:p>
        </p:txBody>
      </p:sp>
      <p:sp>
        <p:nvSpPr>
          <p:cNvPr id="31" name="ZoneTexte 32">
            <a:extLst>
              <a:ext uri="{FF2B5EF4-FFF2-40B4-BE49-F238E27FC236}">
                <a16:creationId xmlns:a16="http://schemas.microsoft.com/office/drawing/2014/main" id="{4523740B-F9DC-6F10-453B-49B05728A9DE}"/>
              </a:ext>
            </a:extLst>
          </p:cNvPr>
          <p:cNvSpPr txBox="1"/>
          <p:nvPr/>
        </p:nvSpPr>
        <p:spPr>
          <a:xfrm>
            <a:off x="6953216" y="2237125"/>
            <a:ext cx="4715771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Différence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entre </a:t>
            </a:r>
            <a:r>
              <a:rPr lang="el-G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Δ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T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= 10 et </a:t>
            </a:r>
            <a:r>
              <a:rPr lang="el-G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Δ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T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cs typeface="Calibri" pitchFamily="34"/>
              </a:rPr>
              <a:t>= 20 marquée pour HR élevé 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2" name="Graphique 44" descr="Jouer avec un remplissage uni">
            <a:extLst>
              <a:ext uri="{FF2B5EF4-FFF2-40B4-BE49-F238E27FC236}">
                <a16:creationId xmlns:a16="http://schemas.microsoft.com/office/drawing/2014/main" id="{33D6994A-578D-2ACF-448C-6BE0111655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73216" y="1373364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3" name="Graphique 44" descr="Jouer avec un remplissage uni">
            <a:extLst>
              <a:ext uri="{FF2B5EF4-FFF2-40B4-BE49-F238E27FC236}">
                <a16:creationId xmlns:a16="http://schemas.microsoft.com/office/drawing/2014/main" id="{1DEF1B61-8BEE-CE20-7036-E05DBC3FC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73216" y="1848368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4" name="Graphique 44" descr="Jouer avec un remplissage uni">
            <a:extLst>
              <a:ext uri="{FF2B5EF4-FFF2-40B4-BE49-F238E27FC236}">
                <a16:creationId xmlns:a16="http://schemas.microsoft.com/office/drawing/2014/main" id="{FCA26F6B-A284-9BC9-D9CE-36DAB9649E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73216" y="2337233"/>
            <a:ext cx="179999" cy="17999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0">
            <a:extLst>
              <a:ext uri="{FF2B5EF4-FFF2-40B4-BE49-F238E27FC236}">
                <a16:creationId xmlns:a16="http://schemas.microsoft.com/office/drawing/2014/main" id="{57B01CD8-160D-41AE-D586-51FD4AB30B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630387" y="3144072"/>
            <a:ext cx="4477432" cy="32400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Forme libre : forme 8">
            <a:extLst>
              <a:ext uri="{FF2B5EF4-FFF2-40B4-BE49-F238E27FC236}">
                <a16:creationId xmlns:a16="http://schemas.microsoft.com/office/drawing/2014/main" id="{CA8FCD6E-D57E-A6B7-D712-0D70469BA176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4">
            <a:extLst>
              <a:ext uri="{FF2B5EF4-FFF2-40B4-BE49-F238E27FC236}">
                <a16:creationId xmlns:a16="http://schemas.microsoft.com/office/drawing/2014/main" id="{133B715F-72B4-C9CB-7436-D0509E632B3C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Ellipse 18">
            <a:extLst>
              <a:ext uri="{FF2B5EF4-FFF2-40B4-BE49-F238E27FC236}">
                <a16:creationId xmlns:a16="http://schemas.microsoft.com/office/drawing/2014/main" id="{22F39045-9B8E-6CDF-9E3E-B054EAEB68A3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6" name="Ellipse 14">
            <a:extLst>
              <a:ext uri="{FF2B5EF4-FFF2-40B4-BE49-F238E27FC236}">
                <a16:creationId xmlns:a16="http://schemas.microsoft.com/office/drawing/2014/main" id="{6E83AA9A-96F8-BF42-D1CF-283C38ABEE08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Ellipse 18">
            <a:extLst>
              <a:ext uri="{FF2B5EF4-FFF2-40B4-BE49-F238E27FC236}">
                <a16:creationId xmlns:a16="http://schemas.microsoft.com/office/drawing/2014/main" id="{D90E51A5-01A4-AB71-EE37-7C0560BB6C23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8" name="Ellipse 14">
            <a:extLst>
              <a:ext uri="{FF2B5EF4-FFF2-40B4-BE49-F238E27FC236}">
                <a16:creationId xmlns:a16="http://schemas.microsoft.com/office/drawing/2014/main" id="{7E6637A8-882C-4D72-94F6-3967B1BCD38D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Ellipse 18">
            <a:extLst>
              <a:ext uri="{FF2B5EF4-FFF2-40B4-BE49-F238E27FC236}">
                <a16:creationId xmlns:a16="http://schemas.microsoft.com/office/drawing/2014/main" id="{728BEDDD-0FBD-C4B3-2151-0CCF24BA61B5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0" name="Ellipse 14">
            <a:extLst>
              <a:ext uri="{FF2B5EF4-FFF2-40B4-BE49-F238E27FC236}">
                <a16:creationId xmlns:a16="http://schemas.microsoft.com/office/drawing/2014/main" id="{5FC7612A-33AE-CD7E-539A-B0939BE03489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Ellipse 18">
            <a:extLst>
              <a:ext uri="{FF2B5EF4-FFF2-40B4-BE49-F238E27FC236}">
                <a16:creationId xmlns:a16="http://schemas.microsoft.com/office/drawing/2014/main" id="{59485B7A-B15E-5E89-8BAD-C2F4AC698658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2" name="Ellipse 14">
            <a:extLst>
              <a:ext uri="{FF2B5EF4-FFF2-40B4-BE49-F238E27FC236}">
                <a16:creationId xmlns:a16="http://schemas.microsoft.com/office/drawing/2014/main" id="{1075C8E2-E5D2-B969-70FB-24678ACDEFD0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Ellipse 18">
            <a:extLst>
              <a:ext uri="{FF2B5EF4-FFF2-40B4-BE49-F238E27FC236}">
                <a16:creationId xmlns:a16="http://schemas.microsoft.com/office/drawing/2014/main" id="{1D3CC288-D4D7-12BF-B196-A2E1797D3A51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4" name="ZoneTexte 19">
            <a:extLst>
              <a:ext uri="{FF2B5EF4-FFF2-40B4-BE49-F238E27FC236}">
                <a16:creationId xmlns:a16="http://schemas.microsoft.com/office/drawing/2014/main" id="{D57A3C90-B0EC-ED87-47A7-C9A2C6D43B1F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5" name="ZoneTexte 21">
            <a:extLst>
              <a:ext uri="{FF2B5EF4-FFF2-40B4-BE49-F238E27FC236}">
                <a16:creationId xmlns:a16="http://schemas.microsoft.com/office/drawing/2014/main" id="{B0465861-99BE-B205-E0E5-7F9E8B9BC2C9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Résultats numériques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16" name="Connecteur droit 23">
            <a:extLst>
              <a:ext uri="{FF2B5EF4-FFF2-40B4-BE49-F238E27FC236}">
                <a16:creationId xmlns:a16="http://schemas.microsoft.com/office/drawing/2014/main" id="{D3B461D1-83D8-980E-7215-041527A8D7EB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7" name="ZoneTexte 24">
            <a:extLst>
              <a:ext uri="{FF2B5EF4-FFF2-40B4-BE49-F238E27FC236}">
                <a16:creationId xmlns:a16="http://schemas.microsoft.com/office/drawing/2014/main" id="{201DC851-3401-FEE7-45DD-E2009FE167A7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8" name="ZoneTexte 19">
            <a:extLst>
              <a:ext uri="{FF2B5EF4-FFF2-40B4-BE49-F238E27FC236}">
                <a16:creationId xmlns:a16="http://schemas.microsoft.com/office/drawing/2014/main" id="{F7BF43E1-67CB-8CF5-978F-AAD068E865B7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8/10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9" name="Image 14">
            <a:extLst>
              <a:ext uri="{FF2B5EF4-FFF2-40B4-BE49-F238E27FC236}">
                <a16:creationId xmlns:a16="http://schemas.microsoft.com/office/drawing/2014/main" id="{370194CE-9023-C8D7-E99F-A6C0F963C2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10">
            <a:extLst>
              <a:ext uri="{FF2B5EF4-FFF2-40B4-BE49-F238E27FC236}">
                <a16:creationId xmlns:a16="http://schemas.microsoft.com/office/drawing/2014/main" id="{B977B08F-244F-1C3F-B892-3581A7D67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2">
                <a:extLst>
                  <a:ext uri="{FF2B5EF4-FFF2-40B4-BE49-F238E27FC236}">
                    <a16:creationId xmlns:a16="http://schemas.microsoft.com/office/drawing/2014/main" id="{ADC97554-25BD-74C2-A269-1C569F4C7212}"/>
                  </a:ext>
                </a:extLst>
              </p:cNvPr>
              <p:cNvSpPr txBox="1"/>
              <p:nvPr/>
            </p:nvSpPr>
            <p:spPr>
              <a:xfrm>
                <a:off x="3133063" y="1626031"/>
                <a:ext cx="3696260" cy="61824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f>
                        <m:f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i="0">
                          <a:latin typeface="Cambria Math" panose="02040503050406030204" pitchFamily="18" charset="0"/>
                        </a:rPr>
                        <m:t>∇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sz="1400" b="0" i="0" u="none" strike="noStrike" kern="1200" cap="none" spc="0" baseline="0">
                  <a:solidFill>
                    <a:srgbClr val="4472C4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1" name="ZoneTexte 22">
                <a:extLst>
                  <a:ext uri="{FF2B5EF4-FFF2-40B4-BE49-F238E27FC236}">
                    <a16:creationId xmlns:a16="http://schemas.microsoft.com/office/drawing/2014/main" id="{ADC97554-25BD-74C2-A269-1C569F4C7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3063" y="1626031"/>
                <a:ext cx="3696260" cy="618244"/>
              </a:xfrm>
              <a:prstGeom prst="rect">
                <a:avLst/>
              </a:prstGeom>
              <a:blipFill>
                <a:blip r:embed="rId5"/>
                <a:stretch>
                  <a:fillRect b="-6122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4">
                <a:extLst>
                  <a:ext uri="{FF2B5EF4-FFF2-40B4-BE49-F238E27FC236}">
                    <a16:creationId xmlns:a16="http://schemas.microsoft.com/office/drawing/2014/main" id="{EAB78FBF-2A23-A89E-B951-07BA55DA8B20}"/>
                  </a:ext>
                </a:extLst>
              </p:cNvPr>
              <p:cNvSpPr txBox="1"/>
              <p:nvPr/>
            </p:nvSpPr>
            <p:spPr>
              <a:xfrm>
                <a:off x="3085478" y="2240279"/>
                <a:ext cx="4846191" cy="61824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𝑑𝑤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𝑑𝐻𝑅</m:t>
                          </m:r>
                        </m:den>
                      </m:f>
                      <m:f>
                        <m:f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𝑑𝐻𝑅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i="0">
                          <a:latin typeface="Cambria Math" panose="02040503050406030204" pitchFamily="18" charset="0"/>
                        </a:rPr>
                        <m:t>∇</m:t>
                      </m:r>
                      <m:d>
                        <m:dPr>
                          <m:endChr m:val=""/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p>
                              </m:sSubSup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𝐻𝑅</m:t>
                              </m:r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bSup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fr-FR" sz="1400" b="0" i="0" u="none" strike="noStrike" kern="1200" cap="none" spc="0" baseline="0">
                  <a:solidFill>
                    <a:srgbClr val="4472C4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2" name="ZoneTexte 24">
                <a:extLst>
                  <a:ext uri="{FF2B5EF4-FFF2-40B4-BE49-F238E27FC236}">
                    <a16:creationId xmlns:a16="http://schemas.microsoft.com/office/drawing/2014/main" id="{EAB78FBF-2A23-A89E-B951-07BA55DA8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5478" y="2240279"/>
                <a:ext cx="4846191" cy="618244"/>
              </a:xfrm>
              <a:prstGeom prst="rect">
                <a:avLst/>
              </a:prstGeom>
              <a:blipFill>
                <a:blip r:embed="rId6"/>
                <a:stretch>
                  <a:fillRect t="-78000" b="-134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ccolade ouvrante 26">
            <a:extLst>
              <a:ext uri="{FF2B5EF4-FFF2-40B4-BE49-F238E27FC236}">
                <a16:creationId xmlns:a16="http://schemas.microsoft.com/office/drawing/2014/main" id="{96D9D6C0-DC1D-4B24-516C-EC1F3BDA5CF0}"/>
              </a:ext>
            </a:extLst>
          </p:cNvPr>
          <p:cNvSpPr/>
          <p:nvPr/>
        </p:nvSpPr>
        <p:spPr>
          <a:xfrm>
            <a:off x="3440841" y="1610203"/>
            <a:ext cx="189939" cy="126893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5400000"/>
              <a:gd name="f9" fmla="val 8333"/>
              <a:gd name="f10" fmla="val 50000"/>
              <a:gd name="f11" fmla="+- 0 0 -180"/>
              <a:gd name="f12" fmla="+- 0 0 -270"/>
              <a:gd name="f13" fmla="+- 0 0 -360"/>
              <a:gd name="f14" fmla="abs f3"/>
              <a:gd name="f15" fmla="abs f4"/>
              <a:gd name="f16" fmla="abs f5"/>
              <a:gd name="f17" fmla="+- 2700000 f1 0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+- f17 0 f1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f1 0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*/ f32 f7 1"/>
              <a:gd name="f40" fmla="val f37"/>
              <a:gd name="f41" fmla="val f38"/>
              <a:gd name="f42" fmla="*/ f39 1 f0"/>
              <a:gd name="f43" fmla="*/ f6 f36 1"/>
              <a:gd name="f44" fmla="+- f41 0 f6"/>
              <a:gd name="f45" fmla="+- f40 0 f6"/>
              <a:gd name="f46" fmla="+- 0 0 f42"/>
              <a:gd name="f47" fmla="*/ f40 f36 1"/>
              <a:gd name="f48" fmla="*/ f41 f36 1"/>
              <a:gd name="f49" fmla="*/ f45 1 2"/>
              <a:gd name="f50" fmla="min f45 f44"/>
              <a:gd name="f51" fmla="*/ f44 f10 1"/>
              <a:gd name="f52" fmla="+- 0 0 f46"/>
              <a:gd name="f53" fmla="+- f6 f49 0"/>
              <a:gd name="f54" fmla="*/ f50 f9 1"/>
              <a:gd name="f55" fmla="*/ f51 1 100000"/>
              <a:gd name="f56" fmla="*/ f52 f0 1"/>
              <a:gd name="f57" fmla="*/ f49 f36 1"/>
              <a:gd name="f58" fmla="*/ f54 1 100000"/>
              <a:gd name="f59" fmla="*/ f56 1 f7"/>
              <a:gd name="f60" fmla="*/ f53 f36 1"/>
              <a:gd name="f61" fmla="*/ f55 f36 1"/>
              <a:gd name="f62" fmla="+- f55 f58 0"/>
              <a:gd name="f63" fmla="+- f59 0 f1"/>
              <a:gd name="f64" fmla="*/ f58 f36 1"/>
              <a:gd name="f65" fmla="cos 1 f63"/>
              <a:gd name="f66" fmla="sin 1 f63"/>
              <a:gd name="f67" fmla="*/ f62 f36 1"/>
              <a:gd name="f68" fmla="+- 0 0 f65"/>
              <a:gd name="f69" fmla="+- 0 0 f66"/>
              <a:gd name="f70" fmla="+- 0 0 f68"/>
              <a:gd name="f71" fmla="+- 0 0 f69"/>
              <a:gd name="f72" fmla="val f70"/>
              <a:gd name="f73" fmla="val f71"/>
              <a:gd name="f74" fmla="*/ f72 f49 1"/>
              <a:gd name="f75" fmla="*/ f73 f58 1"/>
              <a:gd name="f76" fmla="+- f40 0 f74"/>
              <a:gd name="f77" fmla="+- f58 0 f75"/>
              <a:gd name="f78" fmla="+- f41 f75 0"/>
              <a:gd name="f79" fmla="+- f78 0 f58"/>
              <a:gd name="f80" fmla="*/ f76 f36 1"/>
              <a:gd name="f81" fmla="*/ f77 f36 1"/>
              <a:gd name="f82" fmla="*/ f79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7" y="f43"/>
              </a:cxn>
              <a:cxn ang="f34">
                <a:pos x="f43" y="f61"/>
              </a:cxn>
              <a:cxn ang="f35">
                <a:pos x="f47" y="f48"/>
              </a:cxn>
            </a:cxnLst>
            <a:rect l="f80" t="f81" r="f47" b="f82"/>
            <a:pathLst>
              <a:path stroke="0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  <a:close/>
              </a:path>
              <a:path fill="none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</a:path>
            </a:pathLst>
          </a:custGeom>
          <a:noFill/>
          <a:ln w="19046" cap="flat">
            <a:solidFill>
              <a:srgbClr val="4472C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92EBF7C5-42A8-C6A7-D63F-D9905549FAC3}"/>
              </a:ext>
            </a:extLst>
          </p:cNvPr>
          <p:cNvSpPr txBox="1"/>
          <p:nvPr/>
        </p:nvSpPr>
        <p:spPr>
          <a:xfrm>
            <a:off x="1535753" y="1696605"/>
            <a:ext cx="1839343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>
                <a:solidFill>
                  <a:srgbClr val="4472C4"/>
                </a:solidFill>
                <a:uFillTx/>
                <a:latin typeface="Calibri"/>
              </a:rPr>
              <a:t>Equations des transferts hygrothermiques (modèle de Künzel)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8">
                <a:extLst>
                  <a:ext uri="{FF2B5EF4-FFF2-40B4-BE49-F238E27FC236}">
                    <a16:creationId xmlns:a16="http://schemas.microsoft.com/office/drawing/2014/main" id="{CD147F96-ACEF-1247-F7B7-4FC2C72E6E87}"/>
                  </a:ext>
                </a:extLst>
              </p:cNvPr>
              <p:cNvSpPr txBox="1"/>
              <p:nvPr/>
            </p:nvSpPr>
            <p:spPr>
              <a:xfrm>
                <a:off x="9304586" y="1846612"/>
                <a:ext cx="2320454" cy="50135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i="0">
                          <a:latin typeface="Cambria Math" panose="02040503050406030204" pitchFamily="18" charset="0"/>
                        </a:rPr>
                        <m:t>∇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FR" sz="14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5" name="ZoneTexte 28">
                <a:extLst>
                  <a:ext uri="{FF2B5EF4-FFF2-40B4-BE49-F238E27FC236}">
                    <a16:creationId xmlns:a16="http://schemas.microsoft.com/office/drawing/2014/main" id="{CD147F96-ACEF-1247-F7B7-4FC2C72E6E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4586" y="1846612"/>
                <a:ext cx="2320454" cy="501356"/>
              </a:xfrm>
              <a:prstGeom prst="rect">
                <a:avLst/>
              </a:prstGeom>
              <a:blipFill>
                <a:blip r:embed="rId7"/>
                <a:stretch>
                  <a:fillRect b="-3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ccolade ouvrante 29">
            <a:extLst>
              <a:ext uri="{FF2B5EF4-FFF2-40B4-BE49-F238E27FC236}">
                <a16:creationId xmlns:a16="http://schemas.microsoft.com/office/drawing/2014/main" id="{7C7F6407-E297-D9B9-2C16-6DDC16029252}"/>
              </a:ext>
            </a:extLst>
          </p:cNvPr>
          <p:cNvSpPr/>
          <p:nvPr/>
        </p:nvSpPr>
        <p:spPr>
          <a:xfrm>
            <a:off x="9322198" y="1803736"/>
            <a:ext cx="189939" cy="7357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5400000"/>
              <a:gd name="f9" fmla="val 8333"/>
              <a:gd name="f10" fmla="val 50000"/>
              <a:gd name="f11" fmla="+- 0 0 -180"/>
              <a:gd name="f12" fmla="+- 0 0 -270"/>
              <a:gd name="f13" fmla="+- 0 0 -360"/>
              <a:gd name="f14" fmla="abs f3"/>
              <a:gd name="f15" fmla="abs f4"/>
              <a:gd name="f16" fmla="abs f5"/>
              <a:gd name="f17" fmla="+- 2700000 f1 0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+- f17 0 f1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f1 0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*/ f32 f7 1"/>
              <a:gd name="f40" fmla="val f37"/>
              <a:gd name="f41" fmla="val f38"/>
              <a:gd name="f42" fmla="*/ f39 1 f0"/>
              <a:gd name="f43" fmla="*/ f6 f36 1"/>
              <a:gd name="f44" fmla="+- f41 0 f6"/>
              <a:gd name="f45" fmla="+- f40 0 f6"/>
              <a:gd name="f46" fmla="+- 0 0 f42"/>
              <a:gd name="f47" fmla="*/ f40 f36 1"/>
              <a:gd name="f48" fmla="*/ f41 f36 1"/>
              <a:gd name="f49" fmla="*/ f45 1 2"/>
              <a:gd name="f50" fmla="min f45 f44"/>
              <a:gd name="f51" fmla="*/ f44 f10 1"/>
              <a:gd name="f52" fmla="+- 0 0 f46"/>
              <a:gd name="f53" fmla="+- f6 f49 0"/>
              <a:gd name="f54" fmla="*/ f50 f9 1"/>
              <a:gd name="f55" fmla="*/ f51 1 100000"/>
              <a:gd name="f56" fmla="*/ f52 f0 1"/>
              <a:gd name="f57" fmla="*/ f49 f36 1"/>
              <a:gd name="f58" fmla="*/ f54 1 100000"/>
              <a:gd name="f59" fmla="*/ f56 1 f7"/>
              <a:gd name="f60" fmla="*/ f53 f36 1"/>
              <a:gd name="f61" fmla="*/ f55 f36 1"/>
              <a:gd name="f62" fmla="+- f55 f58 0"/>
              <a:gd name="f63" fmla="+- f59 0 f1"/>
              <a:gd name="f64" fmla="*/ f58 f36 1"/>
              <a:gd name="f65" fmla="cos 1 f63"/>
              <a:gd name="f66" fmla="sin 1 f63"/>
              <a:gd name="f67" fmla="*/ f62 f36 1"/>
              <a:gd name="f68" fmla="+- 0 0 f65"/>
              <a:gd name="f69" fmla="+- 0 0 f66"/>
              <a:gd name="f70" fmla="+- 0 0 f68"/>
              <a:gd name="f71" fmla="+- 0 0 f69"/>
              <a:gd name="f72" fmla="val f70"/>
              <a:gd name="f73" fmla="val f71"/>
              <a:gd name="f74" fmla="*/ f72 f49 1"/>
              <a:gd name="f75" fmla="*/ f73 f58 1"/>
              <a:gd name="f76" fmla="+- f40 0 f74"/>
              <a:gd name="f77" fmla="+- f58 0 f75"/>
              <a:gd name="f78" fmla="+- f41 f75 0"/>
              <a:gd name="f79" fmla="+- f78 0 f58"/>
              <a:gd name="f80" fmla="*/ f76 f36 1"/>
              <a:gd name="f81" fmla="*/ f77 f36 1"/>
              <a:gd name="f82" fmla="*/ f79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7" y="f43"/>
              </a:cxn>
              <a:cxn ang="f34">
                <a:pos x="f43" y="f61"/>
              </a:cxn>
              <a:cxn ang="f35">
                <a:pos x="f47" y="f48"/>
              </a:cxn>
            </a:cxnLst>
            <a:rect l="f80" t="f81" r="f47" b="f82"/>
            <a:pathLst>
              <a:path stroke="0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  <a:close/>
              </a:path>
              <a:path fill="none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</a:path>
            </a:pathLst>
          </a:custGeom>
          <a:noFill/>
          <a:ln w="19046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ZoneTexte 31">
            <a:extLst>
              <a:ext uri="{FF2B5EF4-FFF2-40B4-BE49-F238E27FC236}">
                <a16:creationId xmlns:a16="http://schemas.microsoft.com/office/drawing/2014/main" id="{305B7D16-8596-1857-033D-8A5F3C8A12D3}"/>
              </a:ext>
            </a:extLst>
          </p:cNvPr>
          <p:cNvSpPr txBox="1"/>
          <p:nvPr/>
        </p:nvSpPr>
        <p:spPr>
          <a:xfrm>
            <a:off x="7405652" y="1917560"/>
            <a:ext cx="1965694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Equation de transfert thermique </a:t>
            </a:r>
          </a:p>
        </p:txBody>
      </p:sp>
      <p:cxnSp>
        <p:nvCxnSpPr>
          <p:cNvPr id="28" name="Connecteur droit 52">
            <a:extLst>
              <a:ext uri="{FF2B5EF4-FFF2-40B4-BE49-F238E27FC236}">
                <a16:creationId xmlns:a16="http://schemas.microsoft.com/office/drawing/2014/main" id="{D8DACA7B-AD9B-805E-C09C-1A16E88273D3}"/>
              </a:ext>
            </a:extLst>
          </p:cNvPr>
          <p:cNvCxnSpPr/>
          <p:nvPr/>
        </p:nvCxnSpPr>
        <p:spPr>
          <a:xfrm flipV="1">
            <a:off x="8553014" y="5319329"/>
            <a:ext cx="0" cy="127011"/>
          </a:xfrm>
          <a:prstGeom prst="straightConnector1">
            <a:avLst/>
          </a:prstGeom>
          <a:noFill/>
          <a:ln w="19046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29" name="Connecteur droit avec flèche 55">
            <a:extLst>
              <a:ext uri="{FF2B5EF4-FFF2-40B4-BE49-F238E27FC236}">
                <a16:creationId xmlns:a16="http://schemas.microsoft.com/office/drawing/2014/main" id="{9E04C26D-DFCC-30DB-B40E-8255C9826563}"/>
              </a:ext>
            </a:extLst>
          </p:cNvPr>
          <p:cNvCxnSpPr/>
          <p:nvPr/>
        </p:nvCxnSpPr>
        <p:spPr>
          <a:xfrm flipV="1">
            <a:off x="8553014" y="4781141"/>
            <a:ext cx="1200909" cy="601694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30" name="ZoneTexte 56">
            <a:extLst>
              <a:ext uri="{FF2B5EF4-FFF2-40B4-BE49-F238E27FC236}">
                <a16:creationId xmlns:a16="http://schemas.microsoft.com/office/drawing/2014/main" id="{CF8B9D33-5B4F-18BE-8C8C-496F8C7B159B}"/>
              </a:ext>
            </a:extLst>
          </p:cNvPr>
          <p:cNvSpPr txBox="1"/>
          <p:nvPr/>
        </p:nvSpPr>
        <p:spPr>
          <a:xfrm>
            <a:off x="9773180" y="4592061"/>
            <a:ext cx="548640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9.5%</a:t>
            </a:r>
          </a:p>
        </p:txBody>
      </p:sp>
      <p:cxnSp>
        <p:nvCxnSpPr>
          <p:cNvPr id="31" name="Connecteur droit avec flèche 58">
            <a:extLst>
              <a:ext uri="{FF2B5EF4-FFF2-40B4-BE49-F238E27FC236}">
                <a16:creationId xmlns:a16="http://schemas.microsoft.com/office/drawing/2014/main" id="{8221E1B2-EC7C-9888-8A65-CE0A8C523288}"/>
              </a:ext>
            </a:extLst>
          </p:cNvPr>
          <p:cNvCxnSpPr/>
          <p:nvPr/>
        </p:nvCxnSpPr>
        <p:spPr>
          <a:xfrm>
            <a:off x="7266453" y="5616199"/>
            <a:ext cx="1286561" cy="4352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32" name="Connecteur droit avec flèche 59">
            <a:extLst>
              <a:ext uri="{FF2B5EF4-FFF2-40B4-BE49-F238E27FC236}">
                <a16:creationId xmlns:a16="http://schemas.microsoft.com/office/drawing/2014/main" id="{FE39D7D2-C87E-5B59-B052-AC61E71A6517}"/>
              </a:ext>
            </a:extLst>
          </p:cNvPr>
          <p:cNvCxnSpPr/>
          <p:nvPr/>
        </p:nvCxnSpPr>
        <p:spPr>
          <a:xfrm>
            <a:off x="7266453" y="5616199"/>
            <a:ext cx="3594140" cy="0"/>
          </a:xfrm>
          <a:prstGeom prst="straightConnector1">
            <a:avLst/>
          </a:prstGeom>
          <a:noFill/>
          <a:ln w="6345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33" name="ZoneTexte 63">
            <a:extLst>
              <a:ext uri="{FF2B5EF4-FFF2-40B4-BE49-F238E27FC236}">
                <a16:creationId xmlns:a16="http://schemas.microsoft.com/office/drawing/2014/main" id="{3156E9C1-768F-4720-8E76-08A2892603A7}"/>
              </a:ext>
            </a:extLst>
          </p:cNvPr>
          <p:cNvSpPr txBox="1"/>
          <p:nvPr/>
        </p:nvSpPr>
        <p:spPr>
          <a:xfrm>
            <a:off x="7597914" y="5620551"/>
            <a:ext cx="606073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9 heures</a:t>
            </a:r>
          </a:p>
        </p:txBody>
      </p:sp>
      <p:sp>
        <p:nvSpPr>
          <p:cNvPr id="34" name="ZoneTexte 64">
            <a:extLst>
              <a:ext uri="{FF2B5EF4-FFF2-40B4-BE49-F238E27FC236}">
                <a16:creationId xmlns:a16="http://schemas.microsoft.com/office/drawing/2014/main" id="{E42AB58A-C764-40E8-9E27-97E1226F13DA}"/>
              </a:ext>
            </a:extLst>
          </p:cNvPr>
          <p:cNvSpPr txBox="1"/>
          <p:nvPr/>
        </p:nvSpPr>
        <p:spPr>
          <a:xfrm>
            <a:off x="9063523" y="5627894"/>
            <a:ext cx="707279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25  heures</a:t>
            </a:r>
          </a:p>
        </p:txBody>
      </p:sp>
      <p:pic>
        <p:nvPicPr>
          <p:cNvPr id="35" name="Image 39">
            <a:extLst>
              <a:ext uri="{FF2B5EF4-FFF2-40B4-BE49-F238E27FC236}">
                <a16:creationId xmlns:a16="http://schemas.microsoft.com/office/drawing/2014/main" id="{C64A2F54-F59A-7AB4-9DEA-8D6649588BD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770196" y="3144072"/>
            <a:ext cx="4476436" cy="3240002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8">
            <a:extLst>
              <a:ext uri="{FF2B5EF4-FFF2-40B4-BE49-F238E27FC236}">
                <a16:creationId xmlns:a16="http://schemas.microsoft.com/office/drawing/2014/main" id="{52E0C7B8-DB1A-AD00-A959-8177EC88D98F}"/>
              </a:ext>
            </a:extLst>
          </p:cNvPr>
          <p:cNvSpPr/>
          <p:nvPr/>
        </p:nvSpPr>
        <p:spPr>
          <a:xfrm>
            <a:off x="758531" y="0"/>
            <a:ext cx="109106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9104"/>
              <a:gd name="f7" fmla="val 6858000"/>
              <a:gd name="f8" fmla="+- 0 0 -90"/>
              <a:gd name="f9" fmla="*/ f3 1 109104"/>
              <a:gd name="f10" fmla="*/ f4 1 6858000"/>
              <a:gd name="f11" fmla="+- f7 0 f5"/>
              <a:gd name="f12" fmla="+- f6 0 f5"/>
              <a:gd name="f13" fmla="*/ f8 f0 1"/>
              <a:gd name="f14" fmla="*/ f12 1 109104"/>
              <a:gd name="f15" fmla="*/ f11 1 6858000"/>
              <a:gd name="f16" fmla="*/ 0 f12 1"/>
              <a:gd name="f17" fmla="*/ 0 f11 1"/>
              <a:gd name="f18" fmla="*/ 109104 f12 1"/>
              <a:gd name="f19" fmla="*/ 6858000 f11 1"/>
              <a:gd name="f20" fmla="*/ f13 1 f2"/>
              <a:gd name="f21" fmla="*/ f16 1 109104"/>
              <a:gd name="f22" fmla="*/ f17 1 6858000"/>
              <a:gd name="f23" fmla="*/ f18 1 109104"/>
              <a:gd name="f24" fmla="*/ f19 1 6858000"/>
              <a:gd name="f25" fmla="*/ f5 1 f14"/>
              <a:gd name="f26" fmla="*/ f6 1 f14"/>
              <a:gd name="f27" fmla="*/ f5 1 f15"/>
              <a:gd name="f28" fmla="*/ f7 1 f15"/>
              <a:gd name="f29" fmla="+- f20 0 f1"/>
              <a:gd name="f30" fmla="*/ f21 1 f14"/>
              <a:gd name="f31" fmla="*/ f22 1 f15"/>
              <a:gd name="f32" fmla="*/ f23 1 f14"/>
              <a:gd name="f33" fmla="*/ f24 1 f15"/>
              <a:gd name="f34" fmla="*/ f25 f9 1"/>
              <a:gd name="f35" fmla="*/ f26 f9 1"/>
              <a:gd name="f36" fmla="*/ f28 f10 1"/>
              <a:gd name="f37" fmla="*/ f27 f10 1"/>
              <a:gd name="f38" fmla="*/ f30 f9 1"/>
              <a:gd name="f39" fmla="*/ f31 f10 1"/>
              <a:gd name="f40" fmla="*/ f32 f9 1"/>
              <a:gd name="f41" fmla="*/ f33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8" y="f39"/>
              </a:cxn>
              <a:cxn ang="f29">
                <a:pos x="f40" y="f39"/>
              </a:cxn>
              <a:cxn ang="f29">
                <a:pos x="f40" y="f41"/>
              </a:cxn>
              <a:cxn ang="f29">
                <a:pos x="f38" y="f41"/>
              </a:cxn>
            </a:cxnLst>
            <a:rect l="f34" t="f37" r="f35" b="f36"/>
            <a:pathLst>
              <a:path w="109104" h="68580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14">
            <a:extLst>
              <a:ext uri="{FF2B5EF4-FFF2-40B4-BE49-F238E27FC236}">
                <a16:creationId xmlns:a16="http://schemas.microsoft.com/office/drawing/2014/main" id="{166C676F-F9EC-6E25-290C-5BA69C3C6ABC}"/>
              </a:ext>
            </a:extLst>
          </p:cNvPr>
          <p:cNvSpPr/>
          <p:nvPr/>
        </p:nvSpPr>
        <p:spPr>
          <a:xfrm>
            <a:off x="262688" y="347920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llipse 18">
            <a:extLst>
              <a:ext uri="{FF2B5EF4-FFF2-40B4-BE49-F238E27FC236}">
                <a16:creationId xmlns:a16="http://schemas.microsoft.com/office/drawing/2014/main" id="{C959C290-037C-AAA7-DE3B-84392CFE0588}"/>
              </a:ext>
            </a:extLst>
          </p:cNvPr>
          <p:cNvSpPr/>
          <p:nvPr/>
        </p:nvSpPr>
        <p:spPr>
          <a:xfrm>
            <a:off x="388693" y="473924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1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5" name="Ellipse 14">
            <a:extLst>
              <a:ext uri="{FF2B5EF4-FFF2-40B4-BE49-F238E27FC236}">
                <a16:creationId xmlns:a16="http://schemas.microsoft.com/office/drawing/2014/main" id="{9584D54E-2616-315F-164D-394EAD0F1483}"/>
              </a:ext>
            </a:extLst>
          </p:cNvPr>
          <p:cNvSpPr/>
          <p:nvPr/>
        </p:nvSpPr>
        <p:spPr>
          <a:xfrm>
            <a:off x="262688" y="2892164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Ellipse 18">
            <a:extLst>
              <a:ext uri="{FF2B5EF4-FFF2-40B4-BE49-F238E27FC236}">
                <a16:creationId xmlns:a16="http://schemas.microsoft.com/office/drawing/2014/main" id="{6F115961-3184-8AD2-3C67-178231A5FCCF}"/>
              </a:ext>
            </a:extLst>
          </p:cNvPr>
          <p:cNvSpPr/>
          <p:nvPr/>
        </p:nvSpPr>
        <p:spPr>
          <a:xfrm>
            <a:off x="388693" y="3018169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3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7" name="Ellipse 14">
            <a:extLst>
              <a:ext uri="{FF2B5EF4-FFF2-40B4-BE49-F238E27FC236}">
                <a16:creationId xmlns:a16="http://schemas.microsoft.com/office/drawing/2014/main" id="{E09955B0-3A21-DB12-7CB8-714EA1F080EC}"/>
              </a:ext>
            </a:extLst>
          </p:cNvPr>
          <p:cNvSpPr/>
          <p:nvPr/>
        </p:nvSpPr>
        <p:spPr>
          <a:xfrm>
            <a:off x="262688" y="1623206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Ellipse 18">
            <a:extLst>
              <a:ext uri="{FF2B5EF4-FFF2-40B4-BE49-F238E27FC236}">
                <a16:creationId xmlns:a16="http://schemas.microsoft.com/office/drawing/2014/main" id="{E04AEE0B-170E-425F-FACF-E54B0F7610EB}"/>
              </a:ext>
            </a:extLst>
          </p:cNvPr>
          <p:cNvSpPr/>
          <p:nvPr/>
        </p:nvSpPr>
        <p:spPr>
          <a:xfrm>
            <a:off x="388693" y="1749210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2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9" name="Ellipse 14">
            <a:extLst>
              <a:ext uri="{FF2B5EF4-FFF2-40B4-BE49-F238E27FC236}">
                <a16:creationId xmlns:a16="http://schemas.microsoft.com/office/drawing/2014/main" id="{62C46C7E-4FA9-2883-48E6-5F2BED1765F5}"/>
              </a:ext>
            </a:extLst>
          </p:cNvPr>
          <p:cNvSpPr/>
          <p:nvPr/>
        </p:nvSpPr>
        <p:spPr>
          <a:xfrm>
            <a:off x="262688" y="4161123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96C3E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DAC35623-259F-7737-44A0-AE388739CF29}"/>
              </a:ext>
            </a:extLst>
          </p:cNvPr>
          <p:cNvSpPr/>
          <p:nvPr/>
        </p:nvSpPr>
        <p:spPr>
          <a:xfrm>
            <a:off x="388693" y="4287118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4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1" name="Ellipse 14">
            <a:extLst>
              <a:ext uri="{FF2B5EF4-FFF2-40B4-BE49-F238E27FC236}">
                <a16:creationId xmlns:a16="http://schemas.microsoft.com/office/drawing/2014/main" id="{C34C9064-A4A6-0B63-5522-526B587E135B}"/>
              </a:ext>
            </a:extLst>
          </p:cNvPr>
          <p:cNvSpPr/>
          <p:nvPr/>
        </p:nvSpPr>
        <p:spPr>
          <a:xfrm>
            <a:off x="262688" y="5430082"/>
            <a:ext cx="1079997" cy="107999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779A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« </a:t>
            </a: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Ellipse 18">
            <a:extLst>
              <a:ext uri="{FF2B5EF4-FFF2-40B4-BE49-F238E27FC236}">
                <a16:creationId xmlns:a16="http://schemas.microsoft.com/office/drawing/2014/main" id="{0AF52DF6-231B-C1CB-2C52-A6F2689F8149}"/>
              </a:ext>
            </a:extLst>
          </p:cNvPr>
          <p:cNvSpPr/>
          <p:nvPr/>
        </p:nvSpPr>
        <p:spPr>
          <a:xfrm>
            <a:off x="388693" y="5556077"/>
            <a:ext cx="827998" cy="82799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4779A0"/>
                </a:solidFill>
                <a:uFillTx/>
                <a:latin typeface="Calibri"/>
              </a:rPr>
              <a:t>5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sp>
        <p:nvSpPr>
          <p:cNvPr id="13" name="ZoneTexte 19">
            <a:extLst>
              <a:ext uri="{FF2B5EF4-FFF2-40B4-BE49-F238E27FC236}">
                <a16:creationId xmlns:a16="http://schemas.microsoft.com/office/drawing/2014/main" id="{6C098E97-10A8-9821-01FE-27DC937A17D0}"/>
              </a:ext>
            </a:extLst>
          </p:cNvPr>
          <p:cNvSpPr txBox="1"/>
          <p:nvPr/>
        </p:nvSpPr>
        <p:spPr>
          <a:xfrm>
            <a:off x="5187811" y="6510079"/>
            <a:ext cx="5138937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Conférence IBPSA 19/20 Mai 2022, Châlons en Champagne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4" name="ZoneTexte 21">
            <a:extLst>
              <a:ext uri="{FF2B5EF4-FFF2-40B4-BE49-F238E27FC236}">
                <a16:creationId xmlns:a16="http://schemas.microsoft.com/office/drawing/2014/main" id="{00BD6E9D-429B-1A03-ED9D-B10C7E8C2D41}"/>
              </a:ext>
            </a:extLst>
          </p:cNvPr>
          <p:cNvSpPr txBox="1"/>
          <p:nvPr/>
        </p:nvSpPr>
        <p:spPr>
          <a:xfrm>
            <a:off x="2234043" y="347920"/>
            <a:ext cx="732326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4779A0"/>
                </a:solidFill>
                <a:uFillTx/>
                <a:latin typeface="Calibri"/>
              </a:rPr>
              <a:t>Conclusion</a:t>
            </a:r>
            <a:endParaRPr lang="en-US" sz="3600" b="0" i="0" u="none" strike="noStrike" kern="1200" cap="none" spc="0" baseline="0">
              <a:solidFill>
                <a:srgbClr val="4779A0"/>
              </a:solidFill>
              <a:uFillTx/>
              <a:latin typeface="Calibri"/>
            </a:endParaRPr>
          </a:p>
        </p:txBody>
      </p:sp>
      <p:cxnSp>
        <p:nvCxnSpPr>
          <p:cNvPr id="15" name="Connecteur droit 23">
            <a:extLst>
              <a:ext uri="{FF2B5EF4-FFF2-40B4-BE49-F238E27FC236}">
                <a16:creationId xmlns:a16="http://schemas.microsoft.com/office/drawing/2014/main" id="{A972DD9B-5AEC-2A4B-F6AE-E9D9B7FEDF1C}"/>
              </a:ext>
            </a:extLst>
          </p:cNvPr>
          <p:cNvCxnSpPr/>
          <p:nvPr/>
        </p:nvCxnSpPr>
        <p:spPr>
          <a:xfrm>
            <a:off x="2234043" y="1080656"/>
            <a:ext cx="8530941" cy="0"/>
          </a:xfrm>
          <a:prstGeom prst="straightConnector1">
            <a:avLst/>
          </a:prstGeom>
          <a:noFill/>
          <a:ln w="38103" cap="flat">
            <a:solidFill>
              <a:srgbClr val="4779A0"/>
            </a:solidFill>
            <a:prstDash val="solid"/>
            <a:miter/>
          </a:ln>
        </p:spPr>
      </p:cxnSp>
      <p:sp>
        <p:nvSpPr>
          <p:cNvPr id="16" name="ZoneTexte 24">
            <a:extLst>
              <a:ext uri="{FF2B5EF4-FFF2-40B4-BE49-F238E27FC236}">
                <a16:creationId xmlns:a16="http://schemas.microsoft.com/office/drawing/2014/main" id="{DCABD5AB-51EC-DE3C-DF96-A51868AF10EA}"/>
              </a:ext>
            </a:extLst>
          </p:cNvPr>
          <p:cNvSpPr txBox="1"/>
          <p:nvPr/>
        </p:nvSpPr>
        <p:spPr>
          <a:xfrm>
            <a:off x="1363470" y="6524810"/>
            <a:ext cx="269994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PHD. EL ASSAAD Machhour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4F0567DB-2C29-5AAF-F923-C2DA2F03F9F2}"/>
              </a:ext>
            </a:extLst>
          </p:cNvPr>
          <p:cNvSpPr txBox="1"/>
          <p:nvPr/>
        </p:nvSpPr>
        <p:spPr>
          <a:xfrm>
            <a:off x="11451131" y="6540566"/>
            <a:ext cx="74086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4779A0"/>
                </a:solidFill>
                <a:uFillTx/>
                <a:latin typeface="Times New Roman" pitchFamily="18"/>
                <a:ea typeface="Times New Roman" pitchFamily="18"/>
              </a:rPr>
              <a:t>9/10</a:t>
            </a:r>
            <a:endParaRPr lang="en-US" sz="1600" b="0" i="0" u="none" strike="noStrike" kern="1200" cap="none" spc="0" baseline="0">
              <a:solidFill>
                <a:srgbClr val="4779A0"/>
              </a:solidFill>
              <a:uFillTx/>
              <a:latin typeface="Times New Roman" pitchFamily="18"/>
              <a:ea typeface="Times New Roman" pitchFamily="18"/>
            </a:endParaRPr>
          </a:p>
        </p:txBody>
      </p:sp>
      <p:pic>
        <p:nvPicPr>
          <p:cNvPr id="18" name="Image 14">
            <a:extLst>
              <a:ext uri="{FF2B5EF4-FFF2-40B4-BE49-F238E27FC236}">
                <a16:creationId xmlns:a16="http://schemas.microsoft.com/office/drawing/2014/main" id="{E375F0BC-2C43-8897-07C3-53371E9E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29" t="28989" r="22521" b="29948"/>
          <a:stretch>
            <a:fillRect/>
          </a:stretch>
        </p:blipFill>
        <p:spPr>
          <a:xfrm>
            <a:off x="8553014" y="164326"/>
            <a:ext cx="1562151" cy="7768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10">
            <a:extLst>
              <a:ext uri="{FF2B5EF4-FFF2-40B4-BE49-F238E27FC236}">
                <a16:creationId xmlns:a16="http://schemas.microsoft.com/office/drawing/2014/main" id="{B2C0C89A-5686-644E-38F0-096E0EEB3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748" y="86099"/>
            <a:ext cx="1562151" cy="9247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574E40E5-5628-10F2-E0D5-AF8EB5484130}"/>
              </a:ext>
            </a:extLst>
          </p:cNvPr>
          <p:cNvSpPr txBox="1"/>
          <p:nvPr/>
        </p:nvSpPr>
        <p:spPr>
          <a:xfrm>
            <a:off x="2083378" y="1876394"/>
            <a:ext cx="8832271" cy="393953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 redistribution d’humidité a influencé les flux de chaleur a la surface de l’échantillon.</a:t>
            </a:r>
          </a:p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Cet influence augmente avec l’augmentation du différence du température et l’humidité relative moyenne</a:t>
            </a:r>
          </a:p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Times New Roman" pitchFamily="18"/>
              </a:rPr>
              <a:t>L'équilibre hygrothermique ne peut pas être atteint lorsque les critères d'équilibre définis dans le dispositif sont respectés, et la conductivité thermique peut être surestimée pour les échantillons humides.</a:t>
            </a:r>
            <a:endParaRPr lang="fr-FR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707</Words>
  <Application>Microsoft Macintosh PowerPoint</Application>
  <PresentationFormat>Grand écran</PresentationFormat>
  <Paragraphs>195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Arial Nova Cond</vt:lpstr>
      <vt:lpstr>Calibri</vt:lpstr>
      <vt:lpstr>Calibri Light</vt:lpstr>
      <vt:lpstr>Cambria Math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Machhour El Assaad</dc:creator>
  <cp:lastModifiedBy>Thibaut Colinart</cp:lastModifiedBy>
  <cp:revision>48</cp:revision>
  <dcterms:created xsi:type="dcterms:W3CDTF">2022-04-20T08:32:48Z</dcterms:created>
  <dcterms:modified xsi:type="dcterms:W3CDTF">2022-05-18T08:55:22Z</dcterms:modified>
</cp:coreProperties>
</file>