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.xml" ContentType="application/vnd.openxmlformats-officedocument.presentationml.notesSlide+xml"/>
  <Override PartName="/ppt/tags/tag34.xml" ContentType="application/vnd.openxmlformats-officedocument.presentationml.tags+xml"/>
  <Override PartName="/ppt/notesSlides/notesSlide3.xml" ContentType="application/vnd.openxmlformats-officedocument.presentationml.notesSlide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0" r:id="rId1"/>
  </p:sldMasterIdLst>
  <p:notesMasterIdLst>
    <p:notesMasterId r:id="rId24"/>
  </p:notesMasterIdLst>
  <p:handoutMasterIdLst>
    <p:handoutMasterId r:id="rId25"/>
  </p:handoutMasterIdLst>
  <p:sldIdLst>
    <p:sldId id="258" r:id="rId2"/>
    <p:sldId id="532" r:id="rId3"/>
    <p:sldId id="536" r:id="rId4"/>
    <p:sldId id="437" r:id="rId5"/>
    <p:sldId id="439" r:id="rId6"/>
    <p:sldId id="518" r:id="rId7"/>
    <p:sldId id="396" r:id="rId8"/>
    <p:sldId id="416" r:id="rId9"/>
    <p:sldId id="441" r:id="rId10"/>
    <p:sldId id="533" r:id="rId11"/>
    <p:sldId id="521" r:id="rId12"/>
    <p:sldId id="543" r:id="rId13"/>
    <p:sldId id="531" r:id="rId14"/>
    <p:sldId id="541" r:id="rId15"/>
    <p:sldId id="535" r:id="rId16"/>
    <p:sldId id="540" r:id="rId17"/>
    <p:sldId id="538" r:id="rId18"/>
    <p:sldId id="542" r:id="rId19"/>
    <p:sldId id="544" r:id="rId20"/>
    <p:sldId id="545" r:id="rId21"/>
    <p:sldId id="419" r:id="rId22"/>
    <p:sldId id="405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F00"/>
    <a:srgbClr val="FF0000"/>
    <a:srgbClr val="000080"/>
    <a:srgbClr val="D9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Style moyen 4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7292A2E-F333-43FB-9621-5CBBE7FDCDCB}" styleName="Style léger 2 - Accentuation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Style moyen 1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Style foncé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96"/>
    <p:restoredTop sz="94700"/>
  </p:normalViewPr>
  <p:slideViewPr>
    <p:cSldViewPr snapToGrid="0">
      <p:cViewPr varScale="1">
        <p:scale>
          <a:sx n="91" d="100"/>
          <a:sy n="91" d="100"/>
        </p:scale>
        <p:origin x="1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649310-0C67-C34A-9427-A90FB2A36FF5}" type="doc">
      <dgm:prSet loTypeId="urn:microsoft.com/office/officeart/2005/8/layout/hList1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9BDF9020-2D11-5F46-8FC4-32C6E946E672}">
      <dgm:prSet phldrT="[Texte]"/>
      <dgm:spPr/>
      <dgm:t>
        <a:bodyPr/>
        <a:lstStyle/>
        <a:p>
          <a:r>
            <a:rPr lang="fr-FR" b="1" dirty="0"/>
            <a:t>Urgence climatique et ilot de chaleur urbain</a:t>
          </a:r>
        </a:p>
      </dgm:t>
    </dgm:pt>
    <dgm:pt modelId="{72BDE42F-FA25-D647-9D6F-EE0E0EF602DA}" type="parTrans" cxnId="{105BBA8C-13C7-4444-A743-38637914C6C5}">
      <dgm:prSet/>
      <dgm:spPr/>
      <dgm:t>
        <a:bodyPr/>
        <a:lstStyle/>
        <a:p>
          <a:endParaRPr lang="fr-FR"/>
        </a:p>
      </dgm:t>
    </dgm:pt>
    <dgm:pt modelId="{6413D7E7-76A8-F047-BCAD-16B636908D29}" type="sibTrans" cxnId="{105BBA8C-13C7-4444-A743-38637914C6C5}">
      <dgm:prSet/>
      <dgm:spPr/>
      <dgm:t>
        <a:bodyPr/>
        <a:lstStyle/>
        <a:p>
          <a:endParaRPr lang="fr-FR"/>
        </a:p>
      </dgm:t>
    </dgm:pt>
    <dgm:pt modelId="{0D0FCC9D-95F3-7243-8D20-04C45EAA9931}">
      <dgm:prSet phldrT="[Texte]"/>
      <dgm:spPr/>
      <dgm:t>
        <a:bodyPr/>
        <a:lstStyle/>
        <a:p>
          <a:r>
            <a:rPr lang="fr-FR" dirty="0"/>
            <a:t>Nécessité de rénover les bâtiments des centres historiques</a:t>
          </a:r>
        </a:p>
      </dgm:t>
    </dgm:pt>
    <dgm:pt modelId="{A2FDD070-B8AA-744C-8D1C-3BB95F333233}" type="parTrans" cxnId="{3082A1C4-B019-D549-8539-FF26151EAA31}">
      <dgm:prSet/>
      <dgm:spPr/>
      <dgm:t>
        <a:bodyPr/>
        <a:lstStyle/>
        <a:p>
          <a:endParaRPr lang="fr-FR"/>
        </a:p>
      </dgm:t>
    </dgm:pt>
    <dgm:pt modelId="{3615E1FF-F0AB-6743-8C8C-11B9C3BE948E}" type="sibTrans" cxnId="{3082A1C4-B019-D549-8539-FF26151EAA31}">
      <dgm:prSet/>
      <dgm:spPr/>
      <dgm:t>
        <a:bodyPr/>
        <a:lstStyle/>
        <a:p>
          <a:endParaRPr lang="fr-FR"/>
        </a:p>
      </dgm:t>
    </dgm:pt>
    <dgm:pt modelId="{1256CA7C-971D-9940-AF35-BA6E93B463BC}">
      <dgm:prSet phldrT="[Texte]"/>
      <dgm:spPr/>
      <dgm:t>
        <a:bodyPr/>
        <a:lstStyle/>
        <a:p>
          <a:r>
            <a:rPr lang="fr-FR" b="1" dirty="0"/>
            <a:t>Spécificités du bâti ancien</a:t>
          </a:r>
        </a:p>
      </dgm:t>
    </dgm:pt>
    <dgm:pt modelId="{3FDA1D63-19DD-4F42-A430-A38C6349A7F9}" type="parTrans" cxnId="{27E336F4-9B0E-1549-BDC7-27CD3D6F885A}">
      <dgm:prSet/>
      <dgm:spPr/>
      <dgm:t>
        <a:bodyPr/>
        <a:lstStyle/>
        <a:p>
          <a:endParaRPr lang="fr-FR"/>
        </a:p>
      </dgm:t>
    </dgm:pt>
    <dgm:pt modelId="{2CA1921B-40F4-B44E-9549-5FFD85F3A2FB}" type="sibTrans" cxnId="{27E336F4-9B0E-1549-BDC7-27CD3D6F885A}">
      <dgm:prSet/>
      <dgm:spPr/>
      <dgm:t>
        <a:bodyPr/>
        <a:lstStyle/>
        <a:p>
          <a:endParaRPr lang="fr-FR"/>
        </a:p>
      </dgm:t>
    </dgm:pt>
    <dgm:pt modelId="{566BF42E-74CB-2142-A636-7CD6DA0D0115}">
      <dgm:prSet phldrT="[Texte]"/>
      <dgm:spPr/>
      <dgm:t>
        <a:bodyPr/>
        <a:lstStyle/>
        <a:p>
          <a:r>
            <a:rPr lang="fr-FR" dirty="0"/>
            <a:t>Matériaux anciens perméables</a:t>
          </a:r>
        </a:p>
      </dgm:t>
    </dgm:pt>
    <dgm:pt modelId="{0E69F8E5-E88B-7B47-B397-593842011655}" type="parTrans" cxnId="{2BF7F028-AE24-0E47-B9B3-FD3FFA6EFE95}">
      <dgm:prSet/>
      <dgm:spPr/>
      <dgm:t>
        <a:bodyPr/>
        <a:lstStyle/>
        <a:p>
          <a:endParaRPr lang="fr-FR"/>
        </a:p>
      </dgm:t>
    </dgm:pt>
    <dgm:pt modelId="{46CCBD81-E821-F04B-B1EF-5F3DB16CF769}" type="sibTrans" cxnId="{2BF7F028-AE24-0E47-B9B3-FD3FFA6EFE95}">
      <dgm:prSet/>
      <dgm:spPr/>
      <dgm:t>
        <a:bodyPr/>
        <a:lstStyle/>
        <a:p>
          <a:endParaRPr lang="fr-FR"/>
        </a:p>
      </dgm:t>
    </dgm:pt>
    <dgm:pt modelId="{9D8C421E-EEF4-C140-9D85-F4B84E4AFF5F}">
      <dgm:prSet phldrT="[Texte]"/>
      <dgm:spPr/>
      <dgm:t>
        <a:bodyPr/>
        <a:lstStyle/>
        <a:p>
          <a:r>
            <a:rPr lang="fr-FR" dirty="0"/>
            <a:t>Rénovation des parois à partir de matériaux </a:t>
          </a:r>
          <a:r>
            <a:rPr lang="fr-FR" dirty="0" err="1"/>
            <a:t>biosourcés</a:t>
          </a:r>
          <a:endParaRPr lang="fr-FR" dirty="0"/>
        </a:p>
      </dgm:t>
    </dgm:pt>
    <dgm:pt modelId="{DA14BF74-3D7E-C34D-9E50-E4183E96518A}" type="parTrans" cxnId="{D8C8728C-0F83-494E-99AE-5B6084435723}">
      <dgm:prSet/>
      <dgm:spPr/>
      <dgm:t>
        <a:bodyPr/>
        <a:lstStyle/>
        <a:p>
          <a:endParaRPr lang="fr-FR"/>
        </a:p>
      </dgm:t>
    </dgm:pt>
    <dgm:pt modelId="{1C10302E-D2C2-6642-9B99-A6AADD4F5F8A}" type="sibTrans" cxnId="{D8C8728C-0F83-494E-99AE-5B6084435723}">
      <dgm:prSet/>
      <dgm:spPr/>
      <dgm:t>
        <a:bodyPr/>
        <a:lstStyle/>
        <a:p>
          <a:endParaRPr lang="fr-FR"/>
        </a:p>
      </dgm:t>
    </dgm:pt>
    <dgm:pt modelId="{9A8EC369-DD09-F143-B597-9543478DD914}">
      <dgm:prSet phldrT="[Texte]"/>
      <dgm:spPr/>
      <dgm:t>
        <a:bodyPr/>
        <a:lstStyle/>
        <a:p>
          <a:r>
            <a:rPr lang="fr-FR" b="1" dirty="0"/>
            <a:t>Evaluation des solutions de rénovation à l’échelle urbaine</a:t>
          </a:r>
        </a:p>
      </dgm:t>
    </dgm:pt>
    <dgm:pt modelId="{F6FC9158-A28E-B342-9233-702939EA0CC6}" type="parTrans" cxnId="{38D9C298-8ED5-4745-A24B-74E2FC77F4B6}">
      <dgm:prSet/>
      <dgm:spPr/>
      <dgm:t>
        <a:bodyPr/>
        <a:lstStyle/>
        <a:p>
          <a:endParaRPr lang="fr-FR"/>
        </a:p>
      </dgm:t>
    </dgm:pt>
    <dgm:pt modelId="{AC333A1E-20B1-5744-8869-91E68F554A43}" type="sibTrans" cxnId="{38D9C298-8ED5-4745-A24B-74E2FC77F4B6}">
      <dgm:prSet/>
      <dgm:spPr/>
      <dgm:t>
        <a:bodyPr/>
        <a:lstStyle/>
        <a:p>
          <a:endParaRPr lang="fr-FR"/>
        </a:p>
      </dgm:t>
    </dgm:pt>
    <dgm:pt modelId="{9B89EE0B-CF52-494C-9694-5982EB8E35CC}">
      <dgm:prSet phldrT="[Texte]"/>
      <dgm:spPr/>
      <dgm:t>
        <a:bodyPr/>
        <a:lstStyle/>
        <a:p>
          <a:r>
            <a:rPr lang="fr-FR" dirty="0"/>
            <a:t>Utilisation de modèle de climat urbain négligeant les transferts hydriques à travers les parois</a:t>
          </a:r>
        </a:p>
      </dgm:t>
    </dgm:pt>
    <dgm:pt modelId="{29B514DF-EE16-BE44-A7A5-5D40CCE83934}" type="parTrans" cxnId="{A50B4645-24BB-BA44-8734-DF0DA4E8FF20}">
      <dgm:prSet/>
      <dgm:spPr/>
      <dgm:t>
        <a:bodyPr/>
        <a:lstStyle/>
        <a:p>
          <a:endParaRPr lang="fr-FR"/>
        </a:p>
      </dgm:t>
    </dgm:pt>
    <dgm:pt modelId="{3AAA5C8D-9219-0344-A7C6-6D7388A1DE60}" type="sibTrans" cxnId="{A50B4645-24BB-BA44-8734-DF0DA4E8FF20}">
      <dgm:prSet/>
      <dgm:spPr/>
      <dgm:t>
        <a:bodyPr/>
        <a:lstStyle/>
        <a:p>
          <a:endParaRPr lang="fr-FR"/>
        </a:p>
      </dgm:t>
    </dgm:pt>
    <dgm:pt modelId="{3ACC736B-B7FB-7A4B-83FE-CDB3142F2006}" type="pres">
      <dgm:prSet presAssocID="{82649310-0C67-C34A-9427-A90FB2A36FF5}" presName="Name0" presStyleCnt="0">
        <dgm:presLayoutVars>
          <dgm:dir/>
          <dgm:animLvl val="lvl"/>
          <dgm:resizeHandles val="exact"/>
        </dgm:presLayoutVars>
      </dgm:prSet>
      <dgm:spPr/>
    </dgm:pt>
    <dgm:pt modelId="{461136E0-9033-044A-9D81-54E754556E6D}" type="pres">
      <dgm:prSet presAssocID="{9BDF9020-2D11-5F46-8FC4-32C6E946E672}" presName="composite" presStyleCnt="0"/>
      <dgm:spPr/>
    </dgm:pt>
    <dgm:pt modelId="{EE8A43CC-AB38-EA4E-A685-8DCB130C8009}" type="pres">
      <dgm:prSet presAssocID="{9BDF9020-2D11-5F46-8FC4-32C6E946E672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EF902CB2-6FE0-F146-A42C-F6628565BA7D}" type="pres">
      <dgm:prSet presAssocID="{9BDF9020-2D11-5F46-8FC4-32C6E946E672}" presName="desTx" presStyleLbl="alignAccFollowNode1" presStyleIdx="0" presStyleCnt="3">
        <dgm:presLayoutVars>
          <dgm:bulletEnabled val="1"/>
        </dgm:presLayoutVars>
      </dgm:prSet>
      <dgm:spPr/>
    </dgm:pt>
    <dgm:pt modelId="{1172D93F-7E2A-2F44-AE1B-F8CAF65B41B3}" type="pres">
      <dgm:prSet presAssocID="{6413D7E7-76A8-F047-BCAD-16B636908D29}" presName="space" presStyleCnt="0"/>
      <dgm:spPr/>
    </dgm:pt>
    <dgm:pt modelId="{82751667-4D62-6745-A20F-E41AE2F31097}" type="pres">
      <dgm:prSet presAssocID="{1256CA7C-971D-9940-AF35-BA6E93B463BC}" presName="composite" presStyleCnt="0"/>
      <dgm:spPr/>
    </dgm:pt>
    <dgm:pt modelId="{A156C781-3655-494B-84CF-9DE7BD19D1B2}" type="pres">
      <dgm:prSet presAssocID="{1256CA7C-971D-9940-AF35-BA6E93B463B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7F340A62-9D68-8E4E-B553-2063D1A2C90F}" type="pres">
      <dgm:prSet presAssocID="{1256CA7C-971D-9940-AF35-BA6E93B463BC}" presName="desTx" presStyleLbl="alignAccFollowNode1" presStyleIdx="1" presStyleCnt="3">
        <dgm:presLayoutVars>
          <dgm:bulletEnabled val="1"/>
        </dgm:presLayoutVars>
      </dgm:prSet>
      <dgm:spPr/>
    </dgm:pt>
    <dgm:pt modelId="{B8265056-57DE-514D-975C-703CB69060B6}" type="pres">
      <dgm:prSet presAssocID="{2CA1921B-40F4-B44E-9549-5FFD85F3A2FB}" presName="space" presStyleCnt="0"/>
      <dgm:spPr/>
    </dgm:pt>
    <dgm:pt modelId="{F80FCE2F-A2C8-D14E-A362-79A077A7D2B7}" type="pres">
      <dgm:prSet presAssocID="{9A8EC369-DD09-F143-B597-9543478DD914}" presName="composite" presStyleCnt="0"/>
      <dgm:spPr/>
    </dgm:pt>
    <dgm:pt modelId="{63F34468-0C80-6844-B5A0-B448E7FC6F8C}" type="pres">
      <dgm:prSet presAssocID="{9A8EC369-DD09-F143-B597-9543478DD91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E1266DA1-37AD-CA4D-96DA-C04E630AA17C}" type="pres">
      <dgm:prSet presAssocID="{9A8EC369-DD09-F143-B597-9543478DD914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F9D24D26-CD94-1141-9114-21DB45F712A7}" type="presOf" srcId="{9D8C421E-EEF4-C140-9D85-F4B84E4AFF5F}" destId="{7F340A62-9D68-8E4E-B553-2063D1A2C90F}" srcOrd="0" destOrd="1" presId="urn:microsoft.com/office/officeart/2005/8/layout/hList1"/>
    <dgm:cxn modelId="{2BF7F028-AE24-0E47-B9B3-FD3FFA6EFE95}" srcId="{1256CA7C-971D-9940-AF35-BA6E93B463BC}" destId="{566BF42E-74CB-2142-A636-7CD6DA0D0115}" srcOrd="0" destOrd="0" parTransId="{0E69F8E5-E88B-7B47-B397-593842011655}" sibTransId="{46CCBD81-E821-F04B-B1EF-5F3DB16CF769}"/>
    <dgm:cxn modelId="{A50B4645-24BB-BA44-8734-DF0DA4E8FF20}" srcId="{9A8EC369-DD09-F143-B597-9543478DD914}" destId="{9B89EE0B-CF52-494C-9694-5982EB8E35CC}" srcOrd="0" destOrd="0" parTransId="{29B514DF-EE16-BE44-A7A5-5D40CCE83934}" sibTransId="{3AAA5C8D-9219-0344-A7C6-6D7388A1DE60}"/>
    <dgm:cxn modelId="{AE96A376-5F08-024C-BBBE-E1A0B9E4A694}" type="presOf" srcId="{9BDF9020-2D11-5F46-8FC4-32C6E946E672}" destId="{EE8A43CC-AB38-EA4E-A685-8DCB130C8009}" srcOrd="0" destOrd="0" presId="urn:microsoft.com/office/officeart/2005/8/layout/hList1"/>
    <dgm:cxn modelId="{C90A017F-4C9E-EA48-B188-106E37DA173B}" type="presOf" srcId="{1256CA7C-971D-9940-AF35-BA6E93B463BC}" destId="{A156C781-3655-494B-84CF-9DE7BD19D1B2}" srcOrd="0" destOrd="0" presId="urn:microsoft.com/office/officeart/2005/8/layout/hList1"/>
    <dgm:cxn modelId="{D8C8728C-0F83-494E-99AE-5B6084435723}" srcId="{1256CA7C-971D-9940-AF35-BA6E93B463BC}" destId="{9D8C421E-EEF4-C140-9D85-F4B84E4AFF5F}" srcOrd="1" destOrd="0" parTransId="{DA14BF74-3D7E-C34D-9E50-E4183E96518A}" sibTransId="{1C10302E-D2C2-6642-9B99-A6AADD4F5F8A}"/>
    <dgm:cxn modelId="{105BBA8C-13C7-4444-A743-38637914C6C5}" srcId="{82649310-0C67-C34A-9427-A90FB2A36FF5}" destId="{9BDF9020-2D11-5F46-8FC4-32C6E946E672}" srcOrd="0" destOrd="0" parTransId="{72BDE42F-FA25-D647-9D6F-EE0E0EF602DA}" sibTransId="{6413D7E7-76A8-F047-BCAD-16B636908D29}"/>
    <dgm:cxn modelId="{59883296-F7F5-5043-BFC5-C7722520342D}" type="presOf" srcId="{0D0FCC9D-95F3-7243-8D20-04C45EAA9931}" destId="{EF902CB2-6FE0-F146-A42C-F6628565BA7D}" srcOrd="0" destOrd="0" presId="urn:microsoft.com/office/officeart/2005/8/layout/hList1"/>
    <dgm:cxn modelId="{38D9C298-8ED5-4745-A24B-74E2FC77F4B6}" srcId="{82649310-0C67-C34A-9427-A90FB2A36FF5}" destId="{9A8EC369-DD09-F143-B597-9543478DD914}" srcOrd="2" destOrd="0" parTransId="{F6FC9158-A28E-B342-9233-702939EA0CC6}" sibTransId="{AC333A1E-20B1-5744-8869-91E68F554A43}"/>
    <dgm:cxn modelId="{CE3E2AA2-C020-6C41-8129-E895B2E2E6A0}" type="presOf" srcId="{82649310-0C67-C34A-9427-A90FB2A36FF5}" destId="{3ACC736B-B7FB-7A4B-83FE-CDB3142F2006}" srcOrd="0" destOrd="0" presId="urn:microsoft.com/office/officeart/2005/8/layout/hList1"/>
    <dgm:cxn modelId="{FCF5FDC0-9086-AB4A-AA2B-D51721CD8426}" type="presOf" srcId="{566BF42E-74CB-2142-A636-7CD6DA0D0115}" destId="{7F340A62-9D68-8E4E-B553-2063D1A2C90F}" srcOrd="0" destOrd="0" presId="urn:microsoft.com/office/officeart/2005/8/layout/hList1"/>
    <dgm:cxn modelId="{3082A1C4-B019-D549-8539-FF26151EAA31}" srcId="{9BDF9020-2D11-5F46-8FC4-32C6E946E672}" destId="{0D0FCC9D-95F3-7243-8D20-04C45EAA9931}" srcOrd="0" destOrd="0" parTransId="{A2FDD070-B8AA-744C-8D1C-3BB95F333233}" sibTransId="{3615E1FF-F0AB-6743-8C8C-11B9C3BE948E}"/>
    <dgm:cxn modelId="{27E336F4-9B0E-1549-BDC7-27CD3D6F885A}" srcId="{82649310-0C67-C34A-9427-A90FB2A36FF5}" destId="{1256CA7C-971D-9940-AF35-BA6E93B463BC}" srcOrd="1" destOrd="0" parTransId="{3FDA1D63-19DD-4F42-A430-A38C6349A7F9}" sibTransId="{2CA1921B-40F4-B44E-9549-5FFD85F3A2FB}"/>
    <dgm:cxn modelId="{A15788FE-DE80-E14B-8AD8-8C99C0625C9F}" type="presOf" srcId="{9A8EC369-DD09-F143-B597-9543478DD914}" destId="{63F34468-0C80-6844-B5A0-B448E7FC6F8C}" srcOrd="0" destOrd="0" presId="urn:microsoft.com/office/officeart/2005/8/layout/hList1"/>
    <dgm:cxn modelId="{058290FF-4928-5641-9A65-1B4EE05F1697}" type="presOf" srcId="{9B89EE0B-CF52-494C-9694-5982EB8E35CC}" destId="{E1266DA1-37AD-CA4D-96DA-C04E630AA17C}" srcOrd="0" destOrd="0" presId="urn:microsoft.com/office/officeart/2005/8/layout/hList1"/>
    <dgm:cxn modelId="{5CC3C48B-6F63-E841-AD8D-8067E318B1B5}" type="presParOf" srcId="{3ACC736B-B7FB-7A4B-83FE-CDB3142F2006}" destId="{461136E0-9033-044A-9D81-54E754556E6D}" srcOrd="0" destOrd="0" presId="urn:microsoft.com/office/officeart/2005/8/layout/hList1"/>
    <dgm:cxn modelId="{196F1FDA-B784-974C-A8BE-156FDD726FC0}" type="presParOf" srcId="{461136E0-9033-044A-9D81-54E754556E6D}" destId="{EE8A43CC-AB38-EA4E-A685-8DCB130C8009}" srcOrd="0" destOrd="0" presId="urn:microsoft.com/office/officeart/2005/8/layout/hList1"/>
    <dgm:cxn modelId="{5FFF5EA2-755C-4F4E-B9AB-73C841B89511}" type="presParOf" srcId="{461136E0-9033-044A-9D81-54E754556E6D}" destId="{EF902CB2-6FE0-F146-A42C-F6628565BA7D}" srcOrd="1" destOrd="0" presId="urn:microsoft.com/office/officeart/2005/8/layout/hList1"/>
    <dgm:cxn modelId="{5A033039-7032-274F-A748-1C7AEAFBD59C}" type="presParOf" srcId="{3ACC736B-B7FB-7A4B-83FE-CDB3142F2006}" destId="{1172D93F-7E2A-2F44-AE1B-F8CAF65B41B3}" srcOrd="1" destOrd="0" presId="urn:microsoft.com/office/officeart/2005/8/layout/hList1"/>
    <dgm:cxn modelId="{08FDB3D1-5F28-774D-BECC-D75E094A320A}" type="presParOf" srcId="{3ACC736B-B7FB-7A4B-83FE-CDB3142F2006}" destId="{82751667-4D62-6745-A20F-E41AE2F31097}" srcOrd="2" destOrd="0" presId="urn:microsoft.com/office/officeart/2005/8/layout/hList1"/>
    <dgm:cxn modelId="{F6662B1B-6AA1-4248-B925-8C072674DA6F}" type="presParOf" srcId="{82751667-4D62-6745-A20F-E41AE2F31097}" destId="{A156C781-3655-494B-84CF-9DE7BD19D1B2}" srcOrd="0" destOrd="0" presId="urn:microsoft.com/office/officeart/2005/8/layout/hList1"/>
    <dgm:cxn modelId="{921F712C-E7FA-6442-AAAF-95E7B6E3CC7E}" type="presParOf" srcId="{82751667-4D62-6745-A20F-E41AE2F31097}" destId="{7F340A62-9D68-8E4E-B553-2063D1A2C90F}" srcOrd="1" destOrd="0" presId="urn:microsoft.com/office/officeart/2005/8/layout/hList1"/>
    <dgm:cxn modelId="{BE5BDAEF-07B6-C04C-8544-84B8463EE78D}" type="presParOf" srcId="{3ACC736B-B7FB-7A4B-83FE-CDB3142F2006}" destId="{B8265056-57DE-514D-975C-703CB69060B6}" srcOrd="3" destOrd="0" presId="urn:microsoft.com/office/officeart/2005/8/layout/hList1"/>
    <dgm:cxn modelId="{7F64788E-158C-F543-838C-8EC22AB82BD2}" type="presParOf" srcId="{3ACC736B-B7FB-7A4B-83FE-CDB3142F2006}" destId="{F80FCE2F-A2C8-D14E-A362-79A077A7D2B7}" srcOrd="4" destOrd="0" presId="urn:microsoft.com/office/officeart/2005/8/layout/hList1"/>
    <dgm:cxn modelId="{E1B2CA8A-1E90-1842-A7F1-BA40BBD2AF90}" type="presParOf" srcId="{F80FCE2F-A2C8-D14E-A362-79A077A7D2B7}" destId="{63F34468-0C80-6844-B5A0-B448E7FC6F8C}" srcOrd="0" destOrd="0" presId="urn:microsoft.com/office/officeart/2005/8/layout/hList1"/>
    <dgm:cxn modelId="{1E9E8641-5B91-904C-8AA8-6E646310B225}" type="presParOf" srcId="{F80FCE2F-A2C8-D14E-A362-79A077A7D2B7}" destId="{E1266DA1-37AD-CA4D-96DA-C04E630AA17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8A43CC-AB38-EA4E-A685-8DCB130C8009}">
      <dsp:nvSpPr>
        <dsp:cNvPr id="0" name=""/>
        <dsp:cNvSpPr/>
      </dsp:nvSpPr>
      <dsp:spPr>
        <a:xfrm>
          <a:off x="3349" y="8490"/>
          <a:ext cx="3265924" cy="6420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b="1" kern="1200" dirty="0"/>
            <a:t>Urgence climatique et ilot de chaleur urbain</a:t>
          </a:r>
        </a:p>
      </dsp:txBody>
      <dsp:txXfrm>
        <a:off x="3349" y="8490"/>
        <a:ext cx="3265924" cy="642096"/>
      </dsp:txXfrm>
    </dsp:sp>
    <dsp:sp modelId="{EF902CB2-6FE0-F146-A42C-F6628565BA7D}">
      <dsp:nvSpPr>
        <dsp:cNvPr id="0" name=""/>
        <dsp:cNvSpPr/>
      </dsp:nvSpPr>
      <dsp:spPr>
        <a:xfrm>
          <a:off x="3349" y="650586"/>
          <a:ext cx="3265924" cy="1477453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Nécessité de rénover les bâtiments des centres historiques</a:t>
          </a:r>
        </a:p>
      </dsp:txBody>
      <dsp:txXfrm>
        <a:off x="3349" y="650586"/>
        <a:ext cx="3265924" cy="1477453"/>
      </dsp:txXfrm>
    </dsp:sp>
    <dsp:sp modelId="{A156C781-3655-494B-84CF-9DE7BD19D1B2}">
      <dsp:nvSpPr>
        <dsp:cNvPr id="0" name=""/>
        <dsp:cNvSpPr/>
      </dsp:nvSpPr>
      <dsp:spPr>
        <a:xfrm>
          <a:off x="3726503" y="8490"/>
          <a:ext cx="3265924" cy="64209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b="1" kern="1200" dirty="0"/>
            <a:t>Spécificités du bâti ancien</a:t>
          </a:r>
        </a:p>
      </dsp:txBody>
      <dsp:txXfrm>
        <a:off x="3726503" y="8490"/>
        <a:ext cx="3265924" cy="642096"/>
      </dsp:txXfrm>
    </dsp:sp>
    <dsp:sp modelId="{7F340A62-9D68-8E4E-B553-2063D1A2C90F}">
      <dsp:nvSpPr>
        <dsp:cNvPr id="0" name=""/>
        <dsp:cNvSpPr/>
      </dsp:nvSpPr>
      <dsp:spPr>
        <a:xfrm>
          <a:off x="3726503" y="650586"/>
          <a:ext cx="3265924" cy="1477453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Matériaux anciens perméables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Rénovation des parois à partir de matériaux </a:t>
          </a:r>
          <a:r>
            <a:rPr lang="fr-FR" sz="1900" kern="1200" dirty="0" err="1"/>
            <a:t>biosourcés</a:t>
          </a:r>
          <a:endParaRPr lang="fr-FR" sz="1900" kern="1200" dirty="0"/>
        </a:p>
      </dsp:txBody>
      <dsp:txXfrm>
        <a:off x="3726503" y="650586"/>
        <a:ext cx="3265924" cy="1477453"/>
      </dsp:txXfrm>
    </dsp:sp>
    <dsp:sp modelId="{63F34468-0C80-6844-B5A0-B448E7FC6F8C}">
      <dsp:nvSpPr>
        <dsp:cNvPr id="0" name=""/>
        <dsp:cNvSpPr/>
      </dsp:nvSpPr>
      <dsp:spPr>
        <a:xfrm>
          <a:off x="7449657" y="8490"/>
          <a:ext cx="3265924" cy="64209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b="1" kern="1200" dirty="0"/>
            <a:t>Evaluation des solutions de rénovation à l’échelle urbaine</a:t>
          </a:r>
        </a:p>
      </dsp:txBody>
      <dsp:txXfrm>
        <a:off x="7449657" y="8490"/>
        <a:ext cx="3265924" cy="642096"/>
      </dsp:txXfrm>
    </dsp:sp>
    <dsp:sp modelId="{E1266DA1-37AD-CA4D-96DA-C04E630AA17C}">
      <dsp:nvSpPr>
        <dsp:cNvPr id="0" name=""/>
        <dsp:cNvSpPr/>
      </dsp:nvSpPr>
      <dsp:spPr>
        <a:xfrm>
          <a:off x="7449657" y="650586"/>
          <a:ext cx="3265924" cy="1477453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Utilisation de modèle de climat urbain négligeant les transferts hydriques à travers les parois</a:t>
          </a:r>
        </a:p>
      </dsp:txBody>
      <dsp:txXfrm>
        <a:off x="7449657" y="650586"/>
        <a:ext cx="3265924" cy="14774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4C314C9-EC6E-CE46-B425-EC0670A9D6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9C8005D-175D-9F4E-A31F-FD955363D67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550C4D-733F-8C43-AF24-B0979DEBBBDA}" type="datetimeFigureOut">
              <a:rPr lang="fr-FR" smtClean="0"/>
              <a:t>18/05/2022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CCBED09-B327-1C45-9229-EB53E5509E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Margot Ruiz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792E0C-340D-594A-AE25-61877695306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718DD-37D1-F147-80DF-9FC47D46CD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35390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A356D-A08F-4ECF-A275-992065F13975}" type="datetimeFigureOut">
              <a:rPr lang="fr-FR" smtClean="0"/>
              <a:t>18/05/2022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Margot Ruiz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E7105-AF60-46B5-9A29-7EFA144AF9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88207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E7105-AF60-46B5-9A29-7EFA144AF97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381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E7105-AF60-46B5-9A29-7EFA144AF97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8581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E7105-AF60-46B5-9A29-7EFA144AF97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5404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Préciser quelles sont les simus en rouge </a:t>
            </a:r>
          </a:p>
          <a:p>
            <a:r>
              <a:rPr lang="fr-FR" dirty="0"/>
              <a:t>Enlever au milieu ??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E7105-AF60-46B5-9A29-7EFA144AF97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76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06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688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  <a:prstGeom prst="rect">
            <a:avLst/>
          </a:prstGeom>
        </p:spPr>
        <p:txBody>
          <a:bodyPr vert="eaVert" lIns="45720" tIns="91440" rIns="45720" bIns="91440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792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BF01179-E31C-43EE-B31D-758913A04353}"/>
              </a:ext>
            </a:extLst>
          </p:cNvPr>
          <p:cNvCxnSpPr/>
          <p:nvPr userDrawn="1"/>
        </p:nvCxnSpPr>
        <p:spPr>
          <a:xfrm>
            <a:off x="508000" y="254000"/>
            <a:ext cx="0" cy="86360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76E66F89-9C00-4F5C-9A9D-8333443E5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95" y="-64008"/>
            <a:ext cx="9720072" cy="1499616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21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2461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58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8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880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131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5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‹N°›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59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179" y="1629294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19/05/2022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938C82A2-DBA1-4C3D-BD67-C513D1DA9DD4}"/>
              </a:ext>
            </a:extLst>
          </p:cNvPr>
          <p:cNvCxnSpPr/>
          <p:nvPr userDrawn="1"/>
        </p:nvCxnSpPr>
        <p:spPr>
          <a:xfrm>
            <a:off x="508000" y="254000"/>
            <a:ext cx="0" cy="86360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itre 9">
            <a:extLst>
              <a:ext uri="{FF2B5EF4-FFF2-40B4-BE49-F238E27FC236}">
                <a16:creationId xmlns:a16="http://schemas.microsoft.com/office/drawing/2014/main" id="{6EB2E263-E977-4CE8-864C-DE1303296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5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3009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fr-FR" sz="2200" kern="1200" cap="all" spc="100" baseline="0" smtClean="0">
          <a:solidFill>
            <a:schemeClr val="tx1"/>
          </a:solidFill>
          <a:latin typeface="+mn-lt"/>
          <a:ea typeface="+mn-ea"/>
          <a:cs typeface="+mn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43.xml"/><Relationship Id="rId7" Type="http://schemas.openxmlformats.org/officeDocument/2006/relationships/image" Target="../media/image24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5.xml"/><Relationship Id="rId10" Type="http://schemas.openxmlformats.org/officeDocument/2006/relationships/image" Target="../media/image27.png"/><Relationship Id="rId4" Type="http://schemas.openxmlformats.org/officeDocument/2006/relationships/tags" Target="../tags/tag44.xml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47.xml"/><Relationship Id="rId18" Type="http://schemas.openxmlformats.org/officeDocument/2006/relationships/image" Target="../media/image14.png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3.png"/><Relationship Id="rId2" Type="http://schemas.openxmlformats.org/officeDocument/2006/relationships/tags" Target="../tags/tag47.xml"/><Relationship Id="rId16" Type="http://schemas.openxmlformats.org/officeDocument/2006/relationships/image" Target="../media/image12.png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tags" Target="../tags/tag48.xml"/><Relationship Id="rId10" Type="http://schemas.openxmlformats.org/officeDocument/2006/relationships/tags" Target="../tags/tag55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image" Target="../media/image1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openxmlformats.org/officeDocument/2006/relationships/image" Target="../media/image80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11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4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image" Target="../media/image70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image" Target="../media/image50.png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7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3.xml"/><Relationship Id="rId30" Type="http://schemas.openxmlformats.org/officeDocument/2006/relationships/image" Target="../media/image6.png"/><Relationship Id="rId8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38.xml"/><Relationship Id="rId7" Type="http://schemas.openxmlformats.org/officeDocument/2006/relationships/image" Target="../media/image20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.xml"/><Relationship Id="rId10" Type="http://schemas.openxmlformats.org/officeDocument/2006/relationships/image" Target="../media/image23.png"/><Relationship Id="rId4" Type="http://schemas.openxmlformats.org/officeDocument/2006/relationships/tags" Target="../tags/tag39.xml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D48D04A-D7A2-431D-9F22-C923FFE8B5FF}"/>
              </a:ext>
            </a:extLst>
          </p:cNvPr>
          <p:cNvSpPr/>
          <p:nvPr/>
        </p:nvSpPr>
        <p:spPr>
          <a:xfrm>
            <a:off x="323628" y="208441"/>
            <a:ext cx="912627" cy="912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0B7E704-F7AD-45EF-B613-39C68B8CC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6" name="Triangle rectangle 5">
            <a:extLst>
              <a:ext uri="{FF2B5EF4-FFF2-40B4-BE49-F238E27FC236}">
                <a16:creationId xmlns:a16="http://schemas.microsoft.com/office/drawing/2014/main" id="{C99E45D3-4192-4D39-AA7E-0B144B7F2760}"/>
              </a:ext>
            </a:extLst>
          </p:cNvPr>
          <p:cNvSpPr/>
          <p:nvPr/>
        </p:nvSpPr>
        <p:spPr>
          <a:xfrm rot="16200000">
            <a:off x="9230587" y="3913838"/>
            <a:ext cx="2675466" cy="2980263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B80CD6-F232-4624-81DC-B5D9384087F1}"/>
              </a:ext>
            </a:extLst>
          </p:cNvPr>
          <p:cNvSpPr/>
          <p:nvPr/>
        </p:nvSpPr>
        <p:spPr>
          <a:xfrm>
            <a:off x="237066" y="237068"/>
            <a:ext cx="11667387" cy="633625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10" name="Picture 2" descr="National Centre for Meteorological Research (CNRM) | Tethys Engineering">
            <a:extLst>
              <a:ext uri="{FF2B5EF4-FFF2-40B4-BE49-F238E27FC236}">
                <a16:creationId xmlns:a16="http://schemas.microsoft.com/office/drawing/2014/main" id="{5BBC59EA-E27B-4405-8DEB-EF0676C007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" t="28589" r="68988" b="30529"/>
          <a:stretch/>
        </p:blipFill>
        <p:spPr bwMode="auto">
          <a:xfrm>
            <a:off x="5746912" y="5665080"/>
            <a:ext cx="922661" cy="80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1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8B635719-24BD-4FAA-858A-AE331151E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523" y="5762441"/>
            <a:ext cx="1143000" cy="771525"/>
          </a:xfrm>
          <a:prstGeom prst="rect">
            <a:avLst/>
          </a:prstGeom>
        </p:spPr>
      </p:pic>
      <p:pic>
        <p:nvPicPr>
          <p:cNvPr id="13" name="Image 13">
            <a:extLst>
              <a:ext uri="{FF2B5EF4-FFF2-40B4-BE49-F238E27FC236}">
                <a16:creationId xmlns:a16="http://schemas.microsoft.com/office/drawing/2014/main" id="{F454F771-36F1-499B-AEB8-E9D9599FA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0260" y="5734493"/>
            <a:ext cx="785038" cy="793899"/>
          </a:xfrm>
          <a:prstGeom prst="rect">
            <a:avLst/>
          </a:prstGeom>
        </p:spPr>
      </p:pic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5A8B752C-0776-40D8-A884-2873B66EE57B}"/>
              </a:ext>
            </a:extLst>
          </p:cNvPr>
          <p:cNvSpPr txBox="1">
            <a:spLocks/>
          </p:cNvSpPr>
          <p:nvPr/>
        </p:nvSpPr>
        <p:spPr>
          <a:xfrm>
            <a:off x="758605" y="1591100"/>
            <a:ext cx="10241628" cy="17290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>
                <a:solidFill>
                  <a:schemeClr val="accent2">
                    <a:lumMod val="75000"/>
                  </a:schemeClr>
                </a:solidFill>
                <a:latin typeface="Tw Cen MT Condensed"/>
              </a:rPr>
              <a:t>Intégration du comportement hygrothermique des parois dans un modèle de climat urbain : proposition d’adaptation du schéma de résolution numérique des transferts couplés de chaleur et d’humidité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C87CFE8-7FA0-49D4-AB80-11B046D328D7}"/>
              </a:ext>
            </a:extLst>
          </p:cNvPr>
          <p:cNvSpPr txBox="1"/>
          <p:nvPr/>
        </p:nvSpPr>
        <p:spPr>
          <a:xfrm>
            <a:off x="885395" y="3818407"/>
            <a:ext cx="10496106" cy="153888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fr-FR" sz="2000" b="1" dirty="0"/>
              <a:t>Margot Ruiz</a:t>
            </a:r>
            <a:r>
              <a:rPr lang="fr-FR" sz="2000" dirty="0"/>
              <a:t>, Marion Bonhomme, Valéry Masson, Stéphane </a:t>
            </a:r>
            <a:r>
              <a:rPr lang="fr-FR" sz="2000" dirty="0" err="1"/>
              <a:t>Ginestet</a:t>
            </a:r>
            <a:endParaRPr lang="fr-FR" sz="2000" dirty="0"/>
          </a:p>
          <a:p>
            <a:pPr hangingPunct="0"/>
            <a:r>
              <a:rPr lang="fr-FR" sz="1600" dirty="0"/>
              <a:t>LMDC, Université de Toulouse, INSA, UPS, Toulouse, France</a:t>
            </a:r>
          </a:p>
          <a:p>
            <a:pPr hangingPunct="0"/>
            <a:r>
              <a:rPr lang="fr-FR" sz="1600" dirty="0"/>
              <a:t>CNRM, Université de Toulouse, Météo-France, CNRS, Toulouse, France</a:t>
            </a:r>
          </a:p>
          <a:p>
            <a:pPr algn="ctr"/>
            <a:endParaRPr lang="fr-FR" sz="2400" dirty="0"/>
          </a:p>
          <a:p>
            <a:pPr algn="ctr"/>
            <a:r>
              <a:rPr lang="fr-FR" i="1" dirty="0"/>
              <a:t>Conférence IBPSA – 19 mai 2022 – Châlons-en-Champagne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3F5FF60-28ED-4F08-8588-D75044E430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5366" y="5790869"/>
            <a:ext cx="1560983" cy="714667"/>
          </a:xfrm>
          <a:prstGeom prst="rect">
            <a:avLst/>
          </a:prstGeom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02EBB46-485D-1B45-A31A-B5AFBF23F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</a:t>
            </a:fld>
            <a:endParaRPr lang="en-US"/>
          </a:p>
        </p:txBody>
      </p:sp>
      <p:pic>
        <p:nvPicPr>
          <p:cNvPr id="1026" name="Picture 2" descr="Accueil">
            <a:extLst>
              <a:ext uri="{FF2B5EF4-FFF2-40B4-BE49-F238E27FC236}">
                <a16:creationId xmlns:a16="http://schemas.microsoft.com/office/drawing/2014/main" id="{0E176B56-A996-234B-A5A7-B7475FD23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60" y="5665339"/>
            <a:ext cx="863216" cy="84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627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60E2481E-8720-4346-969F-D157629E797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57458510"/>
              </p:ext>
            </p:extLst>
          </p:nvPr>
        </p:nvGraphicFramePr>
        <p:xfrm>
          <a:off x="1182112" y="4067284"/>
          <a:ext cx="9822489" cy="248231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066545">
                  <a:extLst>
                    <a:ext uri="{9D8B030D-6E8A-4147-A177-3AD203B41FA5}">
                      <a16:colId xmlns:a16="http://schemas.microsoft.com/office/drawing/2014/main" val="652186809"/>
                    </a:ext>
                  </a:extLst>
                </a:gridCol>
                <a:gridCol w="3831336">
                  <a:extLst>
                    <a:ext uri="{9D8B030D-6E8A-4147-A177-3AD203B41FA5}">
                      <a16:colId xmlns:a16="http://schemas.microsoft.com/office/drawing/2014/main" val="2230874586"/>
                    </a:ext>
                  </a:extLst>
                </a:gridCol>
                <a:gridCol w="3924608">
                  <a:extLst>
                    <a:ext uri="{9D8B030D-6E8A-4147-A177-3AD203B41FA5}">
                      <a16:colId xmlns:a16="http://schemas.microsoft.com/office/drawing/2014/main" val="58663942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Flux thermique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Flux massique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779496"/>
                  </a:ext>
                </a:extLst>
              </a:tr>
              <a:tr h="21165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i="0" dirty="0">
                          <a:solidFill>
                            <a:schemeClr val="tx1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Évolution temporelle au niveau de la surface intérieure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709688"/>
                  </a:ext>
                </a:extLst>
              </a:tr>
            </a:tbl>
          </a:graphicData>
        </a:graphic>
      </p:graphicFrame>
      <p:graphicFrame>
        <p:nvGraphicFramePr>
          <p:cNvPr id="15" name="Tableau 14">
            <a:extLst>
              <a:ext uri="{FF2B5EF4-FFF2-40B4-BE49-F238E27FC236}">
                <a16:creationId xmlns:a16="http://schemas.microsoft.com/office/drawing/2014/main" id="{550D5DF6-05EA-4EEB-A807-24A220EAD98A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5906347"/>
              </p:ext>
            </p:extLst>
          </p:nvPr>
        </p:nvGraphicFramePr>
        <p:xfrm>
          <a:off x="1187400" y="1499920"/>
          <a:ext cx="9817200" cy="254986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056293">
                  <a:extLst>
                    <a:ext uri="{9D8B030D-6E8A-4147-A177-3AD203B41FA5}">
                      <a16:colId xmlns:a16="http://schemas.microsoft.com/office/drawing/2014/main" val="652186809"/>
                    </a:ext>
                  </a:extLst>
                </a:gridCol>
                <a:gridCol w="3823988">
                  <a:extLst>
                    <a:ext uri="{9D8B030D-6E8A-4147-A177-3AD203B41FA5}">
                      <a16:colId xmlns:a16="http://schemas.microsoft.com/office/drawing/2014/main" val="2230874586"/>
                    </a:ext>
                  </a:extLst>
                </a:gridCol>
                <a:gridCol w="3936919">
                  <a:extLst>
                    <a:ext uri="{9D8B030D-6E8A-4147-A177-3AD203B41FA5}">
                      <a16:colId xmlns:a16="http://schemas.microsoft.com/office/drawing/2014/main" val="586639426"/>
                    </a:ext>
                  </a:extLst>
                </a:gridCol>
              </a:tblGrid>
              <a:tr h="345423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Flux thermique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Flux massique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779496"/>
                  </a:ext>
                </a:extLst>
              </a:tr>
              <a:tr h="21841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Évolution temporelle au niveau de la surface extérieure 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709688"/>
                  </a:ext>
                </a:extLst>
              </a:tr>
            </a:tbl>
          </a:graphicData>
        </a:graphic>
      </p:graphicFrame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A322BAC-7A29-4732-B4C4-AB525BD8A775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842932" y="6470704"/>
            <a:ext cx="5901458" cy="274320"/>
          </a:xfrm>
        </p:spPr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C049542-EAE3-4E63-A863-2A99B0DEE4A2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fr-FR" dirty="0"/>
              <a:t>résultats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F1DE5-1E42-402F-98E8-ACFE48DE4A1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66391" y="1086992"/>
            <a:ext cx="806469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Paroi brique/chaux-chanvre (n°1), au mois d’août 2016, dans le climat de Cahors</a:t>
            </a:r>
            <a:endParaRPr lang="fr-FR" sz="20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E191B7E-1927-E24D-AD84-2513B17FF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0EA9C3BF-5BAC-A24C-9D3C-C754F53BAF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6" r="8171" b="2860"/>
          <a:stretch/>
        </p:blipFill>
        <p:spPr bwMode="auto">
          <a:xfrm>
            <a:off x="3376790" y="1846598"/>
            <a:ext cx="3492891" cy="220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30DDCDF-2DCA-464B-A222-FF8FA30AD2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7" r="7267" b="2860"/>
          <a:stretch/>
        </p:blipFill>
        <p:spPr bwMode="auto">
          <a:xfrm>
            <a:off x="3318873" y="4392829"/>
            <a:ext cx="3497480" cy="217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0404FA2-0520-1149-9777-5308464B13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" t="6564" r="8171" b="2604"/>
          <a:stretch/>
        </p:blipFill>
        <p:spPr bwMode="auto">
          <a:xfrm>
            <a:off x="7452077" y="4440992"/>
            <a:ext cx="3087527" cy="210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413C13C6-EC9B-4346-B2E3-862EF8BA97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5" r="7807" b="2604"/>
          <a:stretch/>
        </p:blipFill>
        <p:spPr bwMode="auto">
          <a:xfrm>
            <a:off x="7413642" y="1872334"/>
            <a:ext cx="3290857" cy="215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45E4808C-0298-FE4D-9287-8DD9CE16DD42}"/>
              </a:ext>
            </a:extLst>
          </p:cNvPr>
          <p:cNvSpPr txBox="1"/>
          <p:nvPr/>
        </p:nvSpPr>
        <p:spPr>
          <a:xfrm>
            <a:off x="495604" y="65671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3946204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7908504-7C5F-40D3-8865-064D3F1F2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729" y="1823117"/>
            <a:ext cx="7319932" cy="414497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/>
              <a:t> </a:t>
            </a:r>
            <a:r>
              <a:rPr lang="fr-FR" sz="2400" dirty="0"/>
              <a:t>Cette validation numérique est complétée par une</a:t>
            </a:r>
            <a:r>
              <a:rPr lang="fr-FR" sz="2400" b="1" dirty="0">
                <a:solidFill>
                  <a:schemeClr val="accent2">
                    <a:lumMod val="50000"/>
                  </a:schemeClr>
                </a:solidFill>
              </a:rPr>
              <a:t> approche expérimentale</a:t>
            </a:r>
            <a:r>
              <a:rPr lang="fr-FR" sz="2400" dirty="0"/>
              <a:t>, consistant à comparer les résultats aux données mesurées dans un </a:t>
            </a:r>
            <a:r>
              <a:rPr lang="fr-FR" sz="2400" b="1" dirty="0">
                <a:solidFill>
                  <a:schemeClr val="accent2">
                    <a:lumMod val="50000"/>
                  </a:schemeClr>
                </a:solidFill>
              </a:rPr>
              <a:t>living-</a:t>
            </a:r>
            <a:r>
              <a:rPr lang="fr-FR" sz="2400" b="1" dirty="0" err="1">
                <a:solidFill>
                  <a:schemeClr val="accent2">
                    <a:lumMod val="50000"/>
                  </a:schemeClr>
                </a:solidFill>
              </a:rPr>
              <a:t>lab</a:t>
            </a:r>
            <a:r>
              <a:rPr lang="fr-FR" sz="2400" b="1" dirty="0">
                <a:solidFill>
                  <a:schemeClr val="accent2">
                    <a:lumMod val="50000"/>
                  </a:schemeClr>
                </a:solidFill>
              </a:rPr>
              <a:t> à Cahors</a:t>
            </a:r>
            <a:r>
              <a:rPr lang="fr-FR" sz="2400" dirty="0"/>
              <a:t>.</a:t>
            </a:r>
          </a:p>
          <a:p>
            <a:pPr>
              <a:lnSpc>
                <a:spcPct val="150000"/>
              </a:lnSpc>
            </a:pPr>
            <a:endParaRPr lang="fr-FR" sz="2400" dirty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2400" dirty="0"/>
              <a:t> Cette méthode va être </a:t>
            </a:r>
            <a:r>
              <a:rPr lang="fr-FR" sz="2400" b="1" dirty="0">
                <a:solidFill>
                  <a:schemeClr val="accent2">
                    <a:lumMod val="50000"/>
                  </a:schemeClr>
                </a:solidFill>
              </a:rPr>
              <a:t>intégrée dans l’outil TEB</a:t>
            </a:r>
            <a:r>
              <a:rPr lang="fr-FR" sz="2400" dirty="0"/>
              <a:t>, ce qui permettra d’effectuer des </a:t>
            </a:r>
            <a:r>
              <a:rPr lang="fr-FR" sz="2400" b="1" dirty="0">
                <a:solidFill>
                  <a:schemeClr val="accent2">
                    <a:lumMod val="50000"/>
                  </a:schemeClr>
                </a:solidFill>
              </a:rPr>
              <a:t>simulations énergie/climat </a:t>
            </a:r>
            <a:r>
              <a:rPr lang="fr-FR" sz="2400" dirty="0"/>
              <a:t>sur la ville de Cahors, puis de conclure sur la </a:t>
            </a:r>
            <a:r>
              <a:rPr lang="fr-FR" sz="2400" b="1" dirty="0">
                <a:solidFill>
                  <a:schemeClr val="accent2">
                    <a:lumMod val="50000"/>
                  </a:schemeClr>
                </a:solidFill>
              </a:rPr>
              <a:t>solution optimale pour la rénovation des parois anciennes </a:t>
            </a:r>
            <a:r>
              <a:rPr lang="fr-FR" sz="2400" dirty="0"/>
              <a:t>en fonction des enjeux </a:t>
            </a:r>
            <a:r>
              <a:rPr lang="fr-FR" sz="2400" b="1" dirty="0">
                <a:solidFill>
                  <a:schemeClr val="accent2">
                    <a:lumMod val="50000"/>
                  </a:schemeClr>
                </a:solidFill>
              </a:rPr>
              <a:t>énergétiques et microclimatiques</a:t>
            </a:r>
            <a:r>
              <a:rPr lang="fr-FR" sz="2400" dirty="0"/>
              <a:t>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E42CEFC-E73B-4223-8C27-A76CDCACD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6CFD527-8DC1-4709-AD80-0E2A5CC3D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 et perspectives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12BA69-566B-5E4C-89D7-70C3C63EA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11</a:t>
            </a:fld>
            <a:endParaRPr lang="en-US"/>
          </a:p>
        </p:txBody>
      </p:sp>
      <p:pic>
        <p:nvPicPr>
          <p:cNvPr id="7" name="Image 6" descr="Une image contenant bâtiment, extérieur, maison, brique&#10;&#10;Description générée automatiquement">
            <a:extLst>
              <a:ext uri="{FF2B5EF4-FFF2-40B4-BE49-F238E27FC236}">
                <a16:creationId xmlns:a16="http://schemas.microsoft.com/office/drawing/2014/main" id="{CE5A568E-DD62-B246-94AD-B8B9A1E12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113" y="1283254"/>
            <a:ext cx="4074510" cy="2434895"/>
          </a:xfrm>
          <a:prstGeom prst="rect">
            <a:avLst/>
          </a:prstGeom>
        </p:spPr>
      </p:pic>
      <p:pic>
        <p:nvPicPr>
          <p:cNvPr id="1026" name="Picture 2" descr="Grand Cahors — Wikipédia">
            <a:extLst>
              <a:ext uri="{FF2B5EF4-FFF2-40B4-BE49-F238E27FC236}">
                <a16:creationId xmlns:a16="http://schemas.microsoft.com/office/drawing/2014/main" id="{31E61C2E-00A8-E147-A7C2-192E7DC01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554" y="4122631"/>
            <a:ext cx="1885559" cy="188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National Centre for Meteorological Research (CNRM) | Tethys Engineering">
            <a:extLst>
              <a:ext uri="{FF2B5EF4-FFF2-40B4-BE49-F238E27FC236}">
                <a16:creationId xmlns:a16="http://schemas.microsoft.com/office/drawing/2014/main" id="{B676C93C-633E-F14E-9656-E482D8CC5E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" t="28589" r="68988" b="30529"/>
          <a:stretch/>
        </p:blipFill>
        <p:spPr bwMode="auto">
          <a:xfrm>
            <a:off x="8121144" y="4665341"/>
            <a:ext cx="922661" cy="80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43EBDFB-1C78-8B47-8989-9E336FF4A03C}"/>
              </a:ext>
            </a:extLst>
          </p:cNvPr>
          <p:cNvSpPr txBox="1"/>
          <p:nvPr/>
        </p:nvSpPr>
        <p:spPr>
          <a:xfrm>
            <a:off x="495604" y="65671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1295959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DCB66DF-C93C-AD4B-96EA-038696958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3687752-2214-304D-B4CC-7A82B8F42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226BE73-F543-8B43-871D-7514F7D79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12</a:t>
            </a:fld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99B0016-B438-3B45-9985-62B8907D1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3628250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du pied de page 27">
            <a:extLst>
              <a:ext uri="{FF2B5EF4-FFF2-40B4-BE49-F238E27FC236}">
                <a16:creationId xmlns:a16="http://schemas.microsoft.com/office/drawing/2014/main" id="{8D01DFC5-E2D3-4FAC-B77F-DAAB72EC2DFC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>
          <a:xfrm>
            <a:off x="4787079" y="6490421"/>
            <a:ext cx="5901458" cy="274320"/>
          </a:xfrm>
        </p:spPr>
        <p:txBody>
          <a:bodyPr/>
          <a:lstStyle/>
          <a:p>
            <a:r>
              <a:rPr lang="en-US"/>
              <a:t>19/05/2022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49F9244-01B1-40F2-9133-3D679003757C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-121124" y="2813260"/>
                <a:ext cx="8429600" cy="9971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fr-FR" sz="2000" i="1" dirty="0">
                  <a:latin typeface="Cambria Math" panose="02040503050406030204" pitchFamily="18" charset="0"/>
                </a:endParaRPr>
              </a:p>
              <a:p>
                <a:pPr marL="685800" lvl="4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𝝏</m:t>
                          </m:r>
                          <m:sSup>
                            <m:sSup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𝝆</m:t>
                              </m:r>
                            </m:e>
                            <m:sup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𝒗</m:t>
                              </m:r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𝒘</m:t>
                              </m:r>
                            </m:sup>
                          </m:sSup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𝝏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  <m:r>
                        <a:rPr lang="fr-FR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𝝏</m:t>
                          </m:r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𝝏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den>
                      </m:f>
                      <m:r>
                        <a:rPr lang="fr-FR" b="1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𝑲</m:t>
                              </m:r>
                            </m:e>
                            <m:sub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𝒗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𝝏</m:t>
                                  </m:r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𝒑</m:t>
                                      </m:r>
                                    </m:e>
                                    <m:sub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𝒗</m:t>
                                      </m:r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𝒔𝒂𝒕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𝝏</m:t>
                                  </m:r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den>
                              </m:f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𝝋</m:t>
                              </m:r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𝒑</m:t>
                                      </m:r>
                                    </m:e>
                                    <m:sub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den>
                              </m:f>
                              <m:f>
                                <m:f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𝝆</m:t>
                                      </m:r>
                                    </m:e>
                                    <m:sub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𝒗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𝝆</m:t>
                                      </m:r>
                                    </m:e>
                                    <m:sub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𝒍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f>
                            <m:f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𝝏</m:t>
                              </m:r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num>
                            <m:den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𝝏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sub>
                              </m:sSub>
                            </m:den>
                          </m:f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𝒍</m:t>
                                  </m:r>
                                </m:sub>
                              </m:sSub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sub>
                              </m:sSub>
                              <m:f>
                                <m:f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𝝆</m:t>
                                      </m:r>
                                    </m:e>
                                    <m:sub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𝒗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𝝆</m:t>
                                      </m:r>
                                    </m:e>
                                    <m:sub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𝒍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f>
                            <m:f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𝝏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𝝏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49F9244-01B1-40F2-9133-3D6790037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3"/>
                </p:custDataLst>
              </p:nvPr>
            </p:nvSpPr>
            <p:spPr>
              <a:xfrm>
                <a:off x="-121124" y="2813260"/>
                <a:ext cx="8429600" cy="997132"/>
              </a:xfrm>
              <a:prstGeom prst="rect">
                <a:avLst/>
              </a:prstGeom>
              <a:blipFill>
                <a:blip r:embed="rId14"/>
                <a:stretch>
                  <a:fillRect b="-75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30772CF8-9517-4E6E-AF00-2EF7BB6E3897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-614396" y="4942721"/>
                <a:ext cx="8701589" cy="8082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685800" lvl="4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𝝏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𝒖</m:t>
                          </m:r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𝝏</m:t>
                          </m:r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  <m:r>
                        <a:rPr lang="fr-FR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𝝏</m:t>
                          </m:r>
                        </m:num>
                        <m:den>
                          <m:r>
                            <a:rPr lang="fr-FR" b="1" i="1">
                              <a:latin typeface="Cambria Math" panose="02040503050406030204" pitchFamily="18" charset="0"/>
                            </a:rPr>
                            <m:t>𝝏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den>
                      </m:f>
                      <m:r>
                        <a:rPr lang="fr-FR" b="1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𝝀</m:t>
                              </m:r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𝝏</m:t>
                                      </m:r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𝒑</m:t>
                                          </m:r>
                                        </m:e>
                                        <m:sub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𝒗</m:t>
                                          </m:r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𝒔𝒂𝒕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𝝏</m:t>
                                      </m:r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𝑻</m:t>
                                      </m:r>
                                    </m:den>
                                  </m:f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𝝋</m:t>
                                  </m:r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𝒑</m:t>
                                          </m:r>
                                        </m:e>
                                        <m:sub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𝒄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𝑻</m:t>
                                      </m:r>
                                    </m:den>
                                  </m:f>
                                  <m:f>
                                    <m:f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𝝆</m:t>
                                          </m:r>
                                        </m:e>
                                        <m:sub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𝒗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𝝆</m:t>
                                          </m:r>
                                        </m:e>
                                        <m:sub>
                                          <m:r>
                                            <a:rPr lang="fr-FR" b="1" i="1">
                                              <a:latin typeface="Cambria Math" panose="02040503050406030204" pitchFamily="18" charset="0"/>
                                            </a:rPr>
                                            <m:t>𝒍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</m:d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f>
                                <m:f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𝝏</m:t>
                                  </m:r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num>
                                <m:den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𝝏</m:t>
                                  </m:r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𝒍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𝒍</m:t>
                                  </m:r>
                                </m:sub>
                              </m:sSub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sub>
                              </m:sSub>
                              <m:f>
                                <m:f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𝝆</m:t>
                                      </m:r>
                                    </m:e>
                                    <m:sub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𝒗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𝝆</m:t>
                                      </m:r>
                                    </m:e>
                                    <m:sub>
                                      <m:r>
                                        <a:rPr lang="fr-FR" b="1" i="1">
                                          <a:latin typeface="Cambria Math" panose="02040503050406030204" pitchFamily="18" charset="0"/>
                                        </a:rPr>
                                        <m:t>𝒍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f>
                            <m:f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𝝏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𝝏</m:t>
                              </m:r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fr-FR" b="1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30772CF8-9517-4E6E-AF00-2EF7BB6E38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5"/>
                </p:custDataLst>
              </p:nvPr>
            </p:nvSpPr>
            <p:spPr>
              <a:xfrm>
                <a:off x="-614396" y="4942721"/>
                <a:ext cx="8701589" cy="80823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65397310-953A-4210-B1F0-54CED7508D5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59105" y="1977973"/>
            <a:ext cx="3371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latin typeface="+mj-lt"/>
              </a:rPr>
              <a:t>EQUATION DE CONSERVATION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064347-FCFC-E448-956E-861F197AF0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400438" y="887702"/>
            <a:ext cx="6313138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r-FR" sz="2400" i="1" dirty="0"/>
              <a:t>Réécriture en fonction des deux potentiels moteur  : </a:t>
            </a:r>
          </a:p>
          <a:p>
            <a:pPr algn="ctr"/>
            <a:r>
              <a:rPr lang="fr-FR" sz="2400" b="1" i="1" dirty="0"/>
              <a:t>Température et Pression capillaire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8B494B6-B619-417F-BD2C-6854DEC98D7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68562" y="4518896"/>
            <a:ext cx="2015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Transfert de chaleur</a:t>
            </a:r>
            <a:endParaRPr lang="fr-FR" sz="1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4" name="Titre 4">
            <a:extLst>
              <a:ext uri="{FF2B5EF4-FFF2-40B4-BE49-F238E27FC236}">
                <a16:creationId xmlns:a16="http://schemas.microsoft.com/office/drawing/2014/main" id="{4C7CA2CF-05C7-49D9-B9C3-140864FBEAC3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78894" y="-64008"/>
            <a:ext cx="10158439" cy="1499616"/>
          </a:xfrm>
        </p:spPr>
        <p:txBody>
          <a:bodyPr/>
          <a:lstStyle/>
          <a:p>
            <a:r>
              <a:rPr lang="fr-FR" dirty="0"/>
              <a:t>Equations des transferts couplés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22A5AE9-FA5A-DB47-8FDD-DDB3EB770633}"/>
              </a:ext>
            </a:extLst>
          </p:cNvPr>
          <p:cNvSpPr/>
          <p:nvPr/>
        </p:nvSpPr>
        <p:spPr>
          <a:xfrm>
            <a:off x="69061" y="1935453"/>
            <a:ext cx="6984837" cy="4780056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206EF08-98BD-0F47-9B7A-E1294B4B186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008542" y="1990484"/>
            <a:ext cx="3442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latin typeface="+mj-lt"/>
              </a:rPr>
              <a:t>CONDITIONS AUX LIMITES</a:t>
            </a:r>
          </a:p>
        </p:txBody>
      </p:sp>
      <p:sp>
        <p:nvSpPr>
          <p:cNvPr id="36" name="Rectangle : coins arrondis 35">
            <a:extLst>
              <a:ext uri="{FF2B5EF4-FFF2-40B4-BE49-F238E27FC236}">
                <a16:creationId xmlns:a16="http://schemas.microsoft.com/office/drawing/2014/main" id="{74DFBA1C-27E3-5441-8A1D-CC3D1C90A26F}"/>
              </a:ext>
            </a:extLst>
          </p:cNvPr>
          <p:cNvSpPr/>
          <p:nvPr/>
        </p:nvSpPr>
        <p:spPr>
          <a:xfrm>
            <a:off x="7202696" y="1947964"/>
            <a:ext cx="4920243" cy="4780056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801FB6D-76CC-C54D-AAE8-265E42BC5AB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68562" y="2635960"/>
            <a:ext cx="1931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Transfert de masse</a:t>
            </a:r>
            <a:endParaRPr lang="fr-FR" sz="1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4CDB068-238E-2C4B-82A8-62538B4E3D6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426946" y="2459172"/>
            <a:ext cx="1931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Transfert de masse</a:t>
            </a:r>
            <a:endParaRPr lang="fr-FR" sz="1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E24B10B-C56F-4D4B-A882-2822E10CFD9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7381008" y="4118890"/>
            <a:ext cx="2015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Transfert de chaleur</a:t>
            </a:r>
            <a:endParaRPr lang="fr-FR" sz="1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1248250-3B2B-0F49-9FCC-3B769FF63B7D}"/>
                  </a:ext>
                </a:extLst>
              </p:cNvPr>
              <p:cNvSpPr/>
              <p:nvPr/>
            </p:nvSpPr>
            <p:spPr>
              <a:xfrm>
                <a:off x="7287104" y="2895557"/>
                <a:ext cx="4920243" cy="10390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  <m:sub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𝑖𝑛𝑡</m:t>
                          </m:r>
                        </m:sub>
                      </m:sSub>
                      <m:r>
                        <a:rPr lang="fr-FR" sz="1600" i="1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𝑖𝑛𝑡</m:t>
                              </m:r>
                            </m:sub>
                          </m:sSub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𝑠𝑎𝑡</m:t>
                              </m:r>
                            </m:sub>
                          </m:sSub>
                          <m:d>
                            <m:d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𝑠𝑖𝑛𝑡</m:t>
                                  </m:r>
                                </m:sub>
                              </m:sSub>
                            </m:e>
                          </m:d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𝑒𝑥𝑝</m:t>
                          </m:r>
                          <m:d>
                            <m:d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𝑐</m:t>
                                      </m:r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𝑠𝑖𝑛𝑡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𝑣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𝑠𝑖𝑛𝑡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fr-FR" sz="16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  <m:sub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𝑒𝑥𝑡</m:t>
                          </m:r>
                        </m:sub>
                      </m:sSub>
                      <m:r>
                        <a:rPr lang="fr-FR" sz="1600" i="1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𝑒𝑥𝑡</m:t>
                              </m:r>
                            </m:sub>
                          </m:sSub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𝑠𝑎𝑡</m:t>
                              </m:r>
                            </m:sub>
                          </m:sSub>
                          <m:d>
                            <m:d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𝑠𝑒𝑥𝑡</m:t>
                                  </m:r>
                                </m:sub>
                              </m:sSub>
                            </m:e>
                          </m:d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𝑒𝑥𝑝</m:t>
                          </m:r>
                          <m:d>
                            <m:d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𝑐</m:t>
                                      </m:r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𝑠𝑒𝑥𝑡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𝑣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𝑠𝑒𝑥𝑡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fr-F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sz="16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e>
                        <m:sub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𝑝𝑙𝑢𝑖𝑒</m:t>
                          </m:r>
                        </m:sub>
                      </m:sSub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1248250-3B2B-0F49-9FCC-3B769FF63B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7104" y="2895557"/>
                <a:ext cx="4920243" cy="1039002"/>
              </a:xfrm>
              <a:prstGeom prst="rect">
                <a:avLst/>
              </a:prstGeom>
              <a:blipFill>
                <a:blip r:embed="rId17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79FFB9E-8C21-2746-A1CB-6AD78BC89516}"/>
                  </a:ext>
                </a:extLst>
              </p:cNvPr>
              <p:cNvSpPr/>
              <p:nvPr/>
            </p:nvSpPr>
            <p:spPr>
              <a:xfrm>
                <a:off x="7381008" y="4556736"/>
                <a:ext cx="6693191" cy="2097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𝑖𝑛𝑡</m:t>
                          </m:r>
                        </m:sub>
                      </m:sSub>
                      <m:r>
                        <a:rPr lang="fr-FR" sz="1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600" i="1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fr-FR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𝑖𝑛𝑡</m:t>
                              </m:r>
                            </m:sub>
                          </m:sSub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𝑠𝑖𝑛𝑡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fr-FR" sz="1600" i="1" dirty="0">
                  <a:latin typeface="Cambria Math" panose="02040503050406030204" pitchFamily="18" charset="0"/>
                </a:endParaRPr>
              </a:p>
              <a:p>
                <a:r>
                  <a:rPr lang="fr-FR" sz="1600" dirty="0"/>
                  <a:t>              </a:t>
                </a:r>
                <a14:m>
                  <m:oMath xmlns:m="http://schemas.openxmlformats.org/officeDocument/2006/math">
                    <m:r>
                      <a:rPr lang="fr-FR" sz="16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fr-FR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d>
                      <m:dPr>
                        <m:begChr m:val="["/>
                        <m:endChr m:val="]"/>
                        <m:ctrlP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𝑖𝑛𝑡</m:t>
                            </m:r>
                          </m:sub>
                        </m:sSub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𝑠𝑎𝑡</m:t>
                            </m:r>
                          </m:sub>
                        </m:sSub>
                        <m:d>
                          <m:dPr>
                            <m:ctrlP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fr-F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fr-F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𝑠𝑖𝑛𝑡</m:t>
                                </m:r>
                              </m:sub>
                            </m:sSub>
                          </m:e>
                        </m:d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𝑒𝑥𝑝</m:t>
                        </m:r>
                        <m:d>
                          <m:dPr>
                            <m:ctrlP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𝑠𝑖𝑛𝑡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𝑙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𝑣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fr-FR" sz="16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𝑠𝑖𝑛𝑡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d>
                  </m:oMath>
                </a14:m>
                <a:endParaRPr lang="fr-FR" sz="1600" dirty="0"/>
              </a:p>
              <a:p>
                <a:endParaRPr lang="fr-FR" sz="16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𝑒𝑥𝑡</m:t>
                          </m:r>
                        </m:sub>
                      </m:sSub>
                      <m:r>
                        <a:rPr lang="fr-FR" sz="1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600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fr-FR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𝑒𝑥𝑡</m:t>
                              </m:r>
                            </m:sub>
                          </m:sSub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𝑠𝑒𝑥𝑡</m:t>
                              </m:r>
                            </m:sub>
                          </m:sSub>
                        </m:e>
                      </m:d>
                      <m:r>
                        <a:rPr lang="fr-FR" sz="1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𝜀𝜎</m:t>
                      </m:r>
                      <m:d>
                        <m:dPr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𝑠𝑒𝑥𝑡</m:t>
                              </m:r>
                            </m:sub>
                            <m:sup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bSup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𝑒𝑞𝑢</m:t>
                              </m:r>
                            </m:sub>
                            <m:sup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fr-FR" sz="1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1600" b="0" i="1" smtClean="0">
                          <a:latin typeface="Cambria Math" panose="02040503050406030204" pitchFamily="18" charset="0"/>
                        </a:rPr>
                        <m:t>                   </m:t>
                      </m:r>
                      <m:r>
                        <a:rPr lang="fr-FR" sz="16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𝑒𝑥𝑡</m:t>
                              </m:r>
                            </m:sub>
                          </m:sSub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𝑠𝑎𝑡</m:t>
                              </m:r>
                            </m:sub>
                          </m:sSub>
                          <m:d>
                            <m:d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𝑠𝑒𝑥𝑡</m:t>
                                  </m:r>
                                </m:sub>
                              </m:sSub>
                            </m:e>
                          </m:d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𝑒𝑥𝑝</m:t>
                          </m:r>
                          <m:d>
                            <m:d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𝑐</m:t>
                                      </m:r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𝑠𝑒𝑥𝑡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𝑣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𝑠𝑒𝑥𝑡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fr-FR" sz="1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1600" dirty="0">
                    <a:ea typeface="Cambria Math" panose="020405030504060302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fr-FR" sz="1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  <m:d>
                      <m:dPr>
                        <m:ctrlP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𝑒𝑥𝑡</m:t>
                            </m:r>
                          </m:sub>
                        </m:sSub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𝑟𝑒𝑓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  <m:sub>
                        <m:r>
                          <a:rPr lang="fr-FR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𝑝𝑙𝑢𝑖𝑒</m:t>
                        </m:r>
                      </m:sub>
                    </m:sSub>
                  </m:oMath>
                </a14:m>
                <a:endParaRPr lang="fr-FR" sz="16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79FFB9E-8C21-2746-A1CB-6AD78BC895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1008" y="4556736"/>
                <a:ext cx="6693191" cy="2097882"/>
              </a:xfrm>
              <a:prstGeom prst="rect">
                <a:avLst/>
              </a:prstGeom>
              <a:blipFill>
                <a:blip r:embed="rId18"/>
                <a:stretch>
                  <a:fillRect l="-1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0DFECF5-A61F-D842-9EA6-B3A1C743F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959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2DF6AD8-03A3-D040-B837-308C90037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2387639-EB9B-8B47-B47B-BC46CC298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14</a:t>
            </a:fld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0AB210D-8E6F-464D-8D34-752C7F7F9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Termes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046B5480-BCB7-8948-A00F-667289828D47}"/>
                  </a:ext>
                </a:extLst>
              </p:cNvPr>
              <p:cNvSpPr/>
              <p:nvPr/>
            </p:nvSpPr>
            <p:spPr>
              <a:xfrm>
                <a:off x="2535948" y="452909"/>
                <a:ext cx="5570313" cy="615495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p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sup>
                    </m:sSup>
                  </m:oMath>
                </a14:m>
                <a:r>
                  <a:rPr lang="fr-FR" sz="2400">
                    <a:ea typeface="Cambria Math" panose="02040503050406030204" pitchFamily="18" charset="0"/>
                  </a:rPr>
                  <a:t> densité d’énergie (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𝐽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fr-FR" sz="2400">
                    <a:ea typeface="Cambria Math" panose="02040503050406030204" pitchFamily="18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p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sup>
                    </m:sSup>
                  </m:oMath>
                </a14:m>
                <a:r>
                  <a:rPr lang="fr-FR" sz="2400"/>
                  <a:t> densité de masse de l’eau sous forme liquide et vapeur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kg</m:t>
                    </m:r>
                    <m:r>
                      <a:rPr lang="fr-FR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fr-FR" sz="2400"/>
                  <a:t>)</a:t>
                </a:r>
              </a:p>
              <a:p>
                <a14:m>
                  <m:oMath xmlns:m="http://schemas.openxmlformats.org/officeDocument/2006/math">
                    <m:r>
                      <a:rPr lang="fr-FR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fr-FR" sz="2400"/>
                  <a:t> conductivité thermique (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fr-FR" sz="2400"/>
                  <a:t>)</a:t>
                </a:r>
              </a:p>
              <a:p>
                <a14:m>
                  <m:oMath xmlns:m="http://schemas.openxmlformats.org/officeDocument/2006/math">
                    <m:r>
                      <a:rPr lang="fr-FR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fr-FR" sz="2400"/>
                  <a:t> température (K)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fr-FR" sz="2400"/>
                  <a:t> conductivité du liquide (s)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fr-FR" sz="2400"/>
                  <a:t> perméabilité à la vapeur (s)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fr-FR" sz="2400"/>
                  <a:t> pression du liquide (Pa)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fr-FR" sz="2400"/>
                  <a:t> pression de vapeur (Pa)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fr-FR" sz="2400"/>
                  <a:t> enthalpie de l’eau liquide (J)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fr-FR" sz="2400"/>
                  <a:t> enthalpie de la vapeur (J)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400"/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fr-FR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b>
                    </m:sSub>
                    <m:d>
                      <m:d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𝑟𝑒𝑓</m:t>
                            </m:r>
                          </m:sub>
                        </m:sSub>
                      </m:e>
                    </m:d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𝑒𝑣𝑎𝑝</m:t>
                        </m:r>
                      </m:sub>
                    </m:sSub>
                  </m:oMath>
                </a14:m>
                <a:r>
                  <a:rPr lang="fr-FR" sz="2400"/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=4,18  </m:t>
                    </m:r>
                    <m:r>
                      <a:rPr lang="fr-FR" sz="2400" i="1">
                        <a:latin typeface="Cambria Math" panose="02040503050406030204" pitchFamily="18" charset="0"/>
                      </a:rPr>
                      <m:t>𝑘𝐽</m:t>
                    </m:r>
                    <m:r>
                      <a:rPr lang="fr-FR" sz="2400" i="1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𝑘𝑔</m:t>
                        </m:r>
                      </m:e>
                      <m:sup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fr-FR" sz="2400" i="1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fr-FR" sz="2400"/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fr-FR" sz="2400"/>
                  <a:t> 1,82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𝑘𝐽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𝑘𝑔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fr-FR" sz="240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fr-F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𝑒𝑣𝑎𝑝</m:t>
                        </m:r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400"/>
                  <a:t> 2500 </a:t>
                </a:r>
                <a14:m>
                  <m:oMath xmlns:m="http://schemas.openxmlformats.org/officeDocument/2006/math">
                    <m:r>
                      <a:rPr lang="fr-FR" sz="2400" i="1">
                        <a:latin typeface="Cambria Math" panose="02040503050406030204" pitchFamily="18" charset="0"/>
                      </a:rPr>
                      <m:t>𝑘𝐽</m:t>
                    </m:r>
                    <m:r>
                      <a:rPr lang="fr-FR" sz="2400" i="1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𝑘𝑔</m:t>
                        </m:r>
                      </m:e>
                      <m:sup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fr-FR" sz="240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046B5480-BCB7-8948-A00F-667289828D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5948" y="452909"/>
                <a:ext cx="5570313" cy="6154955"/>
              </a:xfrm>
              <a:prstGeom prst="rect">
                <a:avLst/>
              </a:prstGeom>
              <a:blipFill>
                <a:blip r:embed="rId2"/>
                <a:stretch>
                  <a:fillRect l="-1587" t="-821" r="-907" b="-8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9929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Espace réservé du contenu 1">
                <a:extLst>
                  <a:ext uri="{FF2B5EF4-FFF2-40B4-BE49-F238E27FC236}">
                    <a16:creationId xmlns:a16="http://schemas.microsoft.com/office/drawing/2014/main" id="{1F85FBE4-2077-44E3-BE0F-42E67C3EC24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95005" y="1478942"/>
                <a:ext cx="10363391" cy="3581159"/>
              </a:xfrm>
              <a:noFill/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fr-FR" sz="20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fr-FR" sz="2000" b="1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𝑻𝑻</m:t>
                        </m:r>
                      </m:sub>
                    </m:sSub>
                    <m:f>
                      <m:f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  <m:sup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p>
                        </m:sSubSup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  <m:sup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</m:sSubSup>
                      </m:num>
                      <m:den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∆</m:t>
                        </m:r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𝒕</m:t>
                        </m:r>
                      </m:den>
                    </m:f>
                    <m:r>
                      <a:rPr lang="fr-FR" sz="2000" b="1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𝑻𝑷</m:t>
                        </m:r>
                      </m:sub>
                    </m:sSub>
                    <m:f>
                      <m:f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𝒑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𝒄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  <m:sup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</m:sSubSup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𝒑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𝒄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  <m:sup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∆</m:t>
                        </m:r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𝒕</m:t>
                        </m:r>
                      </m:den>
                    </m:f>
                    <m:r>
                      <a:rPr lang="fr-FR" sz="2000" b="1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d>
                                      <m:d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fr-F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𝑲</m:t>
                                            </m:r>
                                          </m:e>
                                          <m:sub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𝑻𝑻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p>
                                </m:sSubSup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den>
                            </m:f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𝑻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p>
                                    </m:sSub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𝑻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p>
                                    </m:sSubSup>
                                  </m:e>
                                </m:d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sSub>
                                  <m:sSub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d>
                                      <m:d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fr-F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𝑲</m:t>
                                            </m:r>
                                          </m:e>
                                          <m:sub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𝑻𝑻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p>
                                </m:sSubSup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den>
                            </m:f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𝑻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p>
                                    </m:sSub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𝑻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p>
                                    </m:sSubSup>
                                  </m:e>
                                </m:d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sSub>
                                  <m:sSub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</m:oMath>
                </a14:m>
                <a:endParaRPr lang="fr-FR" sz="2000" b="1" i="1" dirty="0">
                  <a:latin typeface="Cambria Math" panose="02040503050406030204" pitchFamily="18" charset="0"/>
                </a:endParaRPr>
              </a:p>
              <a:p>
                <a:r>
                  <a:rPr lang="fr-FR" sz="2000" b="1" dirty="0"/>
                  <a:t>                                                           </a:t>
                </a:r>
                <a14:m>
                  <m:oMath xmlns:m="http://schemas.openxmlformats.org/officeDocument/2006/math">
                    <m:r>
                      <a:rPr lang="fr-FR" sz="2000" b="1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d>
                                      <m:d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fr-F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𝑲</m:t>
                                            </m:r>
                                          </m:e>
                                          <m:sub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𝑻𝑷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p>
                                </m:sSubSup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den>
                            </m:f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</m:sup>
                                    </m:sSub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</m:sup>
                                    </m:sSubSup>
                                  </m:e>
                                </m:d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sSub>
                                  <m:sSub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d>
                                      <m:d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fr-F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𝑲</m:t>
                                            </m:r>
                                          </m:e>
                                          <m:sub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𝑻𝑷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p>
                                </m:sSubSup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den>
                            </m:f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</m:sup>
                                    </m:sSub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</m:sup>
                                    </m:sSubSup>
                                  </m:e>
                                </m:d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sSub>
                                  <m:sSub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</m:oMath>
                </a14:m>
                <a:endParaRPr lang="fr-FR" dirty="0"/>
              </a:p>
              <a:p>
                <a:pPr marL="0" indent="0">
                  <a:buNone/>
                </a:pPr>
                <a:endParaRPr lang="fr-FR" sz="2400" dirty="0"/>
              </a:p>
              <a:p>
                <a14:m>
                  <m:oMath xmlns:m="http://schemas.openxmlformats.org/officeDocument/2006/math">
                    <m:r>
                      <a:rPr lang="fr-FR" sz="20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fr-FR" sz="2000" b="1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𝑷𝑻</m:t>
                        </m:r>
                      </m:sub>
                    </m:sSub>
                    <m:f>
                      <m:f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  <m:sup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</m:sSubSup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  <m:sup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∆</m:t>
                        </m:r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𝒕</m:t>
                        </m:r>
                      </m:den>
                    </m:f>
                    <m:r>
                      <a:rPr lang="fr-FR" sz="2000" b="1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𝑷𝑷</m:t>
                        </m:r>
                      </m:sub>
                    </m:sSub>
                    <m:f>
                      <m:f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𝒑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𝒄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  <m:sup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p>
                        </m:sSubSup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𝒑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𝒄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  <m:sup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</m:sSubSup>
                      </m:num>
                      <m:den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∆</m:t>
                        </m:r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𝒕</m:t>
                        </m:r>
                      </m:den>
                    </m:f>
                    <m:r>
                      <a:rPr lang="fr-FR" sz="2000" b="1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d>
                                      <m:d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fr-F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𝑲</m:t>
                                            </m:r>
                                          </m:e>
                                          <m:sub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𝑷𝑻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p>
                                </m:sSubSup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den>
                            </m:f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𝑻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</m:sup>
                                    </m:sSub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𝑻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</m:sup>
                                    </m:sSubSup>
                                  </m:e>
                                </m:d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sSub>
                                  <m:sSub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d>
                                      <m:d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fr-F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𝑲</m:t>
                                            </m:r>
                                          </m:e>
                                          <m:sub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𝑷𝑻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p>
                                </m:sSubSup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den>
                            </m:f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𝑻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</m:sup>
                                    </m:sSub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𝑻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</m:sup>
                                    </m:sSubSup>
                                  </m:e>
                                </m:d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sSub>
                                  <m:sSub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</m:oMath>
                </a14:m>
                <a:endParaRPr lang="fr-FR" sz="2000" b="1" i="1" dirty="0">
                  <a:latin typeface="Cambria Math" panose="02040503050406030204" pitchFamily="18" charset="0"/>
                </a:endParaRPr>
              </a:p>
              <a:p>
                <a:r>
                  <a:rPr lang="fr-FR" sz="2000" b="1" dirty="0"/>
                  <a:t>                                                            </a:t>
                </a:r>
                <a14:m>
                  <m:oMath xmlns:m="http://schemas.openxmlformats.org/officeDocument/2006/math">
                    <m:r>
                      <a:rPr lang="fr-FR" sz="2000" b="1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d>
                                      <m:d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fr-F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𝑲</m:t>
                                            </m:r>
                                          </m:e>
                                          <m:sub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𝑷𝑷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p>
                                </m:sSubSup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den>
                            </m:f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p>
                                    </m:sSub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p>
                                    </m:sSubSup>
                                  </m:e>
                                </m:d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sSub>
                                  <m:sSub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fr-FR" sz="20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d>
                                      <m:d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fr-F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𝑲</m:t>
                                            </m:r>
                                          </m:e>
                                          <m:sub>
                                            <m:r>
                                              <a:rPr lang="fr-FR" sz="2000" b="1" i="1">
                                                <a:latin typeface="Cambria Math" panose="02040503050406030204" pitchFamily="18" charset="0"/>
                                              </a:rPr>
                                              <m:t>𝑷𝑷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𝒏</m:t>
                                    </m:r>
                                  </m:sup>
                                </m:sSubSup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den>
                            </m:f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p>
                                    </m:sSubSup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Sup>
                                      <m:sSubSup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e>
                                      <m:sub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𝒄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sub>
                                      <m:sup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2000" b="1" i="1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p>
                                    </m:sSubSup>
                                  </m:e>
                                </m:d>
                              </m:num>
                              <m:den>
                                <m:r>
                                  <a:rPr lang="fr-FR" sz="2000" b="1" i="1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sSub>
                                  <m:sSub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fr-FR" sz="20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</m:oMath>
                </a14:m>
                <a:endParaRPr lang="fr-FR" sz="2000" dirty="0"/>
              </a:p>
            </p:txBody>
          </p:sp>
        </mc:Choice>
        <mc:Fallback xmlns="">
          <p:sp>
            <p:nvSpPr>
              <p:cNvPr id="2" name="Espace réservé du contenu 1">
                <a:extLst>
                  <a:ext uri="{FF2B5EF4-FFF2-40B4-BE49-F238E27FC236}">
                    <a16:creationId xmlns:a16="http://schemas.microsoft.com/office/drawing/2014/main" id="{1F85FBE4-2077-44E3-BE0F-42E67C3EC24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5005" y="1478942"/>
                <a:ext cx="10363391" cy="3581159"/>
              </a:xfrm>
              <a:blipFill>
                <a:blip r:embed="rId4"/>
                <a:stretch>
                  <a:fillRect l="-1102" t="-28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441B85B-EC70-4836-80A0-68D9672C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AFACC4F3-4FAB-4691-BDBE-DF7852E8E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Discrétisation des équations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812E31-CDC6-1B4E-8C9A-341AC93CBE9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3683" y="2871877"/>
            <a:ext cx="1931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Transfert de masse</a:t>
            </a:r>
            <a:endParaRPr lang="fr-FR" sz="16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A9EEC8-5C87-D148-BA19-092B8D5CAF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3683" y="1101316"/>
            <a:ext cx="2015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Transfert de chaleur</a:t>
            </a:r>
            <a:endParaRPr lang="fr-FR" sz="16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3BF7BD1F-4C34-0148-BDB6-8518A280A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15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D9227230-F65A-A343-B4D8-E4A93535BF05}"/>
                  </a:ext>
                </a:extLst>
              </p:cNvPr>
              <p:cNvSpPr/>
              <p:nvPr/>
            </p:nvSpPr>
            <p:spPr>
              <a:xfrm>
                <a:off x="827911" y="5060101"/>
                <a:ext cx="2975296" cy="1813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𝑇𝑇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𝑚𝑎𝑡</m:t>
                          </m:r>
                        </m:sub>
                      </m:sSub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𝑚𝑎𝑡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</m:oMath>
                  </m:oMathPara>
                </a14:m>
                <a:endParaRPr lang="fr-FR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𝑇𝑃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𝑟𝑒𝑓</m:t>
                              </m:r>
                            </m:sub>
                          </m:sSub>
                        </m:e>
                      </m:d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𝑑𝑤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𝑃𝑃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𝑑𝑤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i="1" dirty="0"/>
              </a:p>
              <a:p>
                <a:r>
                  <a:rPr lang="fr-FR" i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𝑃𝑇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fr-FR" i="1" dirty="0"/>
                  <a:t> </a:t>
                </a: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D9227230-F65A-A343-B4D8-E4A93535BF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11" y="5060101"/>
                <a:ext cx="2975296" cy="1813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0F5BB94-BDDE-7247-9D62-5ACEBB423565}"/>
                  </a:ext>
                </a:extLst>
              </p:cNvPr>
              <p:cNvSpPr/>
              <p:nvPr/>
            </p:nvSpPr>
            <p:spPr>
              <a:xfrm>
                <a:off x="4167652" y="5200019"/>
                <a:ext cx="3776722" cy="16236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𝑇𝑇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fr-F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𝑃𝑇</m:t>
                        </m:r>
                      </m:sub>
                    </m:sSub>
                  </m:oMath>
                </a14:m>
                <a:r>
                  <a:rPr lang="fr-FR" i="1" dirty="0"/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𝑟𝑒𝑓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fr-FR" i="1">
                            <a:latin typeface="Cambria Math" panose="02040503050406030204" pitchFamily="18" charset="0"/>
                          </a:rPr>
                          <m:t>𝑇</m:t>
                        </m:r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den>
                    </m:f>
                  </m:oMath>
                </a14:m>
                <a:r>
                  <a:rPr lang="fr-FR" i="1" dirty="0"/>
                  <a:t> </a:t>
                </a:r>
                <a:endParaRPr lang="fr-FR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𝑃𝑃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fr-FR" i="1">
                            <a:latin typeface="Cambria Math" panose="02040503050406030204" pitchFamily="18" charset="0"/>
                          </a:rPr>
                          <m:t>𝑇</m:t>
                        </m:r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den>
                    </m:f>
                  </m:oMath>
                </a14:m>
                <a:r>
                  <a:rPr lang="fr-FR" i="1" dirty="0"/>
                  <a:t> </a:t>
                </a:r>
                <a:endParaRPr lang="fr-FR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𝑃𝑇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sSup>
                          <m:sSup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fr-FR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fr-F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fr-F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fr-FR" i="1" dirty="0"/>
                  <a:t> </a:t>
                </a: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0F5BB94-BDDE-7247-9D62-5ACEBB4235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652" y="5200019"/>
                <a:ext cx="3776722" cy="1623650"/>
              </a:xfrm>
              <a:prstGeom prst="rect">
                <a:avLst/>
              </a:prstGeom>
              <a:blipFill>
                <a:blip r:embed="rId6"/>
                <a:stretch>
                  <a:fillRect b="-7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06764B8-1019-814B-8FE5-B5A157AA704F}"/>
                  </a:ext>
                </a:extLst>
              </p:cNvPr>
              <p:cNvSpPr/>
              <p:nvPr/>
            </p:nvSpPr>
            <p:spPr>
              <a:xfrm>
                <a:off x="8763000" y="5337083"/>
                <a:ext cx="6096000" cy="137204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−1/2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=(∆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+∆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)/2</m:t>
                    </m:r>
                  </m:oMath>
                </a14:m>
                <a:r>
                  <a:rPr lang="fr-FR" i="1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+1/2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=(∆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+∆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)/2</m:t>
                    </m:r>
                  </m:oMath>
                </a14:m>
                <a:r>
                  <a:rPr lang="fr-FR" i="1" dirty="0"/>
                  <a:t> </a:t>
                </a:r>
                <a:endParaRPr lang="fr-FR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∗∗</m:t>
                            </m:r>
                          </m:sub>
                        </m:sSub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−1/2</m:t>
                        </m:r>
                      </m:sub>
                    </m:sSub>
                  </m:oMath>
                </a14:m>
                <a:r>
                  <a:rPr lang="fr-FR" i="1" dirty="0"/>
                  <a:t>= </a:t>
                </a:r>
                <a14:m>
                  <m:oMath xmlns:m="http://schemas.openxmlformats.org/officeDocument/2006/math">
                    <m:r>
                      <a:rPr lang="fr-FR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∗∗</m:t>
                            </m:r>
                          </m:sub>
                        </m:sSub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∗∗</m:t>
                            </m:r>
                          </m:sub>
                        </m:sSub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)/2</m:t>
                    </m:r>
                  </m:oMath>
                </a14:m>
                <a:r>
                  <a:rPr lang="fr-FR" i="1" dirty="0"/>
                  <a:t> 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∗∗</m:t>
                            </m:r>
                          </m:sub>
                        </m:sSub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+1/2</m:t>
                        </m:r>
                      </m:sub>
                    </m:sSub>
                  </m:oMath>
                </a14:m>
                <a:r>
                  <a:rPr lang="fr-FR" i="1" dirty="0"/>
                  <a:t>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∗∗</m:t>
                            </m:r>
                          </m:sub>
                        </m:sSub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∗∗</m:t>
                            </m:r>
                          </m:sub>
                        </m:sSub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fr-FR" i="1">
                        <a:latin typeface="Cambria Math" panose="02040503050406030204" pitchFamily="18" charset="0"/>
                      </a:rPr>
                      <m:t>)/2</m:t>
                    </m:r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06764B8-1019-814B-8FE5-B5A157AA70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3000" y="5337083"/>
                <a:ext cx="6096000" cy="1372042"/>
              </a:xfrm>
              <a:prstGeom prst="rect">
                <a:avLst/>
              </a:prstGeom>
              <a:blipFill>
                <a:blip r:embed="rId7"/>
                <a:stretch>
                  <a:fillRect b="-18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28A0875C-A6A8-6C45-AF7E-88D42C24BE03}"/>
              </a:ext>
            </a:extLst>
          </p:cNvPr>
          <p:cNvCxnSpPr/>
          <p:nvPr/>
        </p:nvCxnSpPr>
        <p:spPr>
          <a:xfrm>
            <a:off x="383683" y="4932727"/>
            <a:ext cx="1164613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312F01B-16EC-8F4B-BD0A-529862A4FBA2}"/>
              </a:ext>
            </a:extLst>
          </p:cNvPr>
          <p:cNvCxnSpPr>
            <a:cxnSpLocks/>
          </p:cNvCxnSpPr>
          <p:nvPr/>
        </p:nvCxnSpPr>
        <p:spPr>
          <a:xfrm flipV="1">
            <a:off x="8328674" y="5163850"/>
            <a:ext cx="0" cy="160569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0B910E02-1D11-5F45-869D-B074BAF0B69E}"/>
              </a:ext>
            </a:extLst>
          </p:cNvPr>
          <p:cNvCxnSpPr>
            <a:cxnSpLocks/>
          </p:cNvCxnSpPr>
          <p:nvPr/>
        </p:nvCxnSpPr>
        <p:spPr>
          <a:xfrm flipV="1">
            <a:off x="3951019" y="5163850"/>
            <a:ext cx="0" cy="160569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025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441B85B-EC70-4836-80A0-68D9672C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AFACC4F3-4FAB-4691-BDBE-DF7852E8E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Discrétisation des conditions aux limites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812E31-CDC6-1B4E-8C9A-341AC93CBE9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3683" y="3198167"/>
            <a:ext cx="1931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Transfert de masse</a:t>
            </a:r>
            <a:endParaRPr lang="fr-FR" sz="16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A9EEC8-5C87-D148-BA19-092B8D5CAF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3683" y="1316698"/>
            <a:ext cx="2015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Transfert de chaleur</a:t>
            </a:r>
            <a:endParaRPr lang="fr-FR" sz="16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3BF7BD1F-4C34-0148-BDB6-8518A280A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16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142742D-81E0-7445-A79D-9D5199CE58E8}"/>
                  </a:ext>
                </a:extLst>
              </p:cNvPr>
              <p:cNvSpPr/>
              <p:nvPr/>
            </p:nvSpPr>
            <p:spPr>
              <a:xfrm>
                <a:off x="1048624" y="2087511"/>
                <a:ext cx="9788710" cy="23304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sz="200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𝑪𝑳</m:t>
                          </m:r>
                        </m:sub>
                        <m:sup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bSup>
                      <m:r>
                        <a:rPr lang="fr-FR" sz="2000" i="1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𝑐𝑜𝑛𝑣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𝑡h</m:t>
                          </m:r>
                        </m:sub>
                      </m:sSub>
                      <m:d>
                        <m:d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𝑎𝑖𝑟</m:t>
                              </m:r>
                            </m:sub>
                            <m:sup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bSup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𝑠𝑢𝑟𝑓</m:t>
                              </m:r>
                            </m:sub>
                            <m:sup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bSup>
                        </m:e>
                      </m:d>
                      <m:r>
                        <a:rPr lang="fr-FR" sz="20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sSub>
                        <m:sSub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𝑐𝑜𝑛𝑣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d>
                        <m:d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𝑎𝑖𝑟</m:t>
                              </m:r>
                            </m:sub>
                            <m:sup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bSup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𝑠𝑢𝑟𝑓</m:t>
                              </m:r>
                            </m:sub>
                            <m:sup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bSup>
                        </m:e>
                      </m:d>
                      <m:r>
                        <a:rPr lang="fr-FR" sz="20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  <m: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𝑟𝑎𝑖𝑛</m:t>
                          </m:r>
                        </m:sub>
                      </m:sSub>
                      <m:sSub>
                        <m:sSub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d>
                        <m:d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𝑎𝑖𝑟</m:t>
                              </m:r>
                            </m:sub>
                            <m:sup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bSup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𝑟𝑒𝑓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fr-FR" sz="2000" i="1" dirty="0">
                  <a:latin typeface="Cambria Math" panose="02040503050406030204" pitchFamily="18" charset="0"/>
                </a:endParaRPr>
              </a:p>
              <a:p>
                <a:r>
                  <a:rPr lang="fr-FR" sz="2000" dirty="0"/>
                  <a:t>                           </a:t>
                </a:r>
                <a14:m>
                  <m:oMath xmlns:m="http://schemas.openxmlformats.org/officeDocument/2006/math">
                    <m:r>
                      <a:rPr lang="fr-FR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2000" i="1">
                        <a:latin typeface="Cambria Math" panose="02040503050406030204" pitchFamily="18" charset="0"/>
                      </a:rPr>
                      <m:t>𝛼</m:t>
                    </m:r>
                    <m:sSub>
                      <m:sSub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𝐶𝐿𝑂</m:t>
                        </m:r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𝑖𝑛𝑐</m:t>
                        </m:r>
                      </m:sub>
                    </m:sSub>
                    <m:r>
                      <a:rPr lang="fr-FR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2000" i="1">
                        <a:latin typeface="Cambria Math" panose="02040503050406030204" pitchFamily="18" charset="0"/>
                      </a:rPr>
                      <m:t>𝜀𝜎</m:t>
                    </m:r>
                    <m:d>
                      <m:d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Sup>
                              <m:sSubSup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𝑠𝑢𝑟𝑓</m:t>
                                </m:r>
                              </m:sub>
                              <m:sup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bSup>
                          </m:e>
                          <m:sup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Sup>
                              <m:sSubSup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é</m:t>
                                </m:r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𝑞𝑢</m:t>
                                </m:r>
                              </m:sub>
                              <m:sup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p>
                            </m:sSubSup>
                          </m:e>
                          <m:sup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d>
                  </m:oMath>
                </a14:m>
                <a:r>
                  <a:rPr lang="fr-FR" sz="2000" dirty="0"/>
                  <a:t> </a:t>
                </a:r>
              </a:p>
              <a:p>
                <a:endParaRPr lang="fr-FR" sz="2000" dirty="0"/>
              </a:p>
              <a:p>
                <a:endParaRPr lang="fr-FR" sz="2000" dirty="0"/>
              </a:p>
              <a:p>
                <a:r>
                  <a:rPr lang="fr-FR" sz="2000" dirty="0"/>
                  <a:t>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𝒋</m:t>
                        </m:r>
                      </m:e>
                      <m:sub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𝑪𝑳</m:t>
                        </m:r>
                      </m:sub>
                      <m:sup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bSup>
                    <m:r>
                      <a:rPr lang="fr-FR" sz="2000" b="1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𝒉</m:t>
                        </m:r>
                      </m:e>
                      <m:sub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𝒄𝒐𝒏𝒗</m:t>
                        </m:r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2000" b="1" i="1">
                            <a:latin typeface="Cambria Math" panose="02040503050406030204" pitchFamily="18" charset="0"/>
                          </a:rPr>
                          <m:t>𝒎</m:t>
                        </m:r>
                      </m:sub>
                    </m:sSub>
                    <m:d>
                      <m:dPr>
                        <m:ctrlPr>
                          <a:rPr lang="fr-F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𝑎𝑖𝑟</m:t>
                            </m:r>
                          </m:sub>
                          <m:sup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bSup>
                        <m:r>
                          <a:rPr lang="fr-FR" sz="2000" i="1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𝑠𝑢𝑟𝑓</m:t>
                            </m:r>
                          </m:sub>
                          <m:sup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bSup>
                        <m:d>
                          <m:dPr>
                            <m:ctrlPr>
                              <a:rPr lang="fr-FR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2000" i="1">
                                <a:latin typeface="Cambria Math" panose="02040503050406030204" pitchFamily="18" charset="0"/>
                              </a:rPr>
                              <m:t>1+</m:t>
                            </m:r>
                            <m:f>
                              <m:f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b>
                                      <m:sSubPr>
                                        <m:ctrlP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  <m:t>𝜌</m:t>
                                        </m:r>
                                      </m:e>
                                      <m:sub>
                                        <m:r>
                                          <a:rPr lang="fr-FR" sz="2000" i="1"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sub>
                                    </m:sSub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sub>
                                </m:sSub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𝑠𝑢𝑟𝑓</m:t>
                                    </m:r>
                                  </m:sub>
                                  <m:sup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bSup>
                              </m:den>
                            </m:f>
                            <m:d>
                              <m:dPr>
                                <m:ctrlPr>
                                  <a:rPr lang="fr-FR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𝑠𝑢𝑟𝑓</m:t>
                                    </m:r>
                                  </m:sub>
                                  <m:sup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p>
                                </m:sSubSup>
                                <m:r>
                                  <a:rPr lang="fr-FR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𝑠𝑢𝑟𝑓</m:t>
                                    </m:r>
                                  </m:sub>
                                  <m:sup>
                                    <m:r>
                                      <a:rPr lang="fr-FR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bSup>
                              </m:e>
                            </m:d>
                          </m:e>
                        </m:d>
                      </m:e>
                    </m:d>
                  </m:oMath>
                </a14:m>
                <a:r>
                  <a:rPr lang="fr-FR" sz="20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  <m:sub>
                        <m:r>
                          <a:rPr lang="fr-F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𝑟𝑎𝑖𝑛</m:t>
                        </m:r>
                      </m:sub>
                    </m:sSub>
                  </m:oMath>
                </a14:m>
                <a:endParaRPr lang="fr-FR" sz="20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142742D-81E0-7445-A79D-9D5199CE58E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624" y="2087511"/>
                <a:ext cx="9788710" cy="23304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6287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04AF40DA-7FC0-5842-8801-F80289999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53A1E4E-3793-9545-B126-5B81E9F94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9E46A9-AF48-6A43-A5F7-FB1E693B6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17</a:t>
            </a:fld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5092A50-55FB-2647-A628-775B5A817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Détails de la composition des parois étudiées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3818BF3-0E31-A942-9B25-E86D5EA42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367" y="1491308"/>
            <a:ext cx="10398967" cy="511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30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F9CC63-CC69-5B45-A0C1-EF9FA60D5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D55EA4D-F9B1-0B46-8399-9B1AFFD96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18</a:t>
            </a:fld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0A18931-DB29-884E-8D7A-E4C904BCB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RMSE – Version 1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6C58180D-D2AC-4E40-A896-A254BF6951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690140"/>
              </p:ext>
            </p:extLst>
          </p:nvPr>
        </p:nvGraphicFramePr>
        <p:xfrm>
          <a:off x="553007" y="873242"/>
          <a:ext cx="10960098" cy="5871782"/>
        </p:xfrm>
        <a:graphic>
          <a:graphicData uri="http://schemas.openxmlformats.org/drawingml/2006/table">
            <a:tbl>
              <a:tblPr/>
              <a:tblGrid>
                <a:gridCol w="916324">
                  <a:extLst>
                    <a:ext uri="{9D8B030D-6E8A-4147-A177-3AD203B41FA5}">
                      <a16:colId xmlns:a16="http://schemas.microsoft.com/office/drawing/2014/main" val="3986561232"/>
                    </a:ext>
                  </a:extLst>
                </a:gridCol>
                <a:gridCol w="916324">
                  <a:extLst>
                    <a:ext uri="{9D8B030D-6E8A-4147-A177-3AD203B41FA5}">
                      <a16:colId xmlns:a16="http://schemas.microsoft.com/office/drawing/2014/main" val="1865806271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2414084175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3817116758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3217097934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3893230600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582860971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976351831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2363752566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4120481680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3245143806"/>
                    </a:ext>
                  </a:extLst>
                </a:gridCol>
                <a:gridCol w="912745">
                  <a:extLst>
                    <a:ext uri="{9D8B030D-6E8A-4147-A177-3AD203B41FA5}">
                      <a16:colId xmlns:a16="http://schemas.microsoft.com/office/drawing/2014/main" val="866774387"/>
                    </a:ext>
                  </a:extLst>
                </a:gridCol>
              </a:tblGrid>
              <a:tr h="176876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Surface intérieure</a:t>
                      </a:r>
                    </a:p>
                  </a:txBody>
                  <a:tcPr marL="7559" marR="7559" marT="7559" marB="3628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Surface extérieure</a:t>
                      </a:r>
                    </a:p>
                  </a:txBody>
                  <a:tcPr marL="7559" marR="7559" marT="7559" marB="3628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Paroi entière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4600350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Paroi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Climat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T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Pvap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thermique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massique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T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Pvap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thermique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massique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Tmoy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Winteg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649087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1,132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0,440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3,83E-08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0,294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11,289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4,935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5,62E-07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0,233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0,082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4073505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0,781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0,447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2,86E-08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0,229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22,106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2,753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1,26E-06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0,176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6907174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0,769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0,520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2,83E-08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0,213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10,800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3,804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5,00E-07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0,146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949595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0,046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2,122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0,374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6,74E-08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0,235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22,401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2,812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1,24E-06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608271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0,080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1,352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0,575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3,93E-08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0,295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11,361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4,948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5,71E-07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0,255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103848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0,172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1,062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1,060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3,75E-08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11,373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5,148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5,74E-07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0,393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6052838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0,191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0,780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1,183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3,11E-08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0,393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34,856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3,817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2,25E-06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0,557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977794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2,936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1,482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1,24E-07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15,641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5,562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8,65E-07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0,046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65628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0,165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19,149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1,443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8,34E-07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0,228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45,307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5,453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3,28E-06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0,150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0,157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970096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0,556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3,187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3,421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1,43E-07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0,499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37,737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5,906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2,46E-06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0,436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0,167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0764770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0,556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4,946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3,545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2,24E-07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0,319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46,749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7,998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3,45E-06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0,317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1,329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655560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1,168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0,349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2,64E-08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0,080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11,794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1,940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6,11E-07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734794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0,982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1,626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5,894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6,33E-08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0,399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12,406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6,034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6,74E-07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1,194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0,176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029708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0,269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1,230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1,571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4,49E-08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0,273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12,751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4,445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6,87E-07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0,177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394761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0,280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1,254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1,631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4,91E-08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0,239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12,650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3,963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6,78E-07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0,262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0,160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167900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Assouan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1,131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0,556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3,95E-08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0,359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8,411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6,545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6,97E-08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0,272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742187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Assouan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0,656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3,221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3,938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1,43E-07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0,356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17,244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5,335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8,78E-07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0,586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0,167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100110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Manaus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1,213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0,416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4,12E-08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0,276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20,333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5,183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1,69E-06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0,234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0,134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512973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Manaus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0,556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2,633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3,487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1,16E-07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0,762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65,628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7,518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4,85E-06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0,323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483594"/>
                  </a:ext>
                </a:extLst>
              </a:tr>
              <a:tr h="17687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RMSE moyen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0,259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2,721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1,702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0,309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22,676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4,953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1,43E-06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0,308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0,157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012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804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F9CC63-CC69-5B45-A0C1-EF9FA60D5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D55EA4D-F9B1-0B46-8399-9B1AFFD96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19</a:t>
            </a:fld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0A18931-DB29-884E-8D7A-E4C904BCB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RMSE – Version 2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A378BCA-1988-8341-BD30-373AABF7C9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548800"/>
              </p:ext>
            </p:extLst>
          </p:nvPr>
        </p:nvGraphicFramePr>
        <p:xfrm>
          <a:off x="101601" y="873242"/>
          <a:ext cx="11810998" cy="5871782"/>
        </p:xfrm>
        <a:graphic>
          <a:graphicData uri="http://schemas.openxmlformats.org/drawingml/2006/table">
            <a:tbl>
              <a:tblPr/>
              <a:tblGrid>
                <a:gridCol w="987464">
                  <a:extLst>
                    <a:ext uri="{9D8B030D-6E8A-4147-A177-3AD203B41FA5}">
                      <a16:colId xmlns:a16="http://schemas.microsoft.com/office/drawing/2014/main" val="3594055452"/>
                    </a:ext>
                  </a:extLst>
                </a:gridCol>
                <a:gridCol w="987464">
                  <a:extLst>
                    <a:ext uri="{9D8B030D-6E8A-4147-A177-3AD203B41FA5}">
                      <a16:colId xmlns:a16="http://schemas.microsoft.com/office/drawing/2014/main" val="96242663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3022159677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1206574498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554294436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3482219576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1775884364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1805352763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2099901405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4143976544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1825308360"/>
                    </a:ext>
                  </a:extLst>
                </a:gridCol>
                <a:gridCol w="983607">
                  <a:extLst>
                    <a:ext uri="{9D8B030D-6E8A-4147-A177-3AD203B41FA5}">
                      <a16:colId xmlns:a16="http://schemas.microsoft.com/office/drawing/2014/main" val="1624177310"/>
                    </a:ext>
                  </a:extLst>
                </a:gridCol>
              </a:tblGrid>
              <a:tr h="176876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Surface intérieure</a:t>
                      </a:r>
                    </a:p>
                  </a:txBody>
                  <a:tcPr marL="7559" marR="7559" marT="7559" marB="3628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Surface extérieure</a:t>
                      </a:r>
                    </a:p>
                  </a:txBody>
                  <a:tcPr marL="7559" marR="7559" marT="7559" marB="3628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Paroi entière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2353755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Paroi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Climat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T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Pvap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thermique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massique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T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Pvap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thermique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massique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Tmoy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Winteg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583770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0,896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1,779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4,19E-07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9,897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0,525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2,41E-08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0,130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5775842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0,722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2,917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6,87E-07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14,441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0,482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2,76E-08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0,185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4674021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0,735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1,731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3,99E-07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9,783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0,200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2,78E-08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0,004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65702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1,205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2,847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6,80E-07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14,509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0,471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3,01E-08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0,126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581341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1,218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1,799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4,23E-07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9,919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0,600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3,11E-08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0,138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0,009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661897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0,152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0,801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1,924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4,27E-07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0,081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9,943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0,918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2,43E-08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0,247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592068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0,160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0,721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4,407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1,11E-06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0,228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18,279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0,979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2,79E-08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0,420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976158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0,043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2,709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5,528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6,72E-07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12,509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1,482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1,21E-07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7227322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9,461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2,972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1,43E-06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21,776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0,772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3,80E-07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596687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0,389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2,187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5,004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1,13E-06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0,276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19,895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2,403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9,69E-08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0,381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645366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0,365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3,988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3,905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1,48E-06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0,186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22,138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2,357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1,82E-07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0,331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0,841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776005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0,920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1,829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3,94E-07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0,046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9,465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0,352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2,14E-08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090935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0,681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1,240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4,542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4,72E-07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0,285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10,120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4,084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4,16E-08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0,770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913293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0,148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1,030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1,957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4,30E-07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9,611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0,831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3,72E-08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0,224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423678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0,202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0,881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2,206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4,25E-07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9,595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1,168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3,01E-08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3205223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Assouan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0,880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1,809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5,39E-08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8,196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0,657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2,35E-08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0,172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0,009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857765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Assouan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0,454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2,204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3,853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3,13E-07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0,241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12,428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2,718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9,63E-08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0,521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0,140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358280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Manaus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0,919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4,138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1,47E-06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0,131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16,853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0,456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2,36E-08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0,129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314532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Manaus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0,387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2,022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6,897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2,62E-06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0,401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34,085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2,465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8,74E-08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0,279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206298"/>
                  </a:ext>
                </a:extLst>
              </a:tr>
              <a:tr h="17687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RMSE moyen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0,187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1,828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3,265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7,91E-07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0,142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14,392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1,259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7,02E-08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0,219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9361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5849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53D19C-939C-2346-BCB0-3D67723B8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41B1FFFD-08F7-E74E-B857-DE10E623E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introduction</a:t>
            </a:r>
          </a:p>
        </p:txBody>
      </p:sp>
      <p:graphicFrame>
        <p:nvGraphicFramePr>
          <p:cNvPr id="12" name="Diagramme 11">
            <a:extLst>
              <a:ext uri="{FF2B5EF4-FFF2-40B4-BE49-F238E27FC236}">
                <a16:creationId xmlns:a16="http://schemas.microsoft.com/office/drawing/2014/main" id="{63A2790D-296D-244A-BB31-D99C34528C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5167990"/>
              </p:ext>
            </p:extLst>
          </p:nvPr>
        </p:nvGraphicFramePr>
        <p:xfrm>
          <a:off x="596272" y="1523403"/>
          <a:ext cx="10718931" cy="213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Espace réservé du numéro de diapositive 12">
            <a:extLst>
              <a:ext uri="{FF2B5EF4-FFF2-40B4-BE49-F238E27FC236}">
                <a16:creationId xmlns:a16="http://schemas.microsoft.com/office/drawing/2014/main" id="{F69E05DB-A41C-8147-828E-D76480ECE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/>
          </a:p>
        </p:txBody>
      </p:sp>
      <p:pic>
        <p:nvPicPr>
          <p:cNvPr id="3074" name="Picture 2" descr="Cahors. Le centre historique pas à pas - ladepeche.fr">
            <a:extLst>
              <a:ext uri="{FF2B5EF4-FFF2-40B4-BE49-F238E27FC236}">
                <a16:creationId xmlns:a16="http://schemas.microsoft.com/office/drawing/2014/main" id="{A8C569F8-0732-A045-A06A-318705484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6" y="3925606"/>
            <a:ext cx="3893145" cy="219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ucune description disponible.">
            <a:extLst>
              <a:ext uri="{FF2B5EF4-FFF2-40B4-BE49-F238E27FC236}">
                <a16:creationId xmlns:a16="http://schemas.microsoft.com/office/drawing/2014/main" id="{03848505-E458-8D48-9CF0-0AC599482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210" y="3706634"/>
            <a:ext cx="2073053" cy="276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rand Cahors — Wikipédia">
            <a:extLst>
              <a:ext uri="{FF2B5EF4-FFF2-40B4-BE49-F238E27FC236}">
                <a16:creationId xmlns:a16="http://schemas.microsoft.com/office/drawing/2014/main" id="{F3384CE3-F334-CA4F-92B9-B67CE627F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041" y="4418843"/>
            <a:ext cx="1885559" cy="188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3BC16F8-E3E7-1C4F-AEC3-C371C064D580}"/>
              </a:ext>
            </a:extLst>
          </p:cNvPr>
          <p:cNvSpPr txBox="1"/>
          <p:nvPr/>
        </p:nvSpPr>
        <p:spPr>
          <a:xfrm>
            <a:off x="495604" y="65671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22941930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F9CC63-CC69-5B45-A0C1-EF9FA60D5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D55EA4D-F9B1-0B46-8399-9B1AFFD96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20</a:t>
            </a:fld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0A18931-DB29-884E-8D7A-E4C904BCB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RMSE – Version 3</a:t>
            </a: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760A5F11-866A-5043-A0FE-141E1CEA4E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679796"/>
              </p:ext>
            </p:extLst>
          </p:nvPr>
        </p:nvGraphicFramePr>
        <p:xfrm>
          <a:off x="114292" y="873242"/>
          <a:ext cx="11696708" cy="5871782"/>
        </p:xfrm>
        <a:graphic>
          <a:graphicData uri="http://schemas.openxmlformats.org/drawingml/2006/table">
            <a:tbl>
              <a:tblPr/>
              <a:tblGrid>
                <a:gridCol w="977909">
                  <a:extLst>
                    <a:ext uri="{9D8B030D-6E8A-4147-A177-3AD203B41FA5}">
                      <a16:colId xmlns:a16="http://schemas.microsoft.com/office/drawing/2014/main" val="2240559017"/>
                    </a:ext>
                  </a:extLst>
                </a:gridCol>
                <a:gridCol w="977909">
                  <a:extLst>
                    <a:ext uri="{9D8B030D-6E8A-4147-A177-3AD203B41FA5}">
                      <a16:colId xmlns:a16="http://schemas.microsoft.com/office/drawing/2014/main" val="277975635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1903000312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1191590053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670977328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1414456425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80694919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1809287236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2313717835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2861593080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3629946972"/>
                    </a:ext>
                  </a:extLst>
                </a:gridCol>
                <a:gridCol w="974089">
                  <a:extLst>
                    <a:ext uri="{9D8B030D-6E8A-4147-A177-3AD203B41FA5}">
                      <a16:colId xmlns:a16="http://schemas.microsoft.com/office/drawing/2014/main" val="2567320086"/>
                    </a:ext>
                  </a:extLst>
                </a:gridCol>
              </a:tblGrid>
              <a:tr h="176876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Surface intérieure</a:t>
                      </a:r>
                    </a:p>
                  </a:txBody>
                  <a:tcPr marL="7559" marR="7559" marT="7559" marB="3628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Surface extérieure</a:t>
                      </a:r>
                    </a:p>
                  </a:txBody>
                  <a:tcPr marL="7559" marR="7559" marT="7559" marB="3628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Paroi entière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1523542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Paroi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Climat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Pvap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thermique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massique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Pvap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thermique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Flux massique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Tmoy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Winteg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372510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0,913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0,463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2,52E-08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9,253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1,680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3,32E-07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001806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0,728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0,411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2,81E-08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0,084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12,005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3,089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6,71E-07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0,154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837722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0,741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0,200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2,82E-08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0,048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9,276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1,658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3,32E-07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1143579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0,976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0,444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2,78E-08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0,081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12,072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3,074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6,70E-07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0,009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8559581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1,175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0,538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2,82E-08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9,255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1,698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3,35E-07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0,120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530093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0,079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0,862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0,499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3,04E-08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9,268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1,722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3,38E-07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049895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0,730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0,578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2,82E-08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0,134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12,413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3,922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7,02E-07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0,226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0,082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074514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0,040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2,677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1,474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1,25E-07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10,972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5,545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5,98E-07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549201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1,375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2,58E-08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0,046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6,078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3,404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1,58E-06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0,025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193550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0,404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0,561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2,491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2,35E-08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0,208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10,889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5,224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5,83E-07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0,381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390536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0,373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3,587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2,365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1,63E-07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0,186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7,674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4,572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1,77E-06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0,332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0,985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5113967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0,884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0,338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2,51E-08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8,647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1,771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3,23E-07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0,039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092874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0,369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1,318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2,216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4,50E-08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0,153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8,805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2,734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3,72E-07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0,352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808076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0,120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0,855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0,699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3,02E-08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8,557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1,864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3,37E-07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0,089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0,102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206652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Cahors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0,198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0,948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1,147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3,46E-08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8,671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2,240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3,41E-07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201169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Assouan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0,081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0,901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0,574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2,49E-08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0,055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8,143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1,623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5,42E-08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0,146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06562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Assouan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0,474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0,559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2,833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2,00E-08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0,243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11,266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4,021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1,32E-07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0,528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0,125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993384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Manaus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0,062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0,925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0,405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2,46E-08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15,000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4,077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1,36E-06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0,015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4830597"/>
                  </a:ext>
                </a:extLst>
              </a:tr>
              <a:tr h="176876"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Manaus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0,405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0,518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2,570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2,31E-08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0,255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19,609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7,089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1,68E-06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6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0,274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0,107</a:t>
                      </a:r>
                    </a:p>
                  </a:txBody>
                  <a:tcPr marL="7559" marR="7559" marT="7559" marB="3628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5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28642"/>
                  </a:ext>
                </a:extLst>
              </a:tr>
              <a:tr h="17687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RMSE moyen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0,157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1,118</a:t>
                      </a:r>
                    </a:p>
                  </a:txBody>
                  <a:tcPr marL="7559" marR="7559" marT="7559" marB="36282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1,092</a:t>
                      </a:r>
                    </a:p>
                  </a:txBody>
                  <a:tcPr marL="7559" marR="7559" marT="7559" marB="36282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4,01E-08</a:t>
                      </a:r>
                    </a:p>
                  </a:txBody>
                  <a:tcPr marL="7559" marR="7559" marT="7559" marB="36282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0,108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10,413</a:t>
                      </a:r>
                    </a:p>
                  </a:txBody>
                  <a:tcPr marL="7559" marR="7559" marT="7559" marB="36282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3,211</a:t>
                      </a:r>
                    </a:p>
                  </a:txBody>
                  <a:tcPr marL="7559" marR="7559" marT="7559" marB="36282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6,59E-07</a:t>
                      </a:r>
                    </a:p>
                  </a:txBody>
                  <a:tcPr marL="7559" marR="7559" marT="7559" marB="36282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0,170</a:t>
                      </a:r>
                    </a:p>
                  </a:txBody>
                  <a:tcPr marL="7559" marR="7559" marT="7559" marB="3628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Liberation Sans"/>
                        </a:rPr>
                        <a:t>0,099</a:t>
                      </a:r>
                    </a:p>
                  </a:txBody>
                  <a:tcPr marL="7559" marR="7559" marT="7559" marB="36282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999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37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36D53B8-1BF2-486D-AFEC-95ACFDA1F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22" y="1440839"/>
            <a:ext cx="4386071" cy="703854"/>
          </a:xfrm>
          <a:solidFill>
            <a:schemeClr val="accent2">
              <a:lumMod val="20000"/>
              <a:lumOff val="80000"/>
            </a:schemeClr>
          </a:solidFill>
        </p:spPr>
        <p:txBody>
          <a:bodyPr vert="horz" lIns="45720" tIns="45720" rIns="45720" bIns="45720" rtlCol="0" anchor="t">
            <a:normAutofit/>
          </a:bodyPr>
          <a:lstStyle/>
          <a:p>
            <a:r>
              <a:rPr lang="fr-FR">
                <a:latin typeface="Tw Cen MT Condensed"/>
              </a:rPr>
              <a:t>Paroi ancienne rénovée à partir de polystyrène au R+2 du 16 au 25 avril 2021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FC573A5-A463-4C4E-BFB7-148EFEDD0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02/09/2021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FB0F73-6E58-44C8-BB74-AC2F8CC6F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21</a:t>
            </a:fld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9F1F75E-29C5-46BA-B372-84A5F508F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Validation expérimentale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6CF5BC-FF90-7A2C-136C-6CC922CE05C9}"/>
              </a:ext>
            </a:extLst>
          </p:cNvPr>
          <p:cNvSpPr/>
          <p:nvPr/>
        </p:nvSpPr>
        <p:spPr>
          <a:xfrm>
            <a:off x="1512964" y="2546849"/>
            <a:ext cx="53085" cy="2016971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1F0F8F4-F284-49D7-93F3-2951D51FDCDC}"/>
              </a:ext>
            </a:extLst>
          </p:cNvPr>
          <p:cNvSpPr txBox="1"/>
          <p:nvPr/>
        </p:nvSpPr>
        <p:spPr>
          <a:xfrm>
            <a:off x="2164423" y="2999577"/>
            <a:ext cx="88529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latin typeface="Tw Cen MT Condensed"/>
              </a:rPr>
              <a:t>INTÉRIEUR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F17879E-1743-E2B5-A52A-C12EDFF08F99}"/>
              </a:ext>
            </a:extLst>
          </p:cNvPr>
          <p:cNvSpPr txBox="1"/>
          <p:nvPr/>
        </p:nvSpPr>
        <p:spPr>
          <a:xfrm>
            <a:off x="255141" y="3093755"/>
            <a:ext cx="102227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latin typeface="Tw Cen MT Condensed"/>
              </a:rPr>
              <a:t>EXTÉRIEUR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EC19FC-3236-40E3-3135-4906AAB83220}"/>
              </a:ext>
            </a:extLst>
          </p:cNvPr>
          <p:cNvSpPr/>
          <p:nvPr/>
        </p:nvSpPr>
        <p:spPr>
          <a:xfrm>
            <a:off x="1012766" y="4875657"/>
            <a:ext cx="294717" cy="124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3CC5A8D-FE64-A455-7B03-0CE1494653EA}"/>
              </a:ext>
            </a:extLst>
          </p:cNvPr>
          <p:cNvSpPr/>
          <p:nvPr/>
        </p:nvSpPr>
        <p:spPr>
          <a:xfrm>
            <a:off x="1007818" y="5046894"/>
            <a:ext cx="292814" cy="12481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52FE6C4-06F9-1FD1-4007-E92C2DAD27A5}"/>
              </a:ext>
            </a:extLst>
          </p:cNvPr>
          <p:cNvSpPr txBox="1"/>
          <p:nvPr/>
        </p:nvSpPr>
        <p:spPr>
          <a:xfrm>
            <a:off x="1302891" y="4826451"/>
            <a:ext cx="2743199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100"/>
              <a:t>14 cm de brique</a:t>
            </a:r>
          </a:p>
          <a:p>
            <a:r>
              <a:rPr lang="fr-FR" sz="1100"/>
              <a:t>1 cm de lame d'air</a:t>
            </a:r>
          </a:p>
          <a:p>
            <a:r>
              <a:rPr lang="fr-FR" sz="1100"/>
              <a:t>5 cm de polystyrène</a:t>
            </a:r>
          </a:p>
          <a:p>
            <a:r>
              <a:rPr lang="fr-FR" sz="1100"/>
              <a:t>1cm de plaque de plâtre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54E0F26-3E20-9D25-68C5-A4B66810D30B}"/>
              </a:ext>
            </a:extLst>
          </p:cNvPr>
          <p:cNvSpPr/>
          <p:nvPr/>
        </p:nvSpPr>
        <p:spPr>
          <a:xfrm>
            <a:off x="1110142" y="5845198"/>
            <a:ext cx="102743" cy="102742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5B5B59C-A0A0-226B-7DF3-F0A65DB3FF55}"/>
              </a:ext>
            </a:extLst>
          </p:cNvPr>
          <p:cNvSpPr txBox="1"/>
          <p:nvPr/>
        </p:nvSpPr>
        <p:spPr>
          <a:xfrm>
            <a:off x="1311452" y="5622698"/>
            <a:ext cx="2743199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100"/>
              <a:t>Point de mesure à partir d'une sonde Honeywell (Température et Humidité Relative)</a:t>
            </a:r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3BF53A8-A7D7-7403-2C96-9AE708FCC159}"/>
              </a:ext>
            </a:extLst>
          </p:cNvPr>
          <p:cNvSpPr/>
          <p:nvPr/>
        </p:nvSpPr>
        <p:spPr>
          <a:xfrm>
            <a:off x="1572895" y="2546848"/>
            <a:ext cx="215758" cy="2016971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66123C-9E56-A7B7-5286-7BDB9B13150B}"/>
              </a:ext>
            </a:extLst>
          </p:cNvPr>
          <p:cNvSpPr/>
          <p:nvPr/>
        </p:nvSpPr>
        <p:spPr>
          <a:xfrm>
            <a:off x="1158318" y="2546849"/>
            <a:ext cx="346088" cy="2016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4362B6E-CF0E-FBC2-23F2-C01CA4DEFBFC}"/>
              </a:ext>
            </a:extLst>
          </p:cNvPr>
          <p:cNvSpPr/>
          <p:nvPr/>
        </p:nvSpPr>
        <p:spPr>
          <a:xfrm>
            <a:off x="1786939" y="2546847"/>
            <a:ext cx="70208" cy="20255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FAFB24E-1A07-DBD0-1361-85706449909F}"/>
              </a:ext>
            </a:extLst>
          </p:cNvPr>
          <p:cNvSpPr/>
          <p:nvPr/>
        </p:nvSpPr>
        <p:spPr>
          <a:xfrm>
            <a:off x="1007817" y="5209568"/>
            <a:ext cx="292814" cy="124815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CEC0D6-554F-21C0-1D18-CE839B8372E6}"/>
              </a:ext>
            </a:extLst>
          </p:cNvPr>
          <p:cNvSpPr/>
          <p:nvPr/>
        </p:nvSpPr>
        <p:spPr>
          <a:xfrm>
            <a:off x="1007818" y="5372242"/>
            <a:ext cx="292814" cy="1248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8F7D0B92-B89C-3E87-BD6B-FC1423CCFB12}"/>
              </a:ext>
            </a:extLst>
          </p:cNvPr>
          <p:cNvSpPr/>
          <p:nvPr/>
        </p:nvSpPr>
        <p:spPr>
          <a:xfrm>
            <a:off x="1632412" y="3413647"/>
            <a:ext cx="102743" cy="102742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Image 24">
            <a:extLst>
              <a:ext uri="{FF2B5EF4-FFF2-40B4-BE49-F238E27FC236}">
                <a16:creationId xmlns:a16="http://schemas.microsoft.com/office/drawing/2014/main" id="{9EE9AF83-54D3-0C31-7189-245F5E5CC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6600" y="859528"/>
            <a:ext cx="4961467" cy="3064611"/>
          </a:xfrm>
          <a:prstGeom prst="rect">
            <a:avLst/>
          </a:prstGeom>
        </p:spPr>
      </p:pic>
      <p:pic>
        <p:nvPicPr>
          <p:cNvPr id="25" name="Image 25">
            <a:extLst>
              <a:ext uri="{FF2B5EF4-FFF2-40B4-BE49-F238E27FC236}">
                <a16:creationId xmlns:a16="http://schemas.microsoft.com/office/drawing/2014/main" id="{3AD1086C-908E-99BF-BC3E-C61F8753E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600" y="3869416"/>
            <a:ext cx="4961467" cy="313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27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36D53B8-1BF2-486D-AFEC-95ACFDA1F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22" y="1440839"/>
            <a:ext cx="4436870" cy="703854"/>
          </a:xfrm>
          <a:solidFill>
            <a:schemeClr val="accent2">
              <a:lumMod val="20000"/>
              <a:lumOff val="80000"/>
            </a:schemeClr>
          </a:solidFill>
        </p:spPr>
        <p:txBody>
          <a:bodyPr vert="horz" lIns="45720" tIns="45720" rIns="45720" bIns="45720" rtlCol="0" anchor="t">
            <a:normAutofit/>
          </a:bodyPr>
          <a:lstStyle/>
          <a:p>
            <a:r>
              <a:rPr lang="fr-FR">
                <a:latin typeface="Tw Cen MT Condensed"/>
              </a:rPr>
              <a:t>Paroi ancienne rénovée à partir de chaux-chanvre au R+1 du 15 au 24 décembre 2021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FC573A5-A463-4C4E-BFB7-148EFEDD0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02/09/2021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FB0F73-6E58-44C8-BB74-AC2F8CC6F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22</a:t>
            </a:fld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9F1F75E-29C5-46BA-B372-84A5F508F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Validation expérimentale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66123C-9E56-A7B7-5286-7BDB9B13150B}"/>
              </a:ext>
            </a:extLst>
          </p:cNvPr>
          <p:cNvSpPr/>
          <p:nvPr/>
        </p:nvSpPr>
        <p:spPr>
          <a:xfrm>
            <a:off x="1278182" y="2580716"/>
            <a:ext cx="577256" cy="2016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6CF5BC-FF90-7A2C-136C-6CC922CE05C9}"/>
              </a:ext>
            </a:extLst>
          </p:cNvPr>
          <p:cNvSpPr/>
          <p:nvPr/>
        </p:nvSpPr>
        <p:spPr>
          <a:xfrm>
            <a:off x="1863998" y="2580716"/>
            <a:ext cx="241443" cy="201697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1F0F8F4-F284-49D7-93F3-2951D51FDCDC}"/>
              </a:ext>
            </a:extLst>
          </p:cNvPr>
          <p:cNvSpPr txBox="1"/>
          <p:nvPr/>
        </p:nvSpPr>
        <p:spPr>
          <a:xfrm>
            <a:off x="2164423" y="3033444"/>
            <a:ext cx="88529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latin typeface="Tw Cen MT Condensed"/>
              </a:rPr>
              <a:t>INTÉRIEUR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F17879E-1743-E2B5-A52A-C12EDFF08F99}"/>
              </a:ext>
            </a:extLst>
          </p:cNvPr>
          <p:cNvSpPr txBox="1"/>
          <p:nvPr/>
        </p:nvSpPr>
        <p:spPr>
          <a:xfrm>
            <a:off x="255141" y="3127622"/>
            <a:ext cx="102227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latin typeface="Tw Cen MT Condensed"/>
              </a:rPr>
              <a:t>EXTÉRIEUR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EC19FC-3236-40E3-3135-4906AAB83220}"/>
              </a:ext>
            </a:extLst>
          </p:cNvPr>
          <p:cNvSpPr/>
          <p:nvPr/>
        </p:nvSpPr>
        <p:spPr>
          <a:xfrm>
            <a:off x="1012766" y="4909524"/>
            <a:ext cx="294717" cy="124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3CC5A8D-FE64-A455-7B03-0CE1494653EA}"/>
              </a:ext>
            </a:extLst>
          </p:cNvPr>
          <p:cNvSpPr/>
          <p:nvPr/>
        </p:nvSpPr>
        <p:spPr>
          <a:xfrm>
            <a:off x="1016380" y="5080761"/>
            <a:ext cx="292814" cy="1248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52FE6C4-06F9-1FD1-4007-E92C2DAD27A5}"/>
              </a:ext>
            </a:extLst>
          </p:cNvPr>
          <p:cNvSpPr txBox="1"/>
          <p:nvPr/>
        </p:nvSpPr>
        <p:spPr>
          <a:xfrm>
            <a:off x="1311453" y="4817509"/>
            <a:ext cx="2743199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100"/>
              <a:t>40 cm de brique</a:t>
            </a:r>
          </a:p>
          <a:p>
            <a:r>
              <a:rPr lang="fr-FR" sz="1100"/>
              <a:t>15 cm de chaux-chanvre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8F7D0B92-B89C-3E87-BD6B-FC1423CCFB12}"/>
              </a:ext>
            </a:extLst>
          </p:cNvPr>
          <p:cNvSpPr/>
          <p:nvPr/>
        </p:nvSpPr>
        <p:spPr>
          <a:xfrm>
            <a:off x="1932075" y="3447514"/>
            <a:ext cx="102743" cy="102742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54E0F26-3E20-9D25-68C5-A4B66810D30B}"/>
              </a:ext>
            </a:extLst>
          </p:cNvPr>
          <p:cNvSpPr/>
          <p:nvPr/>
        </p:nvSpPr>
        <p:spPr>
          <a:xfrm>
            <a:off x="1110142" y="5476660"/>
            <a:ext cx="102743" cy="102742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5B5B59C-A0A0-226B-7DF3-F0A65DB3FF55}"/>
              </a:ext>
            </a:extLst>
          </p:cNvPr>
          <p:cNvSpPr txBox="1"/>
          <p:nvPr/>
        </p:nvSpPr>
        <p:spPr>
          <a:xfrm>
            <a:off x="1311452" y="5254160"/>
            <a:ext cx="2743199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100"/>
              <a:t>Point de mesure à partir d'une sonde Honeywell (Température et Humidité Relative)</a:t>
            </a:r>
            <a:endParaRPr lang="fr-FR"/>
          </a:p>
        </p:txBody>
      </p:sp>
      <p:pic>
        <p:nvPicPr>
          <p:cNvPr id="11" name="Image 16">
            <a:extLst>
              <a:ext uri="{FF2B5EF4-FFF2-40B4-BE49-F238E27FC236}">
                <a16:creationId xmlns:a16="http://schemas.microsoft.com/office/drawing/2014/main" id="{CBE56861-DB88-F7FA-BFD7-8A3842357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884928"/>
            <a:ext cx="4969933" cy="3064611"/>
          </a:xfrm>
          <a:prstGeom prst="rect">
            <a:avLst/>
          </a:prstGeom>
        </p:spPr>
      </p:pic>
      <p:pic>
        <p:nvPicPr>
          <p:cNvPr id="17" name="Image 18">
            <a:extLst>
              <a:ext uri="{FF2B5EF4-FFF2-40B4-BE49-F238E27FC236}">
                <a16:creationId xmlns:a16="http://schemas.microsoft.com/office/drawing/2014/main" id="{87DB7A7F-C438-4E74-33FD-2CBDBB07A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3894815"/>
            <a:ext cx="4969933" cy="314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50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E0483AE-BBCD-DD49-BFDA-2DD2DCC98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3581F20-80FA-4246-B900-7C1C373CE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84EE320-79CD-D942-9DF4-85F8FC6D7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Modèle de climat urbain : TEB (</a:t>
            </a:r>
            <a:r>
              <a:rPr lang="fr-FR" dirty="0" err="1"/>
              <a:t>Town</a:t>
            </a:r>
            <a:r>
              <a:rPr lang="fr-FR" dirty="0"/>
              <a:t> </a:t>
            </a:r>
            <a:r>
              <a:rPr lang="fr-FR" dirty="0" err="1"/>
              <a:t>energy</a:t>
            </a:r>
            <a:r>
              <a:rPr lang="fr-FR" dirty="0"/>
              <a:t> balance)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4A18515-5742-4D44-A50E-CA30940AA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032" y="1435608"/>
            <a:ext cx="7797800" cy="46355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3596D3C-253D-9648-B4C4-AAF04098FF5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9566" y="2968528"/>
            <a:ext cx="2541434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Compromis entre précision des résultats et temps de calcul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E7E47A5-514B-E441-99B7-84FAE0E2D17F}"/>
              </a:ext>
            </a:extLst>
          </p:cNvPr>
          <p:cNvSpPr txBox="1"/>
          <p:nvPr/>
        </p:nvSpPr>
        <p:spPr>
          <a:xfrm>
            <a:off x="495604" y="65671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428048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du pied de page 27">
            <a:extLst>
              <a:ext uri="{FF2B5EF4-FFF2-40B4-BE49-F238E27FC236}">
                <a16:creationId xmlns:a16="http://schemas.microsoft.com/office/drawing/2014/main" id="{8D01DFC5-E2D3-4FAC-B77F-DAAB72EC2DFC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>
          <a:xfrm>
            <a:off x="4787079" y="6490421"/>
            <a:ext cx="5901458" cy="274320"/>
          </a:xfrm>
        </p:spPr>
        <p:txBody>
          <a:bodyPr/>
          <a:lstStyle/>
          <a:p>
            <a:r>
              <a:rPr lang="en-US"/>
              <a:t>19/05/2022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49F9244-01B1-40F2-9133-3D679003757C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948020" y="2221007"/>
                <a:ext cx="8429600" cy="11919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fr-FR" sz="2000" i="1" dirty="0">
                  <a:latin typeface="Cambria Math" panose="02040503050406030204" pitchFamily="18" charset="0"/>
                </a:endParaRPr>
              </a:p>
              <a:p>
                <a:pPr marL="685800" lvl="4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sup>
                          </m:sSup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fr-FR" sz="24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  <m:r>
                        <a:rPr lang="fr-F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49F9244-01B1-40F2-9133-3D6790037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7"/>
                </p:custDataLst>
              </p:nvPr>
            </p:nvSpPr>
            <p:spPr>
              <a:xfrm>
                <a:off x="948020" y="2221007"/>
                <a:ext cx="8429600" cy="1191929"/>
              </a:xfrm>
              <a:prstGeom prst="rect">
                <a:avLst/>
              </a:prstGeom>
              <a:blipFill>
                <a:blip r:embed="rId28"/>
                <a:stretch>
                  <a:fillRect b="-2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30772CF8-9517-4E6E-AF00-2EF7BB6E3897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41729" y="4648406"/>
                <a:ext cx="8701589" cy="9221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685800" lvl="4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𝑢</m:t>
                              </m:r>
                            </m:sup>
                          </m:sSup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fr-FR" sz="24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den>
                      </m:f>
                      <m:r>
                        <a:rPr lang="fr-F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𝜆</m:t>
                              </m:r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num>
                                <m:den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4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r>
                            <a:rPr lang="fr-F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4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30772CF8-9517-4E6E-AF00-2EF7BB6E38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9"/>
                </p:custDataLst>
              </p:nvPr>
            </p:nvSpPr>
            <p:spPr>
              <a:xfrm>
                <a:off x="141729" y="4648406"/>
                <a:ext cx="8701589" cy="922176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65397310-953A-4210-B1F0-54CED7508D5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59105" y="1752885"/>
            <a:ext cx="3371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latin typeface="+mj-lt"/>
              </a:rPr>
              <a:t>EQUATION DE CONSERVATION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064347-FCFC-E448-956E-861F197AF0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48020" y="1083911"/>
            <a:ext cx="5966633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r-FR" sz="2000" i="1" dirty="0"/>
              <a:t>Modèle de transferts couplés de masse et de chaleur en 1D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3B13D54C-F7F2-4D4A-8B05-A4A77AFB7875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82391" y="5647393"/>
                <a:ext cx="19857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solidFill>
                      <a:schemeClr val="accent3"/>
                    </a:solidFill>
                  </a:rPr>
                  <a:t>Stockage de la densité d’énergie </a:t>
                </a:r>
                <a:r>
                  <a:rPr lang="fr-FR" sz="1200" dirty="0">
                    <a:solidFill>
                      <a:schemeClr val="accent3"/>
                    </a:solidFill>
                  </a:rPr>
                  <a:t>(</a:t>
                </a:r>
                <a14:m>
                  <m:oMath xmlns:m="http://schemas.openxmlformats.org/officeDocument/2006/math">
                    <m:r>
                      <a:rPr lang="fr-FR" sz="12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𝐽</m:t>
                    </m:r>
                    <m:r>
                      <a:rPr lang="fr-FR" sz="12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12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2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sz="12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</m:sup>
                    </m:sSup>
                    <m:r>
                      <a:rPr lang="fr-FR" sz="1200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12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2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fr-FR" sz="1200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fr-FR" sz="1200" dirty="0">
                    <a:solidFill>
                      <a:schemeClr val="accent3"/>
                    </a:solidFill>
                  </a:rPr>
                  <a:t>)</a:t>
                </a:r>
                <a:endParaRPr lang="fr-FR" sz="14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3B13D54C-F7F2-4D4A-8B05-A4A77AFB7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31"/>
                </p:custDataLst>
              </p:nvPr>
            </p:nvSpPr>
            <p:spPr>
              <a:xfrm>
                <a:off x="182391" y="5647393"/>
                <a:ext cx="1985749" cy="523220"/>
              </a:xfrm>
              <a:prstGeom prst="rect">
                <a:avLst/>
              </a:prstGeom>
              <a:blipFill>
                <a:blip r:embed="rId32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ZoneTexte 23">
            <a:extLst>
              <a:ext uri="{FF2B5EF4-FFF2-40B4-BE49-F238E27FC236}">
                <a16:creationId xmlns:a16="http://schemas.microsoft.com/office/drawing/2014/main" id="{AB9954BC-C97D-463F-869C-A635784C4FE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061021" y="5739967"/>
            <a:ext cx="1796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chemeClr val="accent1"/>
                </a:solidFill>
              </a:rPr>
              <a:t>Conduction thermique dans le matériau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48590DC-100C-443C-ADE9-7115DA882F3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499974" y="5763640"/>
            <a:ext cx="222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chemeClr val="accent2"/>
                </a:solidFill>
              </a:rPr>
              <a:t>Déplacement de chaleur  avec la phase liquide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E718FEE-3AA6-4206-9BAA-7AFF3333C6B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498228" y="5746917"/>
            <a:ext cx="16624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7030A0"/>
                </a:solidFill>
              </a:rPr>
              <a:t>Déplacement de chaleur avec le flux de vapeur d’eau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990EDCA-BB9A-47DD-A2B0-CD5A8BA044C0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870738" y="3621107"/>
                <a:ext cx="2532201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solidFill>
                      <a:schemeClr val="accent3"/>
                    </a:solidFill>
                  </a:rPr>
                  <a:t>Stockage de la masse d’eau liquide et vapeur par unité de volume </a:t>
                </a:r>
                <a:r>
                  <a:rPr lang="fr-FR" sz="1200" dirty="0">
                    <a:solidFill>
                      <a:schemeClr val="accent3"/>
                    </a:solidFill>
                  </a:rPr>
                  <a:t>(kg</a:t>
                </a:r>
                <a14:m>
                  <m:oMath xmlns:m="http://schemas.openxmlformats.org/officeDocument/2006/math">
                    <m:r>
                      <a:rPr lang="fr-FR" sz="1200" i="1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12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2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r-FR" sz="12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</m:sup>
                    </m:sSup>
                    <m:r>
                      <a:rPr lang="fr-FR" sz="1200" i="1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12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2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fr-FR" sz="1200" i="1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fr-FR" sz="1200" dirty="0">
                    <a:solidFill>
                      <a:schemeClr val="accent3"/>
                    </a:solidFill>
                  </a:rPr>
                  <a:t>)</a:t>
                </a:r>
                <a:endParaRPr lang="fr-FR" sz="1400" dirty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990EDCA-BB9A-47DD-A2B0-CD5A8BA044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33"/>
                </p:custDataLst>
              </p:nvPr>
            </p:nvSpPr>
            <p:spPr>
              <a:xfrm>
                <a:off x="870738" y="3621107"/>
                <a:ext cx="2532201" cy="738664"/>
              </a:xfrm>
              <a:prstGeom prst="rect">
                <a:avLst/>
              </a:prstGeom>
              <a:blipFill>
                <a:blip r:embed="rId34"/>
                <a:stretch>
                  <a:fillRect t="-1695" b="-84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ZoneTexte 14">
            <a:extLst>
              <a:ext uri="{FF2B5EF4-FFF2-40B4-BE49-F238E27FC236}">
                <a16:creationId xmlns:a16="http://schemas.microsoft.com/office/drawing/2014/main" id="{95C4FCD7-92F2-4109-AA84-870E3E8514D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208690" y="3696692"/>
            <a:ext cx="222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chemeClr val="accent2"/>
                </a:solidFill>
              </a:rPr>
              <a:t>Transport de liquide, selon la loi de Darcy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27D6CD5-BBF4-4EEE-9358-B9A5BF0761C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217885" y="3673819"/>
            <a:ext cx="1475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7030A0"/>
                </a:solidFill>
              </a:rPr>
              <a:t>Diffusion de vapeur d’eau</a:t>
            </a:r>
          </a:p>
        </p:txBody>
      </p:sp>
      <p:sp>
        <p:nvSpPr>
          <p:cNvPr id="30" name="Accolade ouvrante 29">
            <a:extLst>
              <a:ext uri="{FF2B5EF4-FFF2-40B4-BE49-F238E27FC236}">
                <a16:creationId xmlns:a16="http://schemas.microsoft.com/office/drawing/2014/main" id="{8D409747-6F93-4949-BA52-D6A8BD6C6236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rot="16200000">
            <a:off x="4378973" y="4872413"/>
            <a:ext cx="159409" cy="1594594"/>
          </a:xfrm>
          <a:prstGeom prst="leftBrac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colade ouvrante 16">
            <a:extLst>
              <a:ext uri="{FF2B5EF4-FFF2-40B4-BE49-F238E27FC236}">
                <a16:creationId xmlns:a16="http://schemas.microsoft.com/office/drawing/2014/main" id="{43C64204-A262-4285-8347-D1ABF2F5683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16200000">
            <a:off x="4159396" y="2900542"/>
            <a:ext cx="146042" cy="1400511"/>
          </a:xfrm>
          <a:prstGeom prst="leftBrac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8B494B6-B619-417F-BD2C-6854DEC98D7A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59105" y="4340263"/>
            <a:ext cx="2015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Transfert de chaleur</a:t>
            </a:r>
            <a:endParaRPr lang="fr-FR" sz="1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" name="Accolade ouvrante 17">
            <a:extLst>
              <a:ext uri="{FF2B5EF4-FFF2-40B4-BE49-F238E27FC236}">
                <a16:creationId xmlns:a16="http://schemas.microsoft.com/office/drawing/2014/main" id="{567DBB45-9D77-41E0-9308-4E46E6725D99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16200000">
            <a:off x="5675198" y="2968185"/>
            <a:ext cx="172382" cy="1221785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ccolade ouvrante 18">
            <a:extLst>
              <a:ext uri="{FF2B5EF4-FFF2-40B4-BE49-F238E27FC236}">
                <a16:creationId xmlns:a16="http://schemas.microsoft.com/office/drawing/2014/main" id="{9D1841F9-1420-4301-ACF3-35A968B86626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 rot="16200000">
            <a:off x="2087041" y="2997672"/>
            <a:ext cx="99596" cy="1027456"/>
          </a:xfrm>
          <a:prstGeom prst="leftBrac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ccolade ouvrante 31">
            <a:extLst>
              <a:ext uri="{FF2B5EF4-FFF2-40B4-BE49-F238E27FC236}">
                <a16:creationId xmlns:a16="http://schemas.microsoft.com/office/drawing/2014/main" id="{60DBAE1B-D096-4537-BBAF-0B2E2EDA6FFB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 rot="16200000">
            <a:off x="6148408" y="4888010"/>
            <a:ext cx="157092" cy="1527036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Accolade ouvrante 32">
            <a:extLst>
              <a:ext uri="{FF2B5EF4-FFF2-40B4-BE49-F238E27FC236}">
                <a16:creationId xmlns:a16="http://schemas.microsoft.com/office/drawing/2014/main" id="{89C19157-726F-409F-80D2-DD07954695D5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 rot="16200000">
            <a:off x="1136713" y="5140469"/>
            <a:ext cx="136147" cy="862448"/>
          </a:xfrm>
          <a:prstGeom prst="leftBrac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Accolade ouvrante 33">
            <a:extLst>
              <a:ext uri="{FF2B5EF4-FFF2-40B4-BE49-F238E27FC236}">
                <a16:creationId xmlns:a16="http://schemas.microsoft.com/office/drawing/2014/main" id="{3C070648-BCA4-4F8E-BDBB-BF9B62E1176A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 rot="16200000">
            <a:off x="2961874" y="5195410"/>
            <a:ext cx="144716" cy="931483"/>
          </a:xfrm>
          <a:prstGeom prst="leftBrac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Titre 4">
            <a:extLst>
              <a:ext uri="{FF2B5EF4-FFF2-40B4-BE49-F238E27FC236}">
                <a16:creationId xmlns:a16="http://schemas.microsoft.com/office/drawing/2014/main" id="{4C7CA2CF-05C7-49D9-B9C3-140864FBEAC3}"/>
              </a:ext>
            </a:extLst>
          </p:cNvPr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78894" y="-64008"/>
            <a:ext cx="10158439" cy="1499616"/>
          </a:xfrm>
        </p:spPr>
        <p:txBody>
          <a:bodyPr/>
          <a:lstStyle/>
          <a:p>
            <a:r>
              <a:rPr lang="fr-FR" dirty="0"/>
              <a:t>Equations des transferts couplés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22A5AE9-FA5A-DB47-8FDD-DDB3EB770633}"/>
              </a:ext>
            </a:extLst>
          </p:cNvPr>
          <p:cNvSpPr/>
          <p:nvPr/>
        </p:nvSpPr>
        <p:spPr>
          <a:xfrm>
            <a:off x="250040" y="1710365"/>
            <a:ext cx="7093296" cy="4780056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206EF08-98BD-0F47-9B7A-E1294B4B1865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7797523" y="1737260"/>
            <a:ext cx="3442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latin typeface="+mj-lt"/>
              </a:rPr>
              <a:t>CONDITIONS AUX LIMITES</a:t>
            </a:r>
          </a:p>
        </p:txBody>
      </p:sp>
      <p:sp>
        <p:nvSpPr>
          <p:cNvPr id="36" name="Rectangle : coins arrondis 35">
            <a:extLst>
              <a:ext uri="{FF2B5EF4-FFF2-40B4-BE49-F238E27FC236}">
                <a16:creationId xmlns:a16="http://schemas.microsoft.com/office/drawing/2014/main" id="{74DFBA1C-27E3-5441-8A1D-CC3D1C90A26F}"/>
              </a:ext>
            </a:extLst>
          </p:cNvPr>
          <p:cNvSpPr/>
          <p:nvPr/>
        </p:nvSpPr>
        <p:spPr>
          <a:xfrm>
            <a:off x="7488458" y="1694740"/>
            <a:ext cx="4507870" cy="2742385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801FB6D-76CC-C54D-AAE8-265E42BC5ABD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604147" y="2159086"/>
            <a:ext cx="1931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Transfert de masse</a:t>
            </a:r>
            <a:endParaRPr lang="fr-FR" sz="1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E24B10B-C56F-4D4B-A882-2822E10CFD94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7797523" y="2079789"/>
            <a:ext cx="38353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Convection thermique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Rayonnement solaire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Rayonnement à grande longueur d’onde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Convection massique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accent2">
                    <a:lumMod val="50000"/>
                  </a:schemeClr>
                </a:solidFill>
              </a:rPr>
              <a:t>Pluie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CFB504D-97E4-6A42-9D01-E366D3D93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31BFF76-389A-0248-8081-529509EFC382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7584907" y="5021055"/>
            <a:ext cx="429666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i="1" dirty="0"/>
              <a:t>Réécriture en fonction des deux potentiels moteur  : </a:t>
            </a:r>
          </a:p>
          <a:p>
            <a:pPr algn="ctr"/>
            <a:r>
              <a:rPr lang="fr-FR" sz="2400" b="1" i="1" dirty="0"/>
              <a:t>Température et Pression capillaire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F984A5E0-4052-DA43-BF32-B2206A7FE0DF}"/>
              </a:ext>
            </a:extLst>
          </p:cNvPr>
          <p:cNvSpPr txBox="1"/>
          <p:nvPr/>
        </p:nvSpPr>
        <p:spPr>
          <a:xfrm>
            <a:off x="495604" y="65671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945582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36A1BA2-DBAA-43B4-B11A-DE86CBC055C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72FD4D7-196C-48E7-89E0-D042FB482F3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78894" y="-64008"/>
            <a:ext cx="10158439" cy="1499616"/>
          </a:xfrm>
        </p:spPr>
        <p:txBody>
          <a:bodyPr/>
          <a:lstStyle/>
          <a:p>
            <a:r>
              <a:rPr lang="fr-FR" dirty="0"/>
              <a:t> Intégration des transferts couplés à un modèle de climat urbain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D83C3CD-1A04-4C77-9749-1BC8E428DC7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038702" y="5386977"/>
            <a:ext cx="2705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/>
              <a:t>Approche de résolution numérique découplée </a:t>
            </a:r>
          </a:p>
        </p:txBody>
      </p:sp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EAF02AE6-BE17-482E-8529-755C99D433C1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38305097"/>
              </p:ext>
            </p:extLst>
          </p:nvPr>
        </p:nvGraphicFramePr>
        <p:xfrm>
          <a:off x="117446" y="1517190"/>
          <a:ext cx="4835670" cy="3747357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1491164">
                  <a:extLst>
                    <a:ext uri="{9D8B030D-6E8A-4147-A177-3AD203B41FA5}">
                      <a16:colId xmlns:a16="http://schemas.microsoft.com/office/drawing/2014/main" val="2809428934"/>
                    </a:ext>
                  </a:extLst>
                </a:gridCol>
                <a:gridCol w="1785324">
                  <a:extLst>
                    <a:ext uri="{9D8B030D-6E8A-4147-A177-3AD203B41FA5}">
                      <a16:colId xmlns:a16="http://schemas.microsoft.com/office/drawing/2014/main" val="3903121705"/>
                    </a:ext>
                  </a:extLst>
                </a:gridCol>
                <a:gridCol w="1559182">
                  <a:extLst>
                    <a:ext uri="{9D8B030D-6E8A-4147-A177-3AD203B41FA5}">
                      <a16:colId xmlns:a16="http://schemas.microsoft.com/office/drawing/2014/main" val="684548304"/>
                    </a:ext>
                  </a:extLst>
                </a:gridCol>
              </a:tblGrid>
              <a:tr h="416913">
                <a:tc>
                  <a:txBody>
                    <a:bodyPr/>
                    <a:lstStyle/>
                    <a:p>
                      <a:endParaRPr lang="fr-FR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/>
                        <a:t>Delphin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TEB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8476014"/>
                  </a:ext>
                </a:extLst>
              </a:tr>
              <a:tr h="686682">
                <a:tc>
                  <a:txBody>
                    <a:bodyPr/>
                    <a:lstStyle/>
                    <a:p>
                      <a:r>
                        <a:rPr lang="fr-FR" sz="1800" dirty="0"/>
                        <a:t>Schéma de discrétisation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/>
                        <a:t>Totalement implicite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/>
                        <a:t>Totalement implicite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6554842"/>
                  </a:ext>
                </a:extLst>
              </a:tr>
              <a:tr h="730863">
                <a:tc>
                  <a:txBody>
                    <a:bodyPr/>
                    <a:lstStyle/>
                    <a:p>
                      <a:r>
                        <a:rPr lang="fr-FR" sz="1800"/>
                        <a:t>Pas de temps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Variable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/>
                        <a:t>5 min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566907"/>
                  </a:ext>
                </a:extLst>
              </a:tr>
              <a:tr h="686682">
                <a:tc>
                  <a:txBody>
                    <a:bodyPr/>
                    <a:lstStyle/>
                    <a:p>
                      <a:r>
                        <a:rPr lang="fr-FR" sz="1800"/>
                        <a:t>Maillage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Environ 50 nœuds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/>
                        <a:t>5 nœuds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1944163"/>
                  </a:ext>
                </a:extLst>
              </a:tr>
              <a:tr h="1226217">
                <a:tc>
                  <a:txBody>
                    <a:bodyPr/>
                    <a:lstStyle/>
                    <a:p>
                      <a:r>
                        <a:rPr lang="fr-FR" sz="1800" dirty="0"/>
                        <a:t>Méthode de résolution numérique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Méthode de Newton-</a:t>
                      </a:r>
                      <a:r>
                        <a:rPr lang="fr-FR" sz="1800" dirty="0" err="1"/>
                        <a:t>Raphson</a:t>
                      </a:r>
                      <a:r>
                        <a:rPr lang="fr-FR" sz="1800" dirty="0"/>
                        <a:t> (itérative et complexe)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Méthode de décomposition LU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7948465"/>
                  </a:ext>
                </a:extLst>
              </a:tr>
            </a:tbl>
          </a:graphicData>
        </a:graphic>
      </p:graphicFrame>
      <p:graphicFrame>
        <p:nvGraphicFramePr>
          <p:cNvPr id="30" name="Tableau 29">
            <a:extLst>
              <a:ext uri="{FF2B5EF4-FFF2-40B4-BE49-F238E27FC236}">
                <a16:creationId xmlns:a16="http://schemas.microsoft.com/office/drawing/2014/main" id="{39C3B5FF-4C62-4B15-8C5C-16610EBE18BD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645423348"/>
              </p:ext>
            </p:extLst>
          </p:nvPr>
        </p:nvGraphicFramePr>
        <p:xfrm>
          <a:off x="5094855" y="1517190"/>
          <a:ext cx="2878790" cy="3741909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2878790">
                  <a:extLst>
                    <a:ext uri="{9D8B030D-6E8A-4147-A177-3AD203B41FA5}">
                      <a16:colId xmlns:a16="http://schemas.microsoft.com/office/drawing/2014/main" val="4180224089"/>
                    </a:ext>
                  </a:extLst>
                </a:gridCol>
              </a:tblGrid>
              <a:tr h="400262">
                <a:tc>
                  <a:txBody>
                    <a:bodyPr/>
                    <a:lstStyle/>
                    <a:p>
                      <a:r>
                        <a:rPr lang="fr-FR" sz="1600" dirty="0"/>
                        <a:t>Méthode proposée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566407"/>
                  </a:ext>
                </a:extLst>
              </a:tr>
              <a:tr h="6972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err="1"/>
                        <a:t>Implicit</a:t>
                      </a:r>
                      <a:r>
                        <a:rPr lang="fr-FR" sz="1600" b="0" dirty="0"/>
                        <a:t>-Explicit (IMEX)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6685679"/>
                  </a:ext>
                </a:extLst>
              </a:tr>
              <a:tr h="762329">
                <a:tc>
                  <a:txBody>
                    <a:bodyPr/>
                    <a:lstStyle/>
                    <a:p>
                      <a:r>
                        <a:rPr lang="fr-FR" sz="1600" b="0" dirty="0"/>
                        <a:t>5 min (abaissé à 10 secondes dans les moments critiques)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9113146"/>
                  </a:ext>
                </a:extLst>
              </a:tr>
              <a:tr h="698751">
                <a:tc>
                  <a:txBody>
                    <a:bodyPr/>
                    <a:lstStyle/>
                    <a:p>
                      <a:r>
                        <a:rPr lang="fr-FR" sz="1600" b="0" dirty="0"/>
                        <a:t>Entre 9 et 25 </a:t>
                      </a:r>
                      <a:r>
                        <a:rPr lang="fr-FR" sz="1600" b="0" dirty="0" err="1"/>
                        <a:t>noeuds</a:t>
                      </a:r>
                      <a:endParaRPr lang="fr-FR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140233"/>
                  </a:ext>
                </a:extLst>
              </a:tr>
              <a:tr h="11833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/>
                        <a:t>Méthode de décomposition LU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225702"/>
                  </a:ext>
                </a:extLst>
              </a:tr>
            </a:tbl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58FBDAB1-0621-416A-9337-0E0C2BAC234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014122" y="989900"/>
            <a:ext cx="7060432" cy="5327009"/>
          </a:xfrm>
          <a:prstGeom prst="rect">
            <a:avLst/>
          </a:prstGeom>
          <a:noFill/>
          <a:ln w="57150">
            <a:solidFill>
              <a:srgbClr val="0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D2D29B18-3EBC-40F2-BA93-33CADAEBF37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177346" y="1072356"/>
            <a:ext cx="3819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SCHÉMA NUMÉRIQUE PROPOSÉ</a:t>
            </a:r>
          </a:p>
        </p:txBody>
      </p:sp>
      <p:sp>
        <p:nvSpPr>
          <p:cNvPr id="6" name="Croix 5">
            <a:extLst>
              <a:ext uri="{FF2B5EF4-FFF2-40B4-BE49-F238E27FC236}">
                <a16:creationId xmlns:a16="http://schemas.microsoft.com/office/drawing/2014/main" id="{D156BE1B-6277-FE42-BEA0-9B07A8270269}"/>
              </a:ext>
            </a:extLst>
          </p:cNvPr>
          <p:cNvSpPr/>
          <p:nvPr/>
        </p:nvSpPr>
        <p:spPr>
          <a:xfrm>
            <a:off x="7024633" y="5413656"/>
            <a:ext cx="769028" cy="707883"/>
          </a:xfrm>
          <a:prstGeom prst="plus">
            <a:avLst>
              <a:gd name="adj" fmla="val 3884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contenu 1">
            <a:extLst>
              <a:ext uri="{FF2B5EF4-FFF2-40B4-BE49-F238E27FC236}">
                <a16:creationId xmlns:a16="http://schemas.microsoft.com/office/drawing/2014/main" id="{404BBFCB-8C53-7048-9FA1-209A17B339DA}"/>
              </a:ext>
            </a:extLst>
          </p:cNvPr>
          <p:cNvSpPr txBox="1">
            <a:spLocks/>
          </p:cNvSpPr>
          <p:nvPr/>
        </p:nvSpPr>
        <p:spPr>
          <a:xfrm>
            <a:off x="8350829" y="2071304"/>
            <a:ext cx="3620261" cy="180191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fr-FR" sz="1600" b="1" dirty="0"/>
              <a:t>MOMENTS CRITIQUES </a:t>
            </a: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fr-FR" sz="1600" b="1" dirty="0"/>
              <a:t>  </a:t>
            </a:r>
            <a:r>
              <a:rPr lang="fr-FR" sz="1600" dirty="0"/>
              <a:t>1</a:t>
            </a:r>
            <a:r>
              <a:rPr lang="fr-FR" sz="1600" b="1" dirty="0"/>
              <a:t>. Quantités de pluie absorbée élevée</a:t>
            </a:r>
            <a:endParaRPr lang="fr-FR" sz="1600" dirty="0"/>
          </a:p>
          <a:p>
            <a:pPr marL="0">
              <a:lnSpc>
                <a:spcPct val="120000"/>
              </a:lnSpc>
              <a:spcBef>
                <a:spcPts val="200"/>
              </a:spcBef>
            </a:pPr>
            <a:r>
              <a:rPr lang="fr-FR" sz="1600" dirty="0"/>
              <a:t>2. </a:t>
            </a:r>
            <a:r>
              <a:rPr lang="fr-FR" sz="1600" b="1" dirty="0"/>
              <a:t>Oscillations</a:t>
            </a:r>
            <a:r>
              <a:rPr lang="fr-FR" sz="1600" dirty="0"/>
              <a:t> numériques </a:t>
            </a:r>
          </a:p>
          <a:p>
            <a:pPr marL="0">
              <a:lnSpc>
                <a:spcPct val="120000"/>
              </a:lnSpc>
              <a:spcBef>
                <a:spcPts val="200"/>
              </a:spcBef>
            </a:pPr>
            <a:r>
              <a:rPr lang="fr-FR" sz="1600" dirty="0"/>
              <a:t>3. </a:t>
            </a:r>
            <a:r>
              <a:rPr lang="fr-FR" sz="1600" b="1" dirty="0"/>
              <a:t>Variations brusques </a:t>
            </a:r>
          </a:p>
          <a:p>
            <a:pPr marL="0">
              <a:lnSpc>
                <a:spcPct val="120000"/>
              </a:lnSpc>
              <a:spcBef>
                <a:spcPts val="200"/>
              </a:spcBef>
            </a:pPr>
            <a:r>
              <a:rPr lang="fr-FR" sz="1600" dirty="0"/>
              <a:t>4. </a:t>
            </a:r>
            <a:r>
              <a:rPr lang="fr-FR" sz="1600" b="1" dirty="0"/>
              <a:t>Pression capillaire positive </a:t>
            </a:r>
            <a:r>
              <a:rPr lang="fr-FR" sz="1600" dirty="0"/>
              <a:t>en un point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2F53D596-0679-E54A-BEDF-D503CD79D239}"/>
              </a:ext>
            </a:extLst>
          </p:cNvPr>
          <p:cNvCxnSpPr>
            <a:cxnSpLocks/>
            <a:endCxn id="37" idx="1"/>
          </p:cNvCxnSpPr>
          <p:nvPr/>
        </p:nvCxnSpPr>
        <p:spPr>
          <a:xfrm>
            <a:off x="7835317" y="2972261"/>
            <a:ext cx="515512" cy="0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numéro de diapositive 12">
            <a:extLst>
              <a:ext uri="{FF2B5EF4-FFF2-40B4-BE49-F238E27FC236}">
                <a16:creationId xmlns:a16="http://schemas.microsoft.com/office/drawing/2014/main" id="{4935E96A-F949-E54A-8017-A8032AA98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173C6AB-68A4-B844-BC75-169BFD274F71}"/>
              </a:ext>
            </a:extLst>
          </p:cNvPr>
          <p:cNvSpPr txBox="1"/>
          <p:nvPr/>
        </p:nvSpPr>
        <p:spPr>
          <a:xfrm>
            <a:off x="495604" y="65671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138113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3" grpId="0" animBg="1"/>
      <p:bldP spid="29" grpId="0"/>
      <p:bldP spid="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441B85B-EC70-4836-80A0-68D9672C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AFACC4F3-4FAB-4691-BDBE-DF7852E8E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Approche de résolution numérique découplée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2369A32-7CA0-1E45-99FD-CAF5969BEBA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96445" y="956495"/>
            <a:ext cx="6188164" cy="5839536"/>
          </a:xfrm>
          <a:prstGeom prst="rect">
            <a:avLst/>
          </a:prstGeom>
        </p:spPr>
      </p:pic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3BF7BD1F-4C34-0148-BDB6-8518A280A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1DA0B51-75B4-7F48-8E8B-AEBEE1501D94}"/>
              </a:ext>
            </a:extLst>
          </p:cNvPr>
          <p:cNvSpPr txBox="1"/>
          <p:nvPr/>
        </p:nvSpPr>
        <p:spPr>
          <a:xfrm>
            <a:off x="495604" y="65671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175824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A322BAC-7A29-4732-B4C4-AB525BD8A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C049542-EAE3-4E63-A863-2A99B0DE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95" y="-64009"/>
            <a:ext cx="9720072" cy="1384185"/>
          </a:xfrm>
        </p:spPr>
        <p:txBody>
          <a:bodyPr/>
          <a:lstStyle/>
          <a:p>
            <a:r>
              <a:rPr lang="fr-FR" dirty="0"/>
              <a:t>Méthodologie de la Validation numérique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EC2CE02-49B2-4128-B622-8EF99C7BDB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281"/>
          <a:stretch/>
        </p:blipFill>
        <p:spPr>
          <a:xfrm>
            <a:off x="422222" y="2026881"/>
            <a:ext cx="5673778" cy="4618777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A84EF93-C5F9-4C60-8867-898C7C99884F}"/>
              </a:ext>
            </a:extLst>
          </p:cNvPr>
          <p:cNvSpPr txBox="1"/>
          <p:nvPr/>
        </p:nvSpPr>
        <p:spPr>
          <a:xfrm>
            <a:off x="6330836" y="5196112"/>
            <a:ext cx="5191772" cy="116955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600" b="1" dirty="0"/>
              <a:t>TROIS CLIMATS</a:t>
            </a:r>
          </a:p>
          <a:p>
            <a:r>
              <a:rPr lang="fr-FR" dirty="0"/>
              <a:t>Toutes les parois sont testées dans le climat de 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Cahors</a:t>
            </a:r>
            <a:r>
              <a:rPr lang="fr-FR" dirty="0"/>
              <a:t>.</a:t>
            </a:r>
          </a:p>
          <a:p>
            <a:r>
              <a:rPr lang="fr-FR" dirty="0"/>
              <a:t>Les parois 1 et 10 sont aussi évaluées dans le climat de 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Manaus</a:t>
            </a:r>
            <a:r>
              <a:rPr lang="fr-FR" dirty="0"/>
              <a:t> et d’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Assouan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F1572B1-041C-4013-8F0E-43B377FFF3E1}"/>
              </a:ext>
            </a:extLst>
          </p:cNvPr>
          <p:cNvSpPr txBox="1"/>
          <p:nvPr/>
        </p:nvSpPr>
        <p:spPr>
          <a:xfrm>
            <a:off x="6378467" y="2043287"/>
            <a:ext cx="2251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/>
              <a:t>15 PAROIS SIMULEES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3814FB-5737-491A-9F0A-1FF32C8C90A5}"/>
              </a:ext>
            </a:extLst>
          </p:cNvPr>
          <p:cNvSpPr/>
          <p:nvPr/>
        </p:nvSpPr>
        <p:spPr>
          <a:xfrm>
            <a:off x="6330836" y="1985571"/>
            <a:ext cx="5191773" cy="2990088"/>
          </a:xfrm>
          <a:prstGeom prst="rect">
            <a:avLst/>
          </a:prstGeom>
          <a:noFill/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0C47B29-5F19-487C-8823-BEF75C7FC9F1}"/>
              </a:ext>
            </a:extLst>
          </p:cNvPr>
          <p:cNvSpPr txBox="1"/>
          <p:nvPr/>
        </p:nvSpPr>
        <p:spPr>
          <a:xfrm>
            <a:off x="381000" y="1730082"/>
            <a:ext cx="2798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/>
              <a:t>CONFIGURATION TEST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CAF586-265C-44BE-8A81-2FA98DB81E11}"/>
              </a:ext>
            </a:extLst>
          </p:cNvPr>
          <p:cNvSpPr/>
          <p:nvPr/>
        </p:nvSpPr>
        <p:spPr>
          <a:xfrm>
            <a:off x="381000" y="1769892"/>
            <a:ext cx="5566794" cy="487353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0552F0D-1A76-A34D-A2F5-0F52D4DDE0E4}"/>
              </a:ext>
            </a:extLst>
          </p:cNvPr>
          <p:cNvSpPr txBox="1"/>
          <p:nvPr/>
        </p:nvSpPr>
        <p:spPr>
          <a:xfrm>
            <a:off x="1123422" y="1265530"/>
            <a:ext cx="9945156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b="1" dirty="0"/>
              <a:t>Confrontation des résultats de la méthode proposée à ceux d’un outil de référence DELPHIN </a:t>
            </a:r>
          </a:p>
        </p:txBody>
      </p:sp>
      <p:sp>
        <p:nvSpPr>
          <p:cNvPr id="16" name="Espace réservé du numéro de diapositive 15">
            <a:extLst>
              <a:ext uri="{FF2B5EF4-FFF2-40B4-BE49-F238E27FC236}">
                <a16:creationId xmlns:a16="http://schemas.microsoft.com/office/drawing/2014/main" id="{E02F2536-50D9-9043-AE01-C8A30C3D2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B1B6870C-B505-314C-8694-DCF40D3F0F70}"/>
              </a:ext>
            </a:extLst>
          </p:cNvPr>
          <p:cNvCxnSpPr/>
          <p:nvPr/>
        </p:nvCxnSpPr>
        <p:spPr>
          <a:xfrm>
            <a:off x="2365695" y="4026738"/>
            <a:ext cx="360727" cy="142612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CECE0783-A7CD-5446-A690-72AF107C01DE}"/>
              </a:ext>
            </a:extLst>
          </p:cNvPr>
          <p:cNvCxnSpPr>
            <a:cxnSpLocks/>
          </p:cNvCxnSpPr>
          <p:nvPr/>
        </p:nvCxnSpPr>
        <p:spPr>
          <a:xfrm>
            <a:off x="2365695" y="5152054"/>
            <a:ext cx="360727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Dossier détails : terre crue">
            <a:extLst>
              <a:ext uri="{FF2B5EF4-FFF2-40B4-BE49-F238E27FC236}">
                <a16:creationId xmlns:a16="http://schemas.microsoft.com/office/drawing/2014/main" id="{56D8D538-BBE8-7A46-A30C-6480D00721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0" r="23272" b="25764"/>
          <a:stretch/>
        </p:blipFill>
        <p:spPr bwMode="auto">
          <a:xfrm>
            <a:off x="8152581" y="2859175"/>
            <a:ext cx="1612848" cy="196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EB80B442-40EA-2E46-82C8-10A467979108}"/>
              </a:ext>
            </a:extLst>
          </p:cNvPr>
          <p:cNvSpPr txBox="1"/>
          <p:nvPr/>
        </p:nvSpPr>
        <p:spPr>
          <a:xfrm>
            <a:off x="8380165" y="2514958"/>
            <a:ext cx="1157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Paroi n°8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4A19B9E-56C8-C54B-B149-CA3DCC4887D6}"/>
              </a:ext>
            </a:extLst>
          </p:cNvPr>
          <p:cNvSpPr txBox="1"/>
          <p:nvPr/>
        </p:nvSpPr>
        <p:spPr>
          <a:xfrm>
            <a:off x="10165550" y="2345681"/>
            <a:ext cx="1157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Paroi n°11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2198971-B0D7-DE46-922B-F55142A5FA63}"/>
              </a:ext>
            </a:extLst>
          </p:cNvPr>
          <p:cNvSpPr txBox="1"/>
          <p:nvPr/>
        </p:nvSpPr>
        <p:spPr>
          <a:xfrm>
            <a:off x="6683675" y="2473431"/>
            <a:ext cx="1157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Paroi n°12</a:t>
            </a:r>
          </a:p>
        </p:txBody>
      </p:sp>
      <p:pic>
        <p:nvPicPr>
          <p:cNvPr id="2056" name="Picture 8" descr="40 idées de Betonnen gevels / Façades en béton | façade en béton, maison en  béton, architecture cool">
            <a:extLst>
              <a:ext uri="{FF2B5EF4-FFF2-40B4-BE49-F238E27FC236}">
                <a16:creationId xmlns:a16="http://schemas.microsoft.com/office/drawing/2014/main" id="{F79641DD-A43C-6144-A2C8-B861DE03C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265" y="2684235"/>
            <a:ext cx="1488249" cy="223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27,219 Façade De Briques En Verre Photos libres de droits et gratuites de  Dreamstime">
            <a:extLst>
              <a:ext uri="{FF2B5EF4-FFF2-40B4-BE49-F238E27FC236}">
                <a16:creationId xmlns:a16="http://schemas.microsoft.com/office/drawing/2014/main" id="{58A8F4E0-6B50-384F-84D0-52EE15967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734" y="2790000"/>
            <a:ext cx="1417739" cy="212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1C2B300D-6150-0740-B50C-638CD47E9DD3}"/>
              </a:ext>
            </a:extLst>
          </p:cNvPr>
          <p:cNvSpPr txBox="1"/>
          <p:nvPr/>
        </p:nvSpPr>
        <p:spPr>
          <a:xfrm>
            <a:off x="495604" y="65671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3610155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E67A6EA-2545-4C54-9E33-28C66D2D1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55F9F81-A815-476B-A9D3-5BAE2F320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Validation numérique de la méthode proposée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au 11">
                <a:extLst>
                  <a:ext uri="{FF2B5EF4-FFF2-40B4-BE49-F238E27FC236}">
                    <a16:creationId xmlns:a16="http://schemas.microsoft.com/office/drawing/2014/main" id="{582120F6-BEE2-40BD-AF93-0670BEE227E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9499742"/>
                  </p:ext>
                </p:extLst>
              </p:nvPr>
            </p:nvGraphicFramePr>
            <p:xfrm>
              <a:off x="8694987" y="2732763"/>
              <a:ext cx="3447219" cy="1066800"/>
            </p:xfrm>
            <a:graphic>
              <a:graphicData uri="http://schemas.openxmlformats.org/drawingml/2006/table">
                <a:tbl>
                  <a:tblPr firstRow="1" firstCol="1">
                    <a:tableStyleId>{616DA210-FB5B-4158-B5E0-FEB733F419BA}</a:tableStyleId>
                  </a:tblPr>
                  <a:tblGrid>
                    <a:gridCol w="1048403">
                      <a:extLst>
                        <a:ext uri="{9D8B030D-6E8A-4147-A177-3AD203B41FA5}">
                          <a16:colId xmlns:a16="http://schemas.microsoft.com/office/drawing/2014/main" val="1091988865"/>
                        </a:ext>
                      </a:extLst>
                    </a:gridCol>
                    <a:gridCol w="826424">
                      <a:extLst>
                        <a:ext uri="{9D8B030D-6E8A-4147-A177-3AD203B41FA5}">
                          <a16:colId xmlns:a16="http://schemas.microsoft.com/office/drawing/2014/main" val="785003349"/>
                        </a:ext>
                      </a:extLst>
                    </a:gridCol>
                    <a:gridCol w="742096">
                      <a:extLst>
                        <a:ext uri="{9D8B030D-6E8A-4147-A177-3AD203B41FA5}">
                          <a16:colId xmlns:a16="http://schemas.microsoft.com/office/drawing/2014/main" val="3028839077"/>
                        </a:ext>
                      </a:extLst>
                    </a:gridCol>
                    <a:gridCol w="830296">
                      <a:extLst>
                        <a:ext uri="{9D8B030D-6E8A-4147-A177-3AD203B41FA5}">
                          <a16:colId xmlns:a16="http://schemas.microsoft.com/office/drawing/2014/main" val="574534404"/>
                        </a:ext>
                      </a:extLst>
                    </a:gridCol>
                  </a:tblGrid>
                  <a:tr h="245102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>
                              <a:effectLst/>
                            </a:rPr>
                            <a:t>T [°C]</a:t>
                          </a:r>
                          <a:endParaRPr lang="fr-FR" sz="140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1400" b="0" i="1" dirty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1400" b="0" dirty="0">
                                      <a:effectLst/>
                                      <a:latin typeface="Cambria Math" panose="02040503050406030204" pitchFamily="18" charset="0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fr-FR" sz="1400" b="0" dirty="0">
                                      <a:effectLst/>
                                      <a:latin typeface="Cambria Math" panose="02040503050406030204" pitchFamily="18" charset="0"/>
                                    </a:rPr>
                                    <m:t>va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1200" b="0">
                                      <a:effectLst/>
                                      <a:latin typeface="Cambria Math" panose="02040503050406030204" pitchFamily="18" charset="0"/>
                                    </a:rPr>
                                    <m:t>p</m:t>
                                  </m:r>
                                </m:sub>
                              </m:sSub>
                              <m:r>
                                <a:rPr lang="fr-FR" sz="120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fr-FR" sz="1200" dirty="0">
                              <a:effectLst/>
                            </a:rPr>
                            <a:t>[Pa]</a:t>
                          </a:r>
                          <a:endParaRPr lang="fr-FR" sz="12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w [kg/m3]</a:t>
                          </a:r>
                          <a:endParaRPr lang="fr-FR" sz="12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4754674"/>
                      </a:ext>
                    </a:extLst>
                  </a:tr>
                  <a:tr h="20140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Type d’erreur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absolue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>
                              <a:effectLst/>
                            </a:rPr>
                            <a:t>relative</a:t>
                          </a:r>
                          <a:endParaRPr lang="fr-FR" sz="1400"/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>
                              <a:effectLst/>
                            </a:rPr>
                            <a:t>relative</a:t>
                          </a:r>
                          <a:endParaRPr lang="fr-FR" sz="140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34798484"/>
                      </a:ext>
                    </a:extLst>
                  </a:tr>
                  <a:tr h="20140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Valeur seuil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1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effectLst/>
                            </a:rPr>
                            <a:t>5%</a:t>
                          </a:r>
                          <a:endParaRPr lang="fr-FR" sz="1400" dirty="0"/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10%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749727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au 11">
                <a:extLst>
                  <a:ext uri="{FF2B5EF4-FFF2-40B4-BE49-F238E27FC236}">
                    <a16:creationId xmlns:a16="http://schemas.microsoft.com/office/drawing/2014/main" id="{582120F6-BEE2-40BD-AF93-0670BEE227E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9499742"/>
                  </p:ext>
                </p:extLst>
              </p:nvPr>
            </p:nvGraphicFramePr>
            <p:xfrm>
              <a:off x="8694987" y="2732763"/>
              <a:ext cx="3447219" cy="1066800"/>
            </p:xfrm>
            <a:graphic>
              <a:graphicData uri="http://schemas.openxmlformats.org/drawingml/2006/table">
                <a:tbl>
                  <a:tblPr firstRow="1" firstCol="1">
                    <a:tableStyleId>{616DA210-FB5B-4158-B5E0-FEB733F419BA}</a:tableStyleId>
                  </a:tblPr>
                  <a:tblGrid>
                    <a:gridCol w="1048403">
                      <a:extLst>
                        <a:ext uri="{9D8B030D-6E8A-4147-A177-3AD203B41FA5}">
                          <a16:colId xmlns:a16="http://schemas.microsoft.com/office/drawing/2014/main" val="1091988865"/>
                        </a:ext>
                      </a:extLst>
                    </a:gridCol>
                    <a:gridCol w="826424">
                      <a:extLst>
                        <a:ext uri="{9D8B030D-6E8A-4147-A177-3AD203B41FA5}">
                          <a16:colId xmlns:a16="http://schemas.microsoft.com/office/drawing/2014/main" val="785003349"/>
                        </a:ext>
                      </a:extLst>
                    </a:gridCol>
                    <a:gridCol w="742096">
                      <a:extLst>
                        <a:ext uri="{9D8B030D-6E8A-4147-A177-3AD203B41FA5}">
                          <a16:colId xmlns:a16="http://schemas.microsoft.com/office/drawing/2014/main" val="3028839077"/>
                        </a:ext>
                      </a:extLst>
                    </a:gridCol>
                    <a:gridCol w="830296">
                      <a:extLst>
                        <a:ext uri="{9D8B030D-6E8A-4147-A177-3AD203B41FA5}">
                          <a16:colId xmlns:a16="http://schemas.microsoft.com/office/drawing/2014/main" val="574534404"/>
                        </a:ext>
                      </a:extLst>
                    </a:gridCol>
                  </a:tblGrid>
                  <a:tr h="426720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>
                              <a:effectLst/>
                            </a:rPr>
                            <a:t>T [°C]</a:t>
                          </a:r>
                          <a:endParaRPr lang="fr-FR" sz="140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50847" t="-14706" r="-113559" b="-176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w [kg/m3]</a:t>
                          </a:r>
                          <a:endParaRPr lang="fr-FR" sz="12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4754674"/>
                      </a:ext>
                    </a:extLst>
                  </a:tr>
                  <a:tr h="426720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Type d’erreur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absolue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>
                              <a:effectLst/>
                            </a:rPr>
                            <a:t>relative</a:t>
                          </a:r>
                          <a:endParaRPr lang="fr-FR" sz="1400"/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>
                              <a:effectLst/>
                            </a:rPr>
                            <a:t>relative</a:t>
                          </a:r>
                          <a:endParaRPr lang="fr-FR" sz="140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34798484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Valeur seuil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1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1400" dirty="0">
                              <a:effectLst/>
                            </a:rPr>
                            <a:t>5%</a:t>
                          </a:r>
                          <a:endParaRPr lang="fr-FR" sz="1400" dirty="0"/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fr-FR" sz="1400" dirty="0">
                              <a:effectLst/>
                            </a:rPr>
                            <a:t>10%</a:t>
                          </a:r>
                          <a:endParaRPr lang="fr-FR" sz="1400" dirty="0">
                            <a:effectLst/>
                            <a:latin typeface="Times New Roman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7497271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507C0F50-4551-5A87-AEBC-E7E654F7C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5526" y="4106749"/>
            <a:ext cx="3116012" cy="221854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81E3DFB-D5A6-4EDD-806A-01ED7BEB4B4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5025" y="2517518"/>
            <a:ext cx="2731434" cy="40706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7536B64-B878-47E4-8698-8A152A73876E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5692915" y="2517518"/>
            <a:ext cx="2731435" cy="407063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798A9D9-632F-4DD2-AD32-BD3CC9BC2E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67243" y="2517518"/>
            <a:ext cx="2731434" cy="4070632"/>
          </a:xfrm>
          <a:prstGeom prst="rect">
            <a:avLst/>
          </a:prstGeom>
        </p:spPr>
      </p:pic>
      <p:sp>
        <p:nvSpPr>
          <p:cNvPr id="14" name="Espace réservé du contenu 1">
            <a:extLst>
              <a:ext uri="{FF2B5EF4-FFF2-40B4-BE49-F238E27FC236}">
                <a16:creationId xmlns:a16="http://schemas.microsoft.com/office/drawing/2014/main" id="{719C0366-C1EC-45A4-9D49-29E647EEF521}"/>
              </a:ext>
            </a:extLst>
          </p:cNvPr>
          <p:cNvSpPr txBox="1">
            <a:spLocks/>
          </p:cNvSpPr>
          <p:nvPr/>
        </p:nvSpPr>
        <p:spPr>
          <a:xfrm>
            <a:off x="221154" y="1787946"/>
            <a:ext cx="2439175" cy="735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45720" tIns="45720" rIns="45720" bIns="45720" rtlCol="0" anchor="t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000" dirty="0">
                <a:solidFill>
                  <a:schemeClr val="accent2">
                    <a:lumMod val="50000"/>
                  </a:schemeClr>
                </a:solidFill>
              </a:rPr>
              <a:t> Version 1</a:t>
            </a:r>
          </a:p>
          <a:p>
            <a:pPr marL="0" indent="0" algn="ctr">
              <a:buNone/>
            </a:pPr>
            <a:r>
              <a:rPr lang="fr-FR" sz="1600" dirty="0"/>
              <a:t>9 nœuds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F6B33D3-ED4A-6245-A70E-3B217CC57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/>
          </a:p>
        </p:txBody>
      </p:sp>
      <p:sp>
        <p:nvSpPr>
          <p:cNvPr id="17" name="Espace réservé du contenu 1">
            <a:extLst>
              <a:ext uri="{FF2B5EF4-FFF2-40B4-BE49-F238E27FC236}">
                <a16:creationId xmlns:a16="http://schemas.microsoft.com/office/drawing/2014/main" id="{D616807C-3EA3-C04E-A3B3-F04AF4CB2934}"/>
              </a:ext>
            </a:extLst>
          </p:cNvPr>
          <p:cNvSpPr txBox="1">
            <a:spLocks/>
          </p:cNvSpPr>
          <p:nvPr/>
        </p:nvSpPr>
        <p:spPr>
          <a:xfrm>
            <a:off x="5822837" y="1787946"/>
            <a:ext cx="2439175" cy="735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45720" tIns="45720" rIns="45720" bIns="45720" rtlCol="0" anchor="t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000" dirty="0">
                <a:solidFill>
                  <a:schemeClr val="accent2">
                    <a:lumMod val="50000"/>
                  </a:schemeClr>
                </a:solidFill>
              </a:rPr>
              <a:t> Version 3</a:t>
            </a:r>
          </a:p>
          <a:p>
            <a:pPr marL="0" indent="0" algn="ctr">
              <a:buNone/>
            </a:pPr>
            <a:r>
              <a:rPr lang="fr-FR" sz="1600" dirty="0"/>
              <a:t>Entre 18 et 23 </a:t>
            </a:r>
            <a:r>
              <a:rPr lang="fr-FR" sz="1600" dirty="0" err="1"/>
              <a:t>noeuds</a:t>
            </a:r>
            <a:endParaRPr lang="fr-FR" sz="1600" dirty="0"/>
          </a:p>
        </p:txBody>
      </p:sp>
      <p:sp>
        <p:nvSpPr>
          <p:cNvPr id="18" name="Espace réservé du contenu 1">
            <a:extLst>
              <a:ext uri="{FF2B5EF4-FFF2-40B4-BE49-F238E27FC236}">
                <a16:creationId xmlns:a16="http://schemas.microsoft.com/office/drawing/2014/main" id="{FA03778B-5878-1D43-BB77-E1834F476C70}"/>
              </a:ext>
            </a:extLst>
          </p:cNvPr>
          <p:cNvSpPr txBox="1">
            <a:spLocks/>
          </p:cNvSpPr>
          <p:nvPr/>
        </p:nvSpPr>
        <p:spPr>
          <a:xfrm>
            <a:off x="3099756" y="1787946"/>
            <a:ext cx="2439175" cy="735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45720" tIns="45720" rIns="45720" bIns="45720" rtlCol="0" anchor="t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000" dirty="0">
                <a:solidFill>
                  <a:schemeClr val="accent2">
                    <a:lumMod val="50000"/>
                  </a:schemeClr>
                </a:solidFill>
              </a:rPr>
              <a:t> Version 2</a:t>
            </a:r>
          </a:p>
          <a:p>
            <a:pPr marL="0" indent="0" algn="ctr">
              <a:buNone/>
            </a:pPr>
            <a:r>
              <a:rPr lang="fr-FR" sz="1600" dirty="0"/>
              <a:t>Entre 12 et 16 </a:t>
            </a:r>
            <a:r>
              <a:rPr lang="fr-FR" sz="1600" dirty="0" err="1"/>
              <a:t>noeuds</a:t>
            </a:r>
            <a:endParaRPr lang="fr-FR" sz="1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39D8F2-8711-AE4C-8902-2515A3C2462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21154" y="1226757"/>
            <a:ext cx="2457724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r-FR" sz="2000" i="1" dirty="0"/>
              <a:t>Sensibilité au maillage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A1A7035-A28B-4142-A57E-1ADA699E56D4}"/>
              </a:ext>
            </a:extLst>
          </p:cNvPr>
          <p:cNvSpPr txBox="1"/>
          <p:nvPr/>
        </p:nvSpPr>
        <p:spPr>
          <a:xfrm>
            <a:off x="495604" y="65671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1839696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60E2481E-8720-4346-969F-D157629E797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0865640"/>
              </p:ext>
            </p:extLst>
          </p:nvPr>
        </p:nvGraphicFramePr>
        <p:xfrm>
          <a:off x="1078991" y="4179549"/>
          <a:ext cx="9822489" cy="248231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066545">
                  <a:extLst>
                    <a:ext uri="{9D8B030D-6E8A-4147-A177-3AD203B41FA5}">
                      <a16:colId xmlns:a16="http://schemas.microsoft.com/office/drawing/2014/main" val="652186809"/>
                    </a:ext>
                  </a:extLst>
                </a:gridCol>
                <a:gridCol w="3831336">
                  <a:extLst>
                    <a:ext uri="{9D8B030D-6E8A-4147-A177-3AD203B41FA5}">
                      <a16:colId xmlns:a16="http://schemas.microsoft.com/office/drawing/2014/main" val="2230874586"/>
                    </a:ext>
                  </a:extLst>
                </a:gridCol>
                <a:gridCol w="3924608">
                  <a:extLst>
                    <a:ext uri="{9D8B030D-6E8A-4147-A177-3AD203B41FA5}">
                      <a16:colId xmlns:a16="http://schemas.microsoft.com/office/drawing/2014/main" val="58663942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fr-FR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>
                          <a:solidFill>
                            <a:schemeClr val="tx1"/>
                          </a:solidFill>
                        </a:rPr>
                        <a:t>Température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Teneur en eau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779496"/>
                  </a:ext>
                </a:extLst>
              </a:tr>
              <a:tr h="21165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Profil dans la paroi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709688"/>
                  </a:ext>
                </a:extLst>
              </a:tr>
            </a:tbl>
          </a:graphicData>
        </a:graphic>
      </p:graphicFrame>
      <p:graphicFrame>
        <p:nvGraphicFramePr>
          <p:cNvPr id="15" name="Tableau 14">
            <a:extLst>
              <a:ext uri="{FF2B5EF4-FFF2-40B4-BE49-F238E27FC236}">
                <a16:creationId xmlns:a16="http://schemas.microsoft.com/office/drawing/2014/main" id="{550D5DF6-05EA-4EEB-A807-24A220EAD98A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64708568"/>
              </p:ext>
            </p:extLst>
          </p:nvPr>
        </p:nvGraphicFramePr>
        <p:xfrm>
          <a:off x="1084279" y="1612185"/>
          <a:ext cx="9817200" cy="254986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056293">
                  <a:extLst>
                    <a:ext uri="{9D8B030D-6E8A-4147-A177-3AD203B41FA5}">
                      <a16:colId xmlns:a16="http://schemas.microsoft.com/office/drawing/2014/main" val="652186809"/>
                    </a:ext>
                  </a:extLst>
                </a:gridCol>
                <a:gridCol w="3823988">
                  <a:extLst>
                    <a:ext uri="{9D8B030D-6E8A-4147-A177-3AD203B41FA5}">
                      <a16:colId xmlns:a16="http://schemas.microsoft.com/office/drawing/2014/main" val="2230874586"/>
                    </a:ext>
                  </a:extLst>
                </a:gridCol>
                <a:gridCol w="3936919">
                  <a:extLst>
                    <a:ext uri="{9D8B030D-6E8A-4147-A177-3AD203B41FA5}">
                      <a16:colId xmlns:a16="http://schemas.microsoft.com/office/drawing/2014/main" val="586639426"/>
                    </a:ext>
                  </a:extLst>
                </a:gridCol>
              </a:tblGrid>
              <a:tr h="3454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>
                          <a:solidFill>
                            <a:schemeClr val="tx1"/>
                          </a:solidFill>
                        </a:rPr>
                        <a:t>Température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Pression de vapeur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779496"/>
                  </a:ext>
                </a:extLst>
              </a:tr>
              <a:tr h="21841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i="0" dirty="0">
                          <a:solidFill>
                            <a:schemeClr val="tx1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Évolution temporelle au niveau de la surface extérieure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709688"/>
                  </a:ext>
                </a:extLst>
              </a:tr>
            </a:tbl>
          </a:graphicData>
        </a:graphic>
      </p:graphicFrame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A322BAC-7A29-4732-B4C4-AB525BD8A775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842932" y="6470704"/>
            <a:ext cx="5901458" cy="274320"/>
          </a:xfrm>
        </p:spPr>
        <p:txBody>
          <a:bodyPr/>
          <a:lstStyle/>
          <a:p>
            <a:r>
              <a:rPr lang="en-US"/>
              <a:t>19/05/2022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C049542-EAE3-4E63-A863-2A99B0DEE4A2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fr-FR" dirty="0"/>
              <a:t>résultats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F1DE5-1E42-402F-98E8-ACFE48DE4A1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66391" y="1086992"/>
            <a:ext cx="806469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Paroi brique/chaux-chanvre (n°1), au mois d’août 2016, dans le climat de Cahors</a:t>
            </a:r>
            <a:endParaRPr lang="fr-FR" sz="20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E191B7E-1927-E24D-AD84-2513B17FF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9</a:t>
            </a:fld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B6C1B59-1012-E345-818D-DB983293F0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7" r="7267"/>
          <a:stretch/>
        </p:blipFill>
        <p:spPr bwMode="auto">
          <a:xfrm>
            <a:off x="3448178" y="4586796"/>
            <a:ext cx="3245951" cy="207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CEF1AF70-0CEC-EB49-9174-4F439A4AB1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" t="10872" r="8171"/>
          <a:stretch/>
        </p:blipFill>
        <p:spPr bwMode="auto">
          <a:xfrm>
            <a:off x="7365892" y="4532376"/>
            <a:ext cx="3092178" cy="2075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401C4191-85FC-144A-9801-844249697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6" r="8171" b="1647"/>
          <a:stretch/>
        </p:blipFill>
        <p:spPr bwMode="auto">
          <a:xfrm>
            <a:off x="7184338" y="1971523"/>
            <a:ext cx="3380499" cy="216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1679AB1C-C0BC-AB4F-992E-679DCE05C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" t="11078" r="7596" b="1646"/>
          <a:stretch/>
        </p:blipFill>
        <p:spPr bwMode="auto">
          <a:xfrm>
            <a:off x="3384687" y="1986785"/>
            <a:ext cx="3398440" cy="219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C543F6EB-171A-F344-A090-3494714B611C}"/>
              </a:ext>
            </a:extLst>
          </p:cNvPr>
          <p:cNvSpPr txBox="1"/>
          <p:nvPr/>
        </p:nvSpPr>
        <p:spPr>
          <a:xfrm>
            <a:off x="495604" y="6579800"/>
            <a:ext cx="8123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002060"/>
                </a:solidFill>
                <a:latin typeface="+mj-lt"/>
              </a:rPr>
              <a:t>Intégration du comportement hygrothermique des parois dans un modèle de climat urbain - Margot Ruiz </a:t>
            </a:r>
          </a:p>
        </p:txBody>
      </p:sp>
    </p:spTree>
    <p:extLst>
      <p:ext uri="{BB962C8B-B14F-4D97-AF65-F5344CB8AC3E}">
        <p14:creationId xmlns:p14="http://schemas.microsoft.com/office/powerpoint/2010/main" val="16468944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4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4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4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4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4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4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4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1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2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ID" val=" 3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Intégral">
  <a:themeElements>
    <a:clrScheme name="Intégral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é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é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2789</TotalTime>
  <Words>2124</Words>
  <Application>Microsoft Macintosh PowerPoint</Application>
  <PresentationFormat>Grand écran</PresentationFormat>
  <Paragraphs>1023</Paragraphs>
  <Slides>22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2" baseType="lpstr">
      <vt:lpstr>Arial</vt:lpstr>
      <vt:lpstr>Calibri</vt:lpstr>
      <vt:lpstr>Cambria Math</vt:lpstr>
      <vt:lpstr>Liberation Sans</vt:lpstr>
      <vt:lpstr>Times New Roman</vt:lpstr>
      <vt:lpstr>Tw Cen MT</vt:lpstr>
      <vt:lpstr>Tw Cen MT Condensed</vt:lpstr>
      <vt:lpstr>Wingdings</vt:lpstr>
      <vt:lpstr>Wingdings 3</vt:lpstr>
      <vt:lpstr>Intégral</vt:lpstr>
      <vt:lpstr>Présentation PowerPoint</vt:lpstr>
      <vt:lpstr>introduction</vt:lpstr>
      <vt:lpstr>Modèle de climat urbain : TEB (Town energy balance)</vt:lpstr>
      <vt:lpstr>Equations des transferts couplés</vt:lpstr>
      <vt:lpstr> Intégration des transferts couplés à un modèle de climat urbain</vt:lpstr>
      <vt:lpstr>Approche de résolution numérique découplée</vt:lpstr>
      <vt:lpstr>Méthodologie de la Validation numérique </vt:lpstr>
      <vt:lpstr>Validation numérique de la méthode proposée</vt:lpstr>
      <vt:lpstr>résultats</vt:lpstr>
      <vt:lpstr>résultats</vt:lpstr>
      <vt:lpstr>Conclusion et perspectives</vt:lpstr>
      <vt:lpstr>Annexe</vt:lpstr>
      <vt:lpstr>Equations des transferts couplés</vt:lpstr>
      <vt:lpstr>Termes</vt:lpstr>
      <vt:lpstr>Discrétisation des équations</vt:lpstr>
      <vt:lpstr>Discrétisation des conditions aux limites</vt:lpstr>
      <vt:lpstr>Détails de la composition des parois étudiées</vt:lpstr>
      <vt:lpstr>RMSE – Version 1</vt:lpstr>
      <vt:lpstr>RMSE – Version 2</vt:lpstr>
      <vt:lpstr>RMSE – Version 3</vt:lpstr>
      <vt:lpstr>Validation expérimentale</vt:lpstr>
      <vt:lpstr>Validation expérimentale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Margot Ruiz-Melac</dc:creator>
  <cp:lastModifiedBy>Margot Ruiz</cp:lastModifiedBy>
  <cp:revision>844</cp:revision>
  <dcterms:created xsi:type="dcterms:W3CDTF">2021-04-19T11:24:05Z</dcterms:created>
  <dcterms:modified xsi:type="dcterms:W3CDTF">2022-05-18T10:46:31Z</dcterms:modified>
</cp:coreProperties>
</file>