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4" r:id="rId3"/>
    <p:sldId id="265" r:id="rId4"/>
    <p:sldId id="266" r:id="rId5"/>
    <p:sldId id="267" r:id="rId6"/>
    <p:sldId id="268" r:id="rId7"/>
  </p:sldIdLst>
  <p:sldSz cx="30480000" cy="43738800"/>
  <p:notesSz cx="29819600" cy="423418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061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15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211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272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361" algn="l" defTabSz="91415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2422" algn="l" defTabSz="91415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199487" algn="l" defTabSz="91415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6571" algn="l" defTabSz="91415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776">
          <p15:clr>
            <a:srgbClr val="A4A3A4"/>
          </p15:clr>
        </p15:guide>
        <p15:guide id="2" pos="96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36">
          <p15:clr>
            <a:srgbClr val="A4A3A4"/>
          </p15:clr>
        </p15:guide>
        <p15:guide id="2" pos="939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323"/>
    <a:srgbClr val="59C48E"/>
    <a:srgbClr val="5DC48B"/>
    <a:srgbClr val="42BFA7"/>
    <a:srgbClr val="E84C22"/>
    <a:srgbClr val="C1BEAF"/>
    <a:srgbClr val="B5B2A3"/>
    <a:srgbClr val="B64926"/>
    <a:srgbClr val="FABF00"/>
    <a:srgbClr val="FC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32" autoAdjust="0"/>
    <p:restoredTop sz="95126" autoAdjust="0"/>
  </p:normalViewPr>
  <p:slideViewPr>
    <p:cSldViewPr>
      <p:cViewPr varScale="1">
        <p:scale>
          <a:sx n="11" d="100"/>
          <a:sy n="11" d="100"/>
        </p:scale>
        <p:origin x="2082" y="198"/>
      </p:cViewPr>
      <p:guideLst>
        <p:guide orient="horz" pos="13776"/>
        <p:guide pos="96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6" d="100"/>
          <a:sy n="16" d="100"/>
        </p:scale>
        <p:origin x="-2100" y="-198"/>
      </p:cViewPr>
      <p:guideLst>
        <p:guide orient="horz" pos="13336"/>
        <p:guide pos="93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29222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7679" tIns="198842" rIns="397679" bIns="198842" numCol="1" anchor="t" anchorCtr="0" compatLnSpc="1">
            <a:prstTxWarp prst="textNoShape">
              <a:avLst/>
            </a:prstTxWarp>
          </a:bodyPr>
          <a:lstStyle>
            <a:lvl1pPr defTabSz="3978275">
              <a:defRPr sz="5400"/>
            </a:lvl1pPr>
          </a:lstStyle>
          <a:p>
            <a:endParaRPr lang="fr-FR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6897350" y="0"/>
            <a:ext cx="129222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7679" tIns="198842" rIns="397679" bIns="198842" numCol="1" anchor="t" anchorCtr="0" compatLnSpc="1">
            <a:prstTxWarp prst="textNoShape">
              <a:avLst/>
            </a:prstTxWarp>
          </a:bodyPr>
          <a:lstStyle>
            <a:lvl1pPr algn="r" defTabSz="3978275">
              <a:defRPr sz="5400"/>
            </a:lvl1pPr>
          </a:lstStyle>
          <a:p>
            <a:endParaRPr lang="fr-FR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40220900"/>
            <a:ext cx="129222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7679" tIns="198842" rIns="397679" bIns="198842" numCol="1" anchor="b" anchorCtr="0" compatLnSpc="1">
            <a:prstTxWarp prst="textNoShape">
              <a:avLst/>
            </a:prstTxWarp>
          </a:bodyPr>
          <a:lstStyle>
            <a:lvl1pPr defTabSz="3978275">
              <a:defRPr sz="5400"/>
            </a:lvl1pPr>
          </a:lstStyle>
          <a:p>
            <a:endParaRPr lang="fr-FR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6897350" y="40220900"/>
            <a:ext cx="129222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7679" tIns="198842" rIns="397679" bIns="198842" numCol="1" anchor="b" anchorCtr="0" compatLnSpc="1">
            <a:prstTxWarp prst="textNoShape">
              <a:avLst/>
            </a:prstTxWarp>
          </a:bodyPr>
          <a:lstStyle>
            <a:lvl1pPr algn="r" defTabSz="3978275">
              <a:defRPr sz="5400"/>
            </a:lvl1pPr>
          </a:lstStyle>
          <a:p>
            <a:fld id="{4603ECAA-212E-451B-8E11-5252C35FD1F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259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922250" cy="2117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6891000" y="0"/>
            <a:ext cx="12922250" cy="2117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F8668-5E9E-421C-83FA-A38F0D6F575A}" type="datetimeFigureOut">
              <a:rPr lang="fr-FR" smtClean="0"/>
              <a:t>09/05/2022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77363" y="3175000"/>
            <a:ext cx="11064875" cy="15878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2981325" y="20112038"/>
            <a:ext cx="23856950" cy="190547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40217725"/>
            <a:ext cx="12922250" cy="2116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6891000" y="40217725"/>
            <a:ext cx="12922250" cy="2116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2BCEF-3065-4F85-ABBB-FDBE2E5B15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44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914150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371211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828272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5361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742422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199487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656571" algn="l" defTabSz="91415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63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defTabSz="4240213" rtl="0" fontAlgn="base">
        <a:spcBef>
          <a:spcPct val="0"/>
        </a:spcBef>
        <a:spcAft>
          <a:spcPct val="0"/>
        </a:spcAft>
        <a:defRPr sz="78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592263" indent="-1592263" algn="l" defTabSz="4240213" rtl="0" fontAlgn="base">
        <a:spcBef>
          <a:spcPct val="20000"/>
        </a:spcBef>
        <a:spcAft>
          <a:spcPct val="0"/>
        </a:spcAft>
        <a:buChar char="•"/>
        <a:defRPr sz="14800">
          <a:solidFill>
            <a:schemeClr val="tx1"/>
          </a:solidFill>
          <a:latin typeface="+mn-lt"/>
          <a:ea typeface="+mn-ea"/>
          <a:cs typeface="+mn-cs"/>
        </a:defRPr>
      </a:lvl1pPr>
      <a:lvl2pPr marL="3444875" indent="-1323975" algn="l" defTabSz="4240213" rtl="0" fontAlgn="base">
        <a:spcBef>
          <a:spcPct val="20000"/>
        </a:spcBef>
        <a:spcAft>
          <a:spcPct val="0"/>
        </a:spcAft>
        <a:buChar char="–"/>
        <a:defRPr sz="12900">
          <a:solidFill>
            <a:schemeClr val="tx1"/>
          </a:solidFill>
          <a:latin typeface="+mn-lt"/>
        </a:defRPr>
      </a:lvl2pPr>
      <a:lvl3pPr marL="5302250" indent="-1062038" algn="l" defTabSz="4240213" rtl="0" fontAlgn="base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421563" indent="-1058863" algn="l" defTabSz="4240213" rtl="0" fontAlgn="base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</a:defRPr>
      </a:lvl4pPr>
      <a:lvl5pPr marL="9542463" indent="-1063625" algn="l" defTabSz="4240213" rtl="0" fontAlgn="base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5pPr>
      <a:lvl6pPr marL="9999663" indent="-1063625" algn="l" defTabSz="4240213" rtl="0" fontAlgn="base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6pPr>
      <a:lvl7pPr marL="10456863" indent="-1063625" algn="l" defTabSz="4240213" rtl="0" fontAlgn="base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7pPr>
      <a:lvl8pPr marL="10914063" indent="-1063625" algn="l" defTabSz="4240213" rtl="0" fontAlgn="base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8pPr>
      <a:lvl9pPr marL="11371263" indent="-1063625" algn="l" defTabSz="4240213" rtl="0" fontAlgn="base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141" name="Image 140">
            <a:extLst>
              <a:ext uri="{FF2B5EF4-FFF2-40B4-BE49-F238E27FC236}">
                <a16:creationId xmlns:a16="http://schemas.microsoft.com/office/drawing/2014/main" id="{5C56F80F-FE85-4AB3-25D2-F74175EE03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3176" y="25003587"/>
            <a:ext cx="14705099" cy="11483437"/>
          </a:xfrm>
          <a:prstGeom prst="rect">
            <a:avLst/>
          </a:prstGeom>
        </p:spPr>
      </p:pic>
      <p:pic>
        <p:nvPicPr>
          <p:cNvPr id="142" name="Image 141">
            <a:extLst>
              <a:ext uri="{FF2B5EF4-FFF2-40B4-BE49-F238E27FC236}">
                <a16:creationId xmlns:a16="http://schemas.microsoft.com/office/drawing/2014/main" id="{A6A68E34-F8D9-D510-2248-34A7ED3017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9717" y="8745711"/>
            <a:ext cx="14705099" cy="114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8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19628E-6 L 0.33406 -0.2072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3" y="-103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03136E-6 L -0.33688 0.1644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4" y="822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85714E-6 L -0.33572 0.20892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6" y="1044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141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62253E-6 L 0.33708 -0.16318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1" y="-818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142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E7B3BCA-BA34-D7A1-6765-9E8BF2BDB9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7245" y="9884548"/>
            <a:ext cx="23614075" cy="240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8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64576E-6 L 0.25125 0.223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2" y="111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57000" y="15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25203E-7 L -0.25125 -0.2235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62" y="-1117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63800" y="638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0E8E426-50E1-7380-9A3B-329A58795A7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5549" y="9724920"/>
            <a:ext cx="23791664" cy="2428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4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28571E-6 L -0.25042 0.2232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21" y="1116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57000" y="15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L 0.24943 -0.2232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28" y="-1106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63300" y="633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D0D647E-7E07-2700-C559-2A866A8D66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78086" y="11212216"/>
            <a:ext cx="23123824" cy="2126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5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97096E-6 L 0.25037 -0.287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6" y="-143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39"/>
                                        </p:tgtEl>
                                      </p:cBhvr>
                                      <p:by x="154000" y="154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20093E-7 L -0.24943 0.28727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74" y="1436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65200" y="652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1789A98-7E67-C450-2D77-17EDCE1063A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74704" y="11257221"/>
            <a:ext cx="23104997" cy="2122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82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98606E-6 L -0.2502 -0.2878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0" y="-143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</p:cBhvr>
                                      <p:by x="152000" y="15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 L 0.25156 0.28789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9" y="1447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65500" y="655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45A4695-FCF4-A74B-8D24-D7A6B3D18266}"/>
              </a:ext>
            </a:extLst>
          </p:cNvPr>
          <p:cNvSpPr/>
          <p:nvPr/>
        </p:nvSpPr>
        <p:spPr bwMode="auto">
          <a:xfrm>
            <a:off x="334344" y="275277"/>
            <a:ext cx="29811309" cy="3894993"/>
          </a:xfrm>
          <a:prstGeom prst="rect">
            <a:avLst/>
          </a:prstGeom>
          <a:ln w="190500">
            <a:solidFill>
              <a:srgbClr val="232323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239016"/>
            <a:endParaRPr lang="fr-FR" sz="2000" b="1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6600" b="1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OPTIMISATION MULTICRITÈRE D’UN SYSTÈME DE PRODUCTION D’EAU CHAUDE SANITAIRE UTILISANT LES ÉNERGIES SOLAIRES</a:t>
            </a:r>
          </a:p>
          <a:p>
            <a:pPr algn="ctr" defTabSz="4239016"/>
            <a:endParaRPr lang="fr-FR" sz="20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 defTabSz="4239016"/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Arnaud LAPERTOT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(1*)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Benjamin KADOCH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  <a:r>
              <a:rPr lang="fr-FR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Olivier LE MÉTAYER </a:t>
            </a:r>
            <a:r>
              <a:rPr lang="fr-FR" sz="4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(1)</a:t>
            </a:r>
          </a:p>
          <a:p>
            <a:pPr defTabSz="4239016"/>
            <a:endParaRPr lang="en-US" sz="4800" baseline="30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4239016"/>
            <a:endParaRPr lang="fr-FR" sz="7200" dirty="0"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FC33F6-43B9-F952-A7C4-00C5F6827DF7}"/>
              </a:ext>
            </a:extLst>
          </p:cNvPr>
          <p:cNvSpPr/>
          <p:nvPr/>
        </p:nvSpPr>
        <p:spPr bwMode="auto">
          <a:xfrm>
            <a:off x="308764" y="41548356"/>
            <a:ext cx="29836889" cy="1913833"/>
          </a:xfrm>
          <a:prstGeom prst="rect">
            <a:avLst/>
          </a:prstGeom>
          <a:ln w="1905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4" name="Picture 2" descr="Formation en intelligence artificielle : Aix-Marseille Université se  restructure et se renforce dans le domaine">
            <a:extLst>
              <a:ext uri="{FF2B5EF4-FFF2-40B4-BE49-F238E27FC236}">
                <a16:creationId xmlns:a16="http://schemas.microsoft.com/office/drawing/2014/main" id="{BACCCCD2-68F7-0EEE-ED63-A175383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24" y="41743608"/>
            <a:ext cx="3036714" cy="15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NRS logo : histoire, signification et évolution, symbole">
            <a:extLst>
              <a:ext uri="{FF2B5EF4-FFF2-40B4-BE49-F238E27FC236}">
                <a16:creationId xmlns:a16="http://schemas.microsoft.com/office/drawing/2014/main" id="{053031D1-702A-87F4-A804-ECFF177D0F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8" t="19731" r="21481" b="20171"/>
          <a:stretch/>
        </p:blipFill>
        <p:spPr bwMode="auto">
          <a:xfrm>
            <a:off x="8946790" y="41743608"/>
            <a:ext cx="1481441" cy="15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9578208D-17D8-87AD-58F9-EB3590DB49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70" y="41790907"/>
            <a:ext cx="2343607" cy="1464869"/>
          </a:xfrm>
          <a:prstGeom prst="rect">
            <a:avLst/>
          </a:prstGeom>
        </p:spPr>
      </p:pic>
      <p:sp>
        <p:nvSpPr>
          <p:cNvPr id="57" name="Text Box 307">
            <a:extLst>
              <a:ext uri="{FF2B5EF4-FFF2-40B4-BE49-F238E27FC236}">
                <a16:creationId xmlns:a16="http://schemas.microsoft.com/office/drawing/2014/main" id="{44D44486-53E2-A614-19AD-73891C527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7592" y="41815616"/>
            <a:ext cx="9705972" cy="138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93" tIns="43908" rIns="87793" bIns="43908" anchor="ctr">
            <a:spAutoFit/>
          </a:bodyPr>
          <a:lstStyle>
            <a:lvl1pPr marL="700087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37463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74050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8910638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547225" indent="-457200" defTabSz="40100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00044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04616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09188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1376025" indent="-457200" defTabSz="40100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/>
            <a:r>
              <a:rPr lang="en-US" sz="28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(*)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Auteur </a:t>
            </a:r>
            <a:r>
              <a:rPr lang="en-US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correspondant</a:t>
            </a:r>
            <a:r>
              <a:rPr lang="en-US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 (arnaud.lapertot@univ-amu.fr)</a:t>
            </a:r>
          </a:p>
          <a:p>
            <a:pPr marL="514350" indent="-514350" algn="ctr">
              <a:buAutoNum type="arabicParenBoth"/>
            </a:pPr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IUSTI UMR 7343, CNRS-Université d’Aix Marseille</a:t>
            </a:r>
          </a:p>
          <a:p>
            <a:pPr marL="0" indent="0" algn="ctr"/>
            <a:r>
              <a:rPr lang="fr-FR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5 rue Enrico Fermi, Marseille, France</a:t>
            </a:r>
          </a:p>
        </p:txBody>
      </p:sp>
      <p:pic>
        <p:nvPicPr>
          <p:cNvPr id="58" name="Picture 6" descr="Accueil">
            <a:extLst>
              <a:ext uri="{FF2B5EF4-FFF2-40B4-BE49-F238E27FC236}">
                <a16:creationId xmlns:a16="http://schemas.microsoft.com/office/drawing/2014/main" id="{B3CD64FE-B0D5-5C6C-3857-AC3B38CD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3079" y="41796927"/>
            <a:ext cx="14287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E37E959-BBDB-C8C3-CBF6-711AC34E9E35}"/>
              </a:ext>
            </a:extLst>
          </p:cNvPr>
          <p:cNvSpPr txBox="1"/>
          <p:nvPr/>
        </p:nvSpPr>
        <p:spPr>
          <a:xfrm>
            <a:off x="21777420" y="41812774"/>
            <a:ext cx="6209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Conférence IBPSA France 2022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Châlons en Champagne</a:t>
            </a:r>
          </a:p>
          <a:p>
            <a:pPr algn="ctr"/>
            <a:r>
              <a:rPr lang="fr-FR" sz="2800" dirty="0">
                <a:solidFill>
                  <a:srgbClr val="7030A0"/>
                </a:solidFill>
                <a:latin typeface="+mj-lt"/>
              </a:rPr>
              <a:t>19 - 20 mai 2022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A5C41D-1630-13D6-D2C2-D2E124456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592" y="19796130"/>
            <a:ext cx="9762280" cy="76235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ABEAD45-3C5A-02DD-6164-5E9DA677F9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320" y="19801118"/>
            <a:ext cx="9762280" cy="7573854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1A95C1A8-75B3-73A7-C23C-5846B7103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2" b="99868" l="0" r="100000">
                        <a14:foregroundMark x1="99029" y1="21053" x2="52184" y2="1053"/>
                        <a14:foregroundMark x1="971" y1="20000" x2="47816" y2="921"/>
                        <a14:foregroundMark x1="1699" y1="98684" x2="98422" y2="99868"/>
                        <a14:backgroundMark x1="728" y1="17632" x2="45631" y2="263"/>
                        <a14:backgroundMark x1="55583" y1="1316" x2="99636" y2="19474"/>
                        <a14:backgroundMark x1="55825" y1="1842" x2="53034" y2="132"/>
                        <a14:backgroundMark x1="485" y1="18684" x2="44296" y2="3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707" y="17747966"/>
            <a:ext cx="10558105" cy="97380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B0301A00-6814-7985-8CDE-2E9CB7D75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84" l="0" r="100000">
                        <a14:foregroundMark x1="99449" y1="85853" x2="65308" y2="99784"/>
                        <a14:foregroundMark x1="881" y1="98920" x2="881" y2="98920"/>
                        <a14:backgroundMark x1="99559" y1="86285" x2="66520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9" y="4432926"/>
            <a:ext cx="15025633" cy="1532349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76CBB02B-32CF-BFA0-7EF7-F0044E46A4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569" l="0" r="100000">
                        <a14:foregroundMark x1="36194" y1="99353" x2="99560" y2="99353"/>
                        <a14:foregroundMark x1="330" y1="85776" x2="35094" y2="99353"/>
                        <a14:backgroundMark x1="110" y1="86315" x2="33663" y2="99353"/>
                        <a14:backgroundMark x1="33883" y1="99353" x2="33883" y2="99353"/>
                        <a14:backgroundMark x1="34213" y1="99784" x2="34213" y2="99784"/>
                        <a14:backgroundMark x1="34323" y1="99677" x2="34323" y2="99677"/>
                        <a14:backgroundMark x1="34653" y1="99784" x2="34653" y2="997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8620" y="4402027"/>
            <a:ext cx="15093059" cy="15408535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78254B01-30D2-C32E-D3C9-75F707DC9D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83" y="27499235"/>
            <a:ext cx="15086707" cy="13873383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88761C07-015F-9974-9F95-C7E1BB358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16620" y="27499234"/>
            <a:ext cx="15158681" cy="139248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223915E-6AC6-32ED-CFE0-096D6B51584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26" b="100000" l="0" r="100000">
                        <a14:foregroundMark x1="485" y1="21316" x2="48544" y2="658"/>
                        <a14:foregroundMark x1="51214" y1="658" x2="99393" y2="21579"/>
                        <a14:backgroundMark x1="243" y1="20132" x2="46845" y2="395"/>
                        <a14:backgroundMark x1="53641" y1="789" x2="99757" y2="20921"/>
                        <a14:backgroundMark x1="54854" y1="921" x2="51578" y2="0"/>
                        <a14:backgroundMark x1="44782" y1="1447" x2="48786" y2="1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67507" y="14182509"/>
            <a:ext cx="18289517" cy="1686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4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73000" y="173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57500" y="575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Rouge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Modèle par défau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0" cap="flat" cmpd="thinThick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0" cap="flat" cmpd="thinThick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4848</TotalTime>
  <Words>414</Words>
  <Application>Microsoft Office PowerPoint</Application>
  <PresentationFormat>Personnalisé</PresentationFormat>
  <Paragraphs>60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THALES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LALLIER</dc:creator>
  <cp:lastModifiedBy>arnaud lapertot</cp:lastModifiedBy>
  <cp:revision>178</cp:revision>
  <cp:lastPrinted>2018-03-28T12:47:32Z</cp:lastPrinted>
  <dcterms:created xsi:type="dcterms:W3CDTF">2013-02-28T16:53:04Z</dcterms:created>
  <dcterms:modified xsi:type="dcterms:W3CDTF">2022-05-09T18:46:11Z</dcterms:modified>
</cp:coreProperties>
</file>