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4"/>
  </p:sldMasterIdLst>
  <p:sldIdLst>
    <p:sldId id="256" r:id="rId5"/>
    <p:sldId id="257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1361FF-D476-40F8-AB46-C90DBFD5AC21}" v="4" dt="2022-05-18T08:45:02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298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2668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73277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0299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5452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60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60609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62779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502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33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4305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075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2724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767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883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14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88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A309A6D-C09C-4548-B29A-6CF363A7E532}" type="datetimeFigureOut">
              <a:rPr lang="fr-FR" smtClean="0"/>
              <a:pPr/>
              <a:t>18/05/2022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6079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7" y="3203490"/>
            <a:ext cx="8496943" cy="1200329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 eaLnBrk="1" hangingPunct="1">
              <a:defRPr/>
            </a:pPr>
            <a:r>
              <a:rPr lang="fr-FR" sz="2400" b="1" dirty="0"/>
              <a:t>Comparaison des performances thermodynamiques </a:t>
            </a:r>
          </a:p>
          <a:p>
            <a:pPr algn="ctr" eaLnBrk="1" hangingPunct="1">
              <a:defRPr/>
            </a:pPr>
            <a:r>
              <a:rPr lang="fr-FR" sz="2400" b="1" dirty="0"/>
              <a:t>de deux systèmes évaporatifs à température de rosée </a:t>
            </a:r>
          </a:p>
          <a:p>
            <a:pPr algn="ctr" eaLnBrk="1" hangingPunct="1">
              <a:defRPr/>
            </a:pPr>
            <a:r>
              <a:rPr lang="fr-FR" sz="2400" b="1" dirty="0"/>
              <a:t>par la méthode de désirabilité</a:t>
            </a:r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D624470A-B46B-6D80-647C-B572DAA35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15" y="45639"/>
            <a:ext cx="3727969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3">
            <a:extLst>
              <a:ext uri="{FF2B5EF4-FFF2-40B4-BE49-F238E27FC236}">
                <a16:creationId xmlns:a16="http://schemas.microsoft.com/office/drawing/2014/main" id="{6983E043-A0ED-6FFC-8169-66235FBA2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691" y="4783435"/>
            <a:ext cx="1678565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80">
            <a:extLst>
              <a:ext uri="{FF2B5EF4-FFF2-40B4-BE49-F238E27FC236}">
                <a16:creationId xmlns:a16="http://schemas.microsoft.com/office/drawing/2014/main" id="{E5486932-00CE-88A9-136C-242F46C01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587" y="1869443"/>
            <a:ext cx="1597888" cy="131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7">
            <a:extLst>
              <a:ext uri="{FF2B5EF4-FFF2-40B4-BE49-F238E27FC236}">
                <a16:creationId xmlns:a16="http://schemas.microsoft.com/office/drawing/2014/main" id="{FE8A6699-B583-638D-94ED-ABDCD437C9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5"/>
          <a:stretch>
            <a:fillRect/>
          </a:stretch>
        </p:blipFill>
        <p:spPr bwMode="auto">
          <a:xfrm>
            <a:off x="6785915" y="1264565"/>
            <a:ext cx="2145011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http://www.univ-constantine3.dz/images/logo_uc3final_site_uc3_finalfinal2.jpg">
            <a:extLst>
              <a:ext uri="{FF2B5EF4-FFF2-40B4-BE49-F238E27FC236}">
                <a16:creationId xmlns:a16="http://schemas.microsoft.com/office/drawing/2014/main" id="{836FC8E4-F7B5-5C4C-24D6-EAC877A3A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51"/>
          <a:stretch>
            <a:fillRect/>
          </a:stretch>
        </p:blipFill>
        <p:spPr bwMode="auto">
          <a:xfrm>
            <a:off x="538400" y="1264565"/>
            <a:ext cx="1697926" cy="11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>
            <a:extLst>
              <a:ext uri="{FF2B5EF4-FFF2-40B4-BE49-F238E27FC236}">
                <a16:creationId xmlns:a16="http://schemas.microsoft.com/office/drawing/2014/main" id="{6B741FBD-039A-2938-9D5A-DA08C30D03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30" y="4891435"/>
            <a:ext cx="1208491" cy="14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CC96750-C28C-1D65-8944-2A1BEB33CE63}"/>
              </a:ext>
            </a:extLst>
          </p:cNvPr>
          <p:cNvSpPr txBox="1"/>
          <p:nvPr/>
        </p:nvSpPr>
        <p:spPr>
          <a:xfrm>
            <a:off x="1799690" y="5021874"/>
            <a:ext cx="55446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/>
              <a:t>Amel F. </a:t>
            </a:r>
            <a:r>
              <a:rPr lang="fr-FR" b="1" dirty="0" err="1"/>
              <a:t>Boudjabi</a:t>
            </a:r>
            <a:r>
              <a:rPr lang="fr-FR" b="1" dirty="0"/>
              <a:t>, Chadi Maalouf, Tala Moussa, </a:t>
            </a:r>
            <a:r>
              <a:rPr lang="fr-FR" b="1" dirty="0" err="1"/>
              <a:t>Djallel</a:t>
            </a:r>
            <a:r>
              <a:rPr lang="fr-FR" b="1" dirty="0"/>
              <a:t> Abada, Djamila </a:t>
            </a:r>
            <a:r>
              <a:rPr lang="fr-FR" b="1" dirty="0" err="1"/>
              <a:t>Rouag</a:t>
            </a:r>
            <a:r>
              <a:rPr lang="fr-FR" b="1" dirty="0"/>
              <a:t>, </a:t>
            </a:r>
          </a:p>
          <a:p>
            <a:pPr algn="ctr">
              <a:defRPr/>
            </a:pPr>
            <a:r>
              <a:rPr lang="fr-FR" b="1" dirty="0"/>
              <a:t>Mohammed Lachi, Guillaume </a:t>
            </a:r>
            <a:r>
              <a:rPr lang="fr-FR" b="1" dirty="0" err="1"/>
              <a:t>Polidori</a:t>
            </a:r>
            <a:endParaRPr lang="fr-F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119">
            <a:extLst>
              <a:ext uri="{FF2B5EF4-FFF2-40B4-BE49-F238E27FC236}">
                <a16:creationId xmlns:a16="http://schemas.microsoft.com/office/drawing/2014/main" id="{4692DDF5-52D3-9744-CFEC-5E0C426BF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540" y="1222259"/>
            <a:ext cx="8280920" cy="8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1000" b="0" i="0" kern="120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alt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Evaluer et comparer les performances thermodynamiques de deux configurations de systèmes évaporatifs à point de rosée.</a:t>
            </a:r>
          </a:p>
          <a:p>
            <a:pPr algn="just"/>
            <a:endParaRPr lang="fr-FR" alt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altLang="fr-F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B14A8B3-680E-AED4-B9B6-9146B2BCADA2}"/>
              </a:ext>
            </a:extLst>
          </p:cNvPr>
          <p:cNvSpPr txBox="1"/>
          <p:nvPr/>
        </p:nvSpPr>
        <p:spPr>
          <a:xfrm>
            <a:off x="3059832" y="32886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OBJECTIFS DE L’ETUDE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CBDBA9-8E21-4A4C-2C37-DBA93FFC934C}"/>
              </a:ext>
            </a:extLst>
          </p:cNvPr>
          <p:cNvGrpSpPr>
            <a:grpSpLocks noChangeAspect="1"/>
          </p:cNvGrpSpPr>
          <p:nvPr/>
        </p:nvGrpSpPr>
        <p:grpSpPr>
          <a:xfrm>
            <a:off x="509523" y="2492896"/>
            <a:ext cx="8197929" cy="1429471"/>
            <a:chOff x="2815574" y="7889886"/>
            <a:chExt cx="12941208" cy="2187355"/>
          </a:xfrm>
        </p:grpSpPr>
        <p:pic>
          <p:nvPicPr>
            <p:cNvPr id="6" name="Image 29">
              <a:extLst>
                <a:ext uri="{FF2B5EF4-FFF2-40B4-BE49-F238E27FC236}">
                  <a16:creationId xmlns:a16="http://schemas.microsoft.com/office/drawing/2014/main" id="{1E11A8B6-09B1-9A2D-C618-7237EF48A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5574" y="7889886"/>
              <a:ext cx="5989483" cy="2175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93">
              <a:extLst>
                <a:ext uri="{FF2B5EF4-FFF2-40B4-BE49-F238E27FC236}">
                  <a16:creationId xmlns:a16="http://schemas.microsoft.com/office/drawing/2014/main" id="{CF7E742B-69DB-77DD-33B5-6C6E1D5E51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2873" y="7901525"/>
              <a:ext cx="5493909" cy="2175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C9B1FD5-F9D5-4947-B9FF-7D83B62DA4D6}"/>
              </a:ext>
            </a:extLst>
          </p:cNvPr>
          <p:cNvSpPr/>
          <p:nvPr/>
        </p:nvSpPr>
        <p:spPr>
          <a:xfrm>
            <a:off x="528544" y="4653136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Configuration contre-courant 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AD2366-1642-45E5-9C71-A5E2A5339E7A}"/>
              </a:ext>
            </a:extLst>
          </p:cNvPr>
          <p:cNvSpPr/>
          <p:nvPr/>
        </p:nvSpPr>
        <p:spPr>
          <a:xfrm>
            <a:off x="5177484" y="4653136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Configuration combinée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0233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28">
            <a:extLst>
              <a:ext uri="{FF2B5EF4-FFF2-40B4-BE49-F238E27FC236}">
                <a16:creationId xmlns:a16="http://schemas.microsoft.com/office/drawing/2014/main" id="{9FD0D3C5-C5EB-BC99-F029-85F5C1407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268760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fr-FR" altLang="fr-FR" sz="2800" dirty="0">
                <a:latin typeface="Trebuchet MS" panose="020B0603020202020204" pitchFamily="34" charset="0"/>
              </a:rPr>
              <a:t>Optimisation avec la méthode de la désirabilité via </a:t>
            </a:r>
            <a:r>
              <a:rPr lang="fr-FR" altLang="fr-FR" sz="2800" dirty="0" err="1">
                <a:latin typeface="Trebuchet MS" panose="020B0603020202020204" pitchFamily="34" charset="0"/>
              </a:rPr>
              <a:t>GenOpt</a:t>
            </a:r>
            <a:r>
              <a:rPr lang="fr-FR" altLang="fr-FR" sz="2800" dirty="0">
                <a:latin typeface="Trebuchet MS" panose="020B0603020202020204" pitchFamily="34" charset="0"/>
              </a:rPr>
              <a:t> pour 3 conditions climatiques en Algérie.</a:t>
            </a:r>
          </a:p>
          <a:p>
            <a:pPr algn="just"/>
            <a:endParaRPr lang="fr-FR" altLang="fr-FR" sz="2800" dirty="0">
              <a:latin typeface="Trebuchet MS" panose="020B0603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F93A2E-6C14-6DF5-4126-CBD1BE09E817}"/>
              </a:ext>
            </a:extLst>
          </p:cNvPr>
          <p:cNvSpPr txBox="1"/>
          <p:nvPr/>
        </p:nvSpPr>
        <p:spPr>
          <a:xfrm>
            <a:off x="1763688" y="404664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Méthodologie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CD40D69-69C4-42D2-A57D-6661F958C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261" y="2420888"/>
            <a:ext cx="3581971" cy="237626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CD3776-63F3-4A26-A0E3-161E2B323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005064"/>
            <a:ext cx="4311699" cy="237626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6B3DCE-FDD7-4D6D-86B1-877AD229FD2B}"/>
              </a:ext>
            </a:extLst>
          </p:cNvPr>
          <p:cNvSpPr/>
          <p:nvPr/>
        </p:nvSpPr>
        <p:spPr>
          <a:xfrm>
            <a:off x="899592" y="3609020"/>
            <a:ext cx="273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 Variables de décision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6975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22A9CC2-107D-E6F4-86B9-A50F8DA7C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686" y="2309887"/>
            <a:ext cx="7156559" cy="39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AC5C93C-2692-3E16-CE25-B2BA9406921B}"/>
              </a:ext>
            </a:extLst>
          </p:cNvPr>
          <p:cNvSpPr txBox="1"/>
          <p:nvPr/>
        </p:nvSpPr>
        <p:spPr>
          <a:xfrm>
            <a:off x="1115616" y="29200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Système à régénération pour la ville de Constantine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58279DB-2CDE-BC2D-24E5-4B6CD838F482}"/>
              </a:ext>
            </a:extLst>
          </p:cNvPr>
          <p:cNvSpPr txBox="1"/>
          <p:nvPr/>
        </p:nvSpPr>
        <p:spPr>
          <a:xfrm>
            <a:off x="899591" y="980728"/>
            <a:ext cx="7814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>
                <a:latin typeface="Trebuchet MS" panose="020B0603020202020204" pitchFamily="34" charset="0"/>
              </a:rPr>
              <a:t>Les valeurs optimales du COP, de l’efficacité à point de rose et de la capacité  de refroidissement  sont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72,5 %</a:t>
            </a:r>
            <a:r>
              <a:rPr lang="fr-FR" sz="2000" dirty="0">
                <a:latin typeface="Trebuchet MS" panose="020B0603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38</a:t>
            </a:r>
            <a:r>
              <a:rPr lang="fr-FR" sz="2000" dirty="0">
                <a:latin typeface="Trebuchet MS" panose="020B0603020202020204" pitchFamily="34" charset="0"/>
              </a:rPr>
              <a:t> et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2750 W</a:t>
            </a:r>
            <a:r>
              <a:rPr lang="fr-FR" sz="2000" dirty="0">
                <a:latin typeface="Trebuchet MS" panose="020B0603020202020204" pitchFamily="34" charset="0"/>
              </a:rPr>
              <a:t> respectivement et ce pour une valeur de désirabilité totale de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0,66</a:t>
            </a:r>
          </a:p>
        </p:txBody>
      </p:sp>
    </p:spTree>
    <p:extLst>
      <p:ext uri="{BB962C8B-B14F-4D97-AF65-F5344CB8AC3E}">
        <p14:creationId xmlns:p14="http://schemas.microsoft.com/office/powerpoint/2010/main" val="4270108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1ABA4CD-17D3-0205-F0BB-21E485CFB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16832"/>
            <a:ext cx="7419206" cy="486518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696AF04-0504-3F67-A097-91453401CB95}"/>
              </a:ext>
            </a:extLst>
          </p:cNvPr>
          <p:cNvSpPr txBox="1"/>
          <p:nvPr/>
        </p:nvSpPr>
        <p:spPr>
          <a:xfrm>
            <a:off x="723346" y="170357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>
                <a:latin typeface="Trebuchet MS" panose="020B0603020202020204" pitchFamily="34" charset="0"/>
              </a:rPr>
              <a:t>Pour la configuration combinée: ville de Constantine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E17B98B-E453-49AD-8CBB-A88C836607E0}"/>
              </a:ext>
            </a:extLst>
          </p:cNvPr>
          <p:cNvSpPr txBox="1"/>
          <p:nvPr/>
        </p:nvSpPr>
        <p:spPr>
          <a:xfrm>
            <a:off x="773828" y="764704"/>
            <a:ext cx="7814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>
                <a:latin typeface="Trebuchet MS" panose="020B0603020202020204" pitchFamily="34" charset="0"/>
              </a:rPr>
              <a:t>Les valeurs optimales du COP, de l’efficacité à point de rose et de la capacité  de refroidissement  sont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73 %</a:t>
            </a:r>
            <a:r>
              <a:rPr lang="fr-FR" sz="2000" dirty="0">
                <a:latin typeface="Trebuchet MS" panose="020B0603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48</a:t>
            </a:r>
            <a:r>
              <a:rPr lang="fr-FR" sz="2000" dirty="0">
                <a:latin typeface="Trebuchet MS" panose="020B0603020202020204" pitchFamily="34" charset="0"/>
              </a:rPr>
              <a:t> et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2900 W</a:t>
            </a:r>
            <a:r>
              <a:rPr lang="fr-FR" sz="2000" dirty="0">
                <a:latin typeface="Trebuchet MS" panose="020B0603020202020204" pitchFamily="34" charset="0"/>
              </a:rPr>
              <a:t> respectivement et ce pour une valeur de désirabilité totale de </a:t>
            </a:r>
            <a:r>
              <a:rPr lang="fr-FR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0,717</a:t>
            </a:r>
          </a:p>
        </p:txBody>
      </p:sp>
    </p:spTree>
    <p:extLst>
      <p:ext uri="{BB962C8B-B14F-4D97-AF65-F5344CB8AC3E}">
        <p14:creationId xmlns:p14="http://schemas.microsoft.com/office/powerpoint/2010/main" val="1765052354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B8A49495BEFE4698B45CF57549667A" ma:contentTypeVersion="12" ma:contentTypeDescription="Crée un document." ma:contentTypeScope="" ma:versionID="09fc7c8b625476e3e3ac316a2cc17d4d">
  <xsd:schema xmlns:xsd="http://www.w3.org/2001/XMLSchema" xmlns:xs="http://www.w3.org/2001/XMLSchema" xmlns:p="http://schemas.microsoft.com/office/2006/metadata/properties" xmlns:ns3="b5b800e1-8668-4661-a800-a164d8cec218" xmlns:ns4="42629697-5967-4ab5-b9bc-d4a038cfe5b2" targetNamespace="http://schemas.microsoft.com/office/2006/metadata/properties" ma:root="true" ma:fieldsID="ebdb5e693b3398e853aaeaba59df7825" ns3:_="" ns4:_="">
    <xsd:import namespace="b5b800e1-8668-4661-a800-a164d8cec218"/>
    <xsd:import namespace="42629697-5967-4ab5-b9bc-d4a038cfe5b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b800e1-8668-4661-a800-a164d8cec2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629697-5967-4ab5-b9bc-d4a038cfe5b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B19024-7AAD-477F-A760-4E8F920D6D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b800e1-8668-4661-a800-a164d8cec218"/>
    <ds:schemaRef ds:uri="42629697-5967-4ab5-b9bc-d4a038cfe5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CA45CB-74D1-4F27-9F8A-6234ADE12D12}">
  <ds:schemaRefs>
    <ds:schemaRef ds:uri="http://purl.org/dc/dcmitype/"/>
    <ds:schemaRef ds:uri="http://purl.org/dc/elements/1.1/"/>
    <ds:schemaRef ds:uri="b5b800e1-8668-4661-a800-a164d8cec218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2629697-5967-4ab5-b9bc-d4a038cfe5b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18F9F86-B6E4-4B9D-AB93-1DF122FEB2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</TotalTime>
  <Words>173</Words>
  <Application>Microsoft Office PowerPoint</Application>
  <PresentationFormat>Affichage à l'écran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Trebuchet MS</vt:lpstr>
      <vt:lpstr>Wingdings 3</vt:lpstr>
      <vt:lpstr>Secteur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pcs</dc:creator>
  <cp:lastModifiedBy>TALA MOUSSA</cp:lastModifiedBy>
  <cp:revision>113</cp:revision>
  <dcterms:created xsi:type="dcterms:W3CDTF">2020-10-19T11:26:16Z</dcterms:created>
  <dcterms:modified xsi:type="dcterms:W3CDTF">2022-05-18T18:09:49Z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0x0101006DB8A49495BEFE4698B45CF57549667A</vt:lpwstr>
  </property>
</Properties>
</file>