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91" r:id="rId3"/>
    <p:sldId id="288" r:id="rId4"/>
    <p:sldId id="272" r:id="rId5"/>
    <p:sldId id="29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0" autoAdjust="0"/>
    <p:restoredTop sz="92503" autoAdjust="0"/>
  </p:normalViewPr>
  <p:slideViewPr>
    <p:cSldViewPr snapToGrid="0">
      <p:cViewPr varScale="1">
        <p:scale>
          <a:sx n="71" d="100"/>
          <a:sy n="71" d="100"/>
        </p:scale>
        <p:origin x="91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4847D-089C-4770-B649-20583AD054C6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A30B7-1463-433D-BD5F-0580FBEFFC4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920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B1E51-81CA-4E7F-8183-ED4FC609F955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657F0-B047-4830-AECD-F60DD7C2FC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454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657F0-B047-4830-AECD-F60DD7C2FCDF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6664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657F0-B047-4830-AECD-F60DD7C2FCD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938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657F0-B047-4830-AECD-F60DD7C2FCD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570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0D4-26CF-4AB2-A6EA-EFBB0ABB6AF2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27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28FF3-1454-487F-BBE1-B6971071F5F5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72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A26F-486D-486C-89CC-5767569B16BC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421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3E07-5BD6-44E6-AD4E-BD7E1E34B78F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95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4E2D-19C4-43CC-A116-E4DB39E3490D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7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99AE-7CC8-4326-A0A3-985EACCC2F2F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9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F7E-D405-40B6-99C6-79747F71E95F}" type="datetime1">
              <a:rPr lang="fr-FR" smtClean="0"/>
              <a:t>19/05/2022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69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870D-B7DF-4E4F-A604-71579D64BAAB}" type="datetime1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55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78767-6016-4F8F-A959-A8DA0BB9B2DE}" type="datetime1">
              <a:rPr lang="fr-FR" smtClean="0"/>
              <a:t>19/05/2022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58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C9297-4F0B-46F6-99B5-E741E27E5423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98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4CB0-F5DA-4786-B18C-AD6B037B66C9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99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24B37-7B78-48A7-8080-695C1755C27F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1E0BE-B933-49D8-B14B-3483203A0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4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430" y="5246241"/>
            <a:ext cx="2088783" cy="1054194"/>
          </a:xfrm>
          <a:prstGeom prst="rect">
            <a:avLst/>
          </a:prstGeom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455553" y="2407804"/>
            <a:ext cx="2949159" cy="58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5" tIns="45717" rIns="91435" bIns="45717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cs typeface="Times New Roman" panose="02020603050405020304" pitchFamily="18" charset="0"/>
              </a:rPr>
              <a:t>Travail présenté par</a:t>
            </a:r>
          </a:p>
          <a:p>
            <a:pPr algn="ctr"/>
            <a:r>
              <a:rPr lang="fr-FR" sz="1600" b="1" dirty="0">
                <a:cs typeface="Times New Roman" panose="02020603050405020304" pitchFamily="18" charset="0"/>
              </a:rPr>
              <a:t>Joelle AL FAKHOURY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173589" y="3388039"/>
            <a:ext cx="35130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cs typeface="Times New Roman" panose="02020603050405020304" pitchFamily="18" charset="0"/>
              </a:rPr>
              <a:t>Sous la direction de messieurs  </a:t>
            </a:r>
          </a:p>
          <a:p>
            <a:pPr algn="ctr"/>
            <a:r>
              <a:rPr lang="fr-FR" sz="1600" b="1" dirty="0">
                <a:cs typeface="Times New Roman" pitchFamily="18" charset="0"/>
              </a:rPr>
              <a:t>Emmanuel ANTCZAK</a:t>
            </a:r>
          </a:p>
          <a:p>
            <a:pPr algn="ctr"/>
            <a:r>
              <a:rPr lang="fr-FR" sz="1600" b="1" dirty="0">
                <a:cs typeface="Times New Roman" pitchFamily="18" charset="0"/>
              </a:rPr>
              <a:t>Joseph DGHEIM</a:t>
            </a:r>
          </a:p>
          <a:p>
            <a:pPr algn="ctr"/>
            <a:r>
              <a:rPr lang="fr-FR" sz="1600" b="1" dirty="0">
                <a:cs typeface="Times New Roman" pitchFamily="18" charset="0"/>
              </a:rPr>
              <a:t>Emilio SASSINE</a:t>
            </a:r>
          </a:p>
          <a:p>
            <a:pPr algn="ctr"/>
            <a:r>
              <a:rPr lang="fr-FR" sz="1600" b="1" dirty="0">
                <a:cs typeface="Times New Roman" pitchFamily="18" charset="0"/>
              </a:rPr>
              <a:t>Yassine CHERIF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678" y="5179982"/>
            <a:ext cx="2315587" cy="115877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" y="1439307"/>
            <a:ext cx="12192000" cy="73612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0" y="1573326"/>
            <a:ext cx="12191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000" b="1" dirty="0">
                <a:solidFill>
                  <a:schemeClr val="bg1"/>
                </a:solidFill>
              </a:rPr>
              <a:t>Vers une meilleure compréhension des transferts de chaleur dans un mur de maçonnerie modélisé en 3D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1</a:t>
            </a:fld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382" y="5136857"/>
            <a:ext cx="1250583" cy="12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0862" y="5150825"/>
            <a:ext cx="1862662" cy="124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Imag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67" y="108278"/>
            <a:ext cx="2567547" cy="146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50613" y="906152"/>
            <a:ext cx="60907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0">
              <a:defRPr/>
            </a:pPr>
            <a:r>
              <a:rPr lang="fr-FR" sz="2000" b="1" cap="small" dirty="0">
                <a:solidFill>
                  <a:srgbClr val="006666"/>
                </a:solidFill>
              </a:rPr>
              <a:t>Conférence IBPSA France - </a:t>
            </a:r>
            <a:r>
              <a:rPr lang="fr-FR" sz="2000" b="1" cap="small" dirty="0" err="1">
                <a:solidFill>
                  <a:srgbClr val="006666"/>
                </a:solidFill>
              </a:rPr>
              <a:t>Châlons</a:t>
            </a:r>
            <a:r>
              <a:rPr lang="fr-FR" sz="2000" b="1" cap="small" dirty="0">
                <a:solidFill>
                  <a:srgbClr val="006666"/>
                </a:solidFill>
              </a:rPr>
              <a:t> en Champagne – 2022</a:t>
            </a:r>
          </a:p>
        </p:txBody>
      </p:sp>
    </p:spTree>
    <p:extLst>
      <p:ext uri="{BB962C8B-B14F-4D97-AF65-F5344CB8AC3E}">
        <p14:creationId xmlns:p14="http://schemas.microsoft.com/office/powerpoint/2010/main" val="3780301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1481" y="143851"/>
            <a:ext cx="1198678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FF"/>
              </a:buClr>
            </a:pPr>
            <a:r>
              <a:rPr lang="fr-FR" sz="1600" dirty="0"/>
              <a:t>Problématique :</a:t>
            </a:r>
          </a:p>
          <a:p>
            <a:pPr algn="just">
              <a:buClr>
                <a:srgbClr val="0000FF"/>
              </a:buClr>
            </a:pPr>
            <a:endParaRPr lang="fr-FR" sz="1600" dirty="0"/>
          </a:p>
          <a:p>
            <a:pPr algn="just">
              <a:buClr>
                <a:srgbClr val="0000FF"/>
              </a:buClr>
            </a:pPr>
            <a:r>
              <a:rPr lang="fr-FR" sz="1600" dirty="0"/>
              <a:t>Etude des parois en maçonnerie de type blocs béton pour une application aux constructions Libanaises</a:t>
            </a:r>
          </a:p>
          <a:p>
            <a:pPr algn="just">
              <a:buClr>
                <a:srgbClr val="0000FF"/>
              </a:buClr>
            </a:pPr>
            <a:endParaRPr lang="fr-FR" altLang="fr-FR" sz="1600" dirty="0"/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Climat contraignant (chaud et sec en été, frais et humide en hiver en fonction de l’altitude (de 0m à 3088m) et de la proximité de la mer)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Logements majoritairement non isolés, mais chauffés et climatisés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Production artisanale des matériaux de construction (granulats, maçonnerie…)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endParaRPr lang="fr-FR" altLang="fr-FR" sz="1600" dirty="0"/>
          </a:p>
          <a:p>
            <a:pPr algn="just">
              <a:buClr>
                <a:srgbClr val="0000FF"/>
              </a:buClr>
            </a:pPr>
            <a:r>
              <a:rPr lang="fr-FR" altLang="fr-FR" sz="1600" dirty="0"/>
              <a:t>Démarche :</a:t>
            </a:r>
          </a:p>
          <a:p>
            <a:pPr algn="just">
              <a:buClr>
                <a:srgbClr val="0000FF"/>
              </a:buClr>
            </a:pPr>
            <a:endParaRPr lang="fr-FR" altLang="fr-FR" sz="1600" dirty="0"/>
          </a:p>
          <a:p>
            <a:pPr algn="just">
              <a:buClr>
                <a:srgbClr val="0000FF"/>
              </a:buClr>
            </a:pPr>
            <a:r>
              <a:rPr lang="fr-FR" altLang="fr-FR" sz="1600" dirty="0"/>
              <a:t>Approche expérimentale :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Caractérisation thermique des constituants de la paroi (blocs et mortier d’assemblage) en laboratoire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Etude d’une paroi classique (1m²) sous conditions contrôlées: sollicitations harmoniques et stochastiques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endParaRPr lang="fr-FR" altLang="fr-FR" sz="1600" dirty="0"/>
          </a:p>
          <a:p>
            <a:pPr algn="just">
              <a:buClr>
                <a:srgbClr val="0000FF"/>
              </a:buClr>
            </a:pPr>
            <a:r>
              <a:rPr lang="fr-FR" altLang="fr-FR" sz="1600" dirty="0"/>
              <a:t>Approche numérique :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Modélisation de la paroi sous </a:t>
            </a:r>
            <a:r>
              <a:rPr lang="fr-FR" altLang="fr-FR" sz="1600" dirty="0" err="1"/>
              <a:t>Comsol</a:t>
            </a:r>
            <a:r>
              <a:rPr lang="fr-FR" altLang="fr-FR" sz="1600" dirty="0"/>
              <a:t> </a:t>
            </a:r>
            <a:r>
              <a:rPr lang="fr-FR" altLang="fr-FR" sz="1600" dirty="0" err="1"/>
              <a:t>Multiphysics</a:t>
            </a:r>
            <a:r>
              <a:rPr lang="fr-FR" dirty="0"/>
              <a:t>®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endParaRPr lang="fr-FR" altLang="fr-FR" sz="1600" dirty="0"/>
          </a:p>
          <a:p>
            <a:pPr algn="just">
              <a:buClr>
                <a:srgbClr val="0000FF"/>
              </a:buClr>
            </a:pPr>
            <a:r>
              <a:rPr lang="fr-FR" altLang="fr-FR" sz="1600" dirty="0"/>
              <a:t>Objectif : 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Valider le modèle numérique sur une paroi classique 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Etudier les  transferts thermiques en modulant la composition de la paroi (nature des blocs, géométrie, lame d’air, matériaux recyclés…)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r>
              <a:rPr lang="fr-FR" altLang="fr-FR" sz="1600" dirty="0"/>
              <a:t>A terme , proposer des configurations de parois améliorant leurs performances à partir de solutions peu coûteuses avec des matériaux issus du recyclage ou des circuits courts (Liban) </a:t>
            </a:r>
          </a:p>
          <a:p>
            <a:pPr marL="285750" indent="-285750" algn="just">
              <a:buClr>
                <a:srgbClr val="0000FF"/>
              </a:buClr>
              <a:buFontTx/>
              <a:buChar char="-"/>
            </a:pPr>
            <a:endParaRPr lang="fr-FR" altLang="fr-FR" sz="1600" dirty="0"/>
          </a:p>
        </p:txBody>
      </p:sp>
    </p:spTree>
    <p:extLst>
      <p:ext uri="{BB962C8B-B14F-4D97-AF65-F5344CB8AC3E}">
        <p14:creationId xmlns:p14="http://schemas.microsoft.com/office/powerpoint/2010/main" val="426693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84203" y="609879"/>
            <a:ext cx="6340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spcBef>
                <a:spcPts val="900"/>
              </a:spcBef>
              <a:spcAft>
                <a:spcPts val="900"/>
              </a:spcAft>
              <a:tabLst>
                <a:tab pos="449580" algn="l"/>
              </a:tabLst>
            </a:pPr>
            <a:r>
              <a:rPr lang="fr-FR" dirty="0">
                <a:solidFill>
                  <a:schemeClr val="accent5">
                    <a:lumMod val="25000"/>
                  </a:schemeClr>
                </a:solidFill>
                <a:ea typeface="Times New Roman" panose="02020603050405020304" pitchFamily="18" charset="0"/>
              </a:rPr>
              <a:t>Caractérisation thermique des composants d’une paroi classique </a:t>
            </a:r>
          </a:p>
        </p:txBody>
      </p:sp>
      <p:pic>
        <p:nvPicPr>
          <p:cNvPr id="6" name="Imag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6448" r="646"/>
          <a:stretch/>
        </p:blipFill>
        <p:spPr bwMode="auto">
          <a:xfrm>
            <a:off x="206546" y="1249477"/>
            <a:ext cx="2401497" cy="1298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t="42005" r="6484" b="7809"/>
          <a:stretch/>
        </p:blipFill>
        <p:spPr>
          <a:xfrm rot="10800000">
            <a:off x="2814589" y="1255827"/>
            <a:ext cx="2494616" cy="12989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86684" y="22211"/>
            <a:ext cx="2543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b="1" dirty="0"/>
              <a:t>Approche expérimentale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09442" y="1487352"/>
            <a:ext cx="5180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hangingPunct="0">
              <a:spcBef>
                <a:spcPts val="900"/>
              </a:spcBef>
              <a:spcAft>
                <a:spcPts val="900"/>
              </a:spcAft>
              <a:tabLst>
                <a:tab pos="449580" algn="l"/>
              </a:tabLst>
            </a:pPr>
            <a:r>
              <a:rPr lang="fr-FR" b="1" cap="small" dirty="0">
                <a:solidFill>
                  <a:schemeClr val="accent5">
                    <a:lumMod val="25000"/>
                  </a:schemeClr>
                </a:solidFill>
                <a:ea typeface="Times New Roman" panose="02020603050405020304" pitchFamily="18" charset="0"/>
              </a:rPr>
              <a:t>Montage expérimental pour l'étude thermique du mur</a:t>
            </a:r>
          </a:p>
        </p:txBody>
      </p:sp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6" y="3189967"/>
            <a:ext cx="5049580" cy="2422723"/>
          </a:xfrm>
          <a:prstGeom prst="rect">
            <a:avLst/>
          </a:prstGeom>
          <a:noFill/>
        </p:spPr>
      </p:pic>
      <p:pic>
        <p:nvPicPr>
          <p:cNvPr id="12" name="Imag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626" y="2404183"/>
            <a:ext cx="3346734" cy="2768932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0" y="2563585"/>
            <a:ext cx="27432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20750"/>
            <a:r>
              <a:rPr lang="fr-FR" sz="1400" i="1" dirty="0">
                <a:solidFill>
                  <a:srgbClr val="606060"/>
                </a:solidFill>
              </a:rPr>
              <a:t>Mortier d’assemblage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18855" y="2596837"/>
            <a:ext cx="950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20750"/>
            <a:r>
              <a:rPr lang="fr-FR" sz="1400" i="1" dirty="0">
                <a:solidFill>
                  <a:srgbClr val="606060"/>
                </a:solidFill>
              </a:rPr>
              <a:t>Bloc béton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4203" y="6015692"/>
            <a:ext cx="54607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20750"/>
            <a:r>
              <a:rPr lang="fr-FR" sz="1400" i="1" dirty="0">
                <a:solidFill>
                  <a:srgbClr val="606060"/>
                </a:solidFill>
              </a:rPr>
              <a:t>Emplacement des capteurs de flux et de température côté de ambiance du laboratoire (LA) (a) et côté  enceinte régulée (CB) (b)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498363" y="5694156"/>
            <a:ext cx="26324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20750"/>
            <a:r>
              <a:rPr lang="fr-FR" sz="1400" i="1" dirty="0">
                <a:solidFill>
                  <a:srgbClr val="606060"/>
                </a:solidFill>
              </a:rPr>
              <a:t> (a)                                                  (b)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104717" y="5478713"/>
            <a:ext cx="3376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20750"/>
            <a:r>
              <a:rPr lang="fr-FR" sz="1400" i="1" dirty="0">
                <a:solidFill>
                  <a:srgbClr val="606060"/>
                </a:solidFill>
              </a:rPr>
              <a:t>Coupe horizontale de l’ensemble mur-enceinte régulée</a:t>
            </a:r>
          </a:p>
        </p:txBody>
      </p:sp>
    </p:spTree>
    <p:extLst>
      <p:ext uri="{BB962C8B-B14F-4D97-AF65-F5344CB8AC3E}">
        <p14:creationId xmlns:p14="http://schemas.microsoft.com/office/powerpoint/2010/main" val="268309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10397" y="0"/>
            <a:ext cx="2211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b="1" dirty="0">
                <a:solidFill>
                  <a:schemeClr val="accent3">
                    <a:lumMod val="10000"/>
                  </a:schemeClr>
                </a:solidFill>
              </a:rPr>
              <a:t>Approche numérique</a:t>
            </a:r>
          </a:p>
        </p:txBody>
      </p:sp>
      <p:pic>
        <p:nvPicPr>
          <p:cNvPr id="16" name="Image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98" y="1043480"/>
            <a:ext cx="1798821" cy="1253901"/>
          </a:xfrm>
          <a:prstGeom prst="rect">
            <a:avLst/>
          </a:prstGeom>
          <a:noFill/>
        </p:spPr>
      </p:pic>
      <p:grpSp>
        <p:nvGrpSpPr>
          <p:cNvPr id="17" name="Groupe 16"/>
          <p:cNvGrpSpPr/>
          <p:nvPr/>
        </p:nvGrpSpPr>
        <p:grpSpPr>
          <a:xfrm>
            <a:off x="2551614" y="975669"/>
            <a:ext cx="1929851" cy="1305472"/>
            <a:chOff x="7262298" y="20157460"/>
            <a:chExt cx="7572616" cy="4507955"/>
          </a:xfrm>
        </p:grpSpPr>
        <p:pic>
          <p:nvPicPr>
            <p:cNvPr id="18" name="Image 17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73" t="10417" r="32617" b="12327"/>
            <a:stretch/>
          </p:blipFill>
          <p:spPr bwMode="auto">
            <a:xfrm>
              <a:off x="7262298" y="20157460"/>
              <a:ext cx="3922572" cy="450795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Image 19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90" t="11719" r="33594" b="11893"/>
            <a:stretch/>
          </p:blipFill>
          <p:spPr bwMode="auto">
            <a:xfrm>
              <a:off x="11055327" y="20157461"/>
              <a:ext cx="3779587" cy="449401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649564" y="2505642"/>
            <a:ext cx="38040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20750"/>
            <a:r>
              <a:rPr lang="fr-FR" sz="1400" i="1" dirty="0">
                <a:solidFill>
                  <a:srgbClr val="606060"/>
                </a:solidFill>
              </a:rPr>
              <a:t>Conditions aux limites et matériaux constitutifs</a:t>
            </a:r>
          </a:p>
        </p:txBody>
      </p:sp>
      <p:pic>
        <p:nvPicPr>
          <p:cNvPr id="24" name="Image 2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98" y="3031607"/>
            <a:ext cx="3835400" cy="2349352"/>
          </a:xfrm>
          <a:prstGeom prst="rect">
            <a:avLst/>
          </a:prstGeom>
          <a:noFill/>
        </p:spPr>
      </p:pic>
      <p:pic>
        <p:nvPicPr>
          <p:cNvPr id="25" name="Image 2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105" y="673288"/>
            <a:ext cx="3899593" cy="2440964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422798" y="5465248"/>
            <a:ext cx="3886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i="1" dirty="0">
                <a:solidFill>
                  <a:srgbClr val="606060"/>
                </a:solidFill>
              </a:rPr>
              <a:t>Evolution de la température du mur face  exposée à l’enceinte et face exposée aux conditions ambiantes du laboratoire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54919" y="5896135"/>
            <a:ext cx="5111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1400" i="1" dirty="0">
                <a:solidFill>
                  <a:srgbClr val="606060"/>
                </a:solidFill>
              </a:rPr>
              <a:t>Densités de flux surfaciques modélisées et mesurées </a:t>
            </a: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4</a:t>
            </a:fld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3304" y="3266690"/>
            <a:ext cx="4374049" cy="242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05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1E0BE-B933-49D8-B14B-3483203A0A17}" type="slidenum">
              <a:rPr lang="fr-FR" smtClean="0"/>
              <a:t>5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913944" y="2774434"/>
            <a:ext cx="4262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Merci pour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961118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11658</TotalTime>
  <Words>329</Words>
  <Application>Microsoft Office PowerPoint</Application>
  <PresentationFormat>Grand écran</PresentationFormat>
  <Paragraphs>50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mostafa</dc:creator>
  <cp:lastModifiedBy>pestr</cp:lastModifiedBy>
  <cp:revision>605</cp:revision>
  <dcterms:created xsi:type="dcterms:W3CDTF">2017-06-23T08:02:07Z</dcterms:created>
  <dcterms:modified xsi:type="dcterms:W3CDTF">2022-05-19T04:13:11Z</dcterms:modified>
</cp:coreProperties>
</file>