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40.jpg" ContentType="image/jpeg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4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1" r:id="rId3"/>
    <p:sldId id="270" r:id="rId4"/>
    <p:sldId id="262" r:id="rId5"/>
    <p:sldId id="272" r:id="rId6"/>
    <p:sldId id="275" r:id="rId7"/>
    <p:sldId id="265" r:id="rId8"/>
    <p:sldId id="276" r:id="rId9"/>
    <p:sldId id="266" r:id="rId10"/>
    <p:sldId id="267" r:id="rId11"/>
    <p:sldId id="268" r:id="rId12"/>
    <p:sldId id="273" r:id="rId13"/>
    <p:sldId id="274" r:id="rId14"/>
    <p:sldId id="263" r:id="rId15"/>
    <p:sldId id="264" r:id="rId16"/>
    <p:sldId id="277" r:id="rId17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RECK Cédric" initials="SC" lastIdx="5" clrIdx="0">
    <p:extLst>
      <p:ext uri="{19B8F6BF-5375-455C-9EA6-DF929625EA0E}">
        <p15:presenceInfo xmlns:p15="http://schemas.microsoft.com/office/powerpoint/2012/main" userId="S-1-5-21-1801674531-299502267-839522115-5347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521E"/>
    <a:srgbClr val="B889DB"/>
    <a:srgbClr val="C59EE2"/>
    <a:srgbClr val="63AF3D"/>
    <a:srgbClr val="98C0E4"/>
    <a:srgbClr val="F5BC95"/>
    <a:srgbClr val="F6C09C"/>
    <a:srgbClr val="CFAFE7"/>
    <a:srgbClr val="C1D3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651" autoAdjust="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39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15B5A6-4603-4F35-A4B3-DF3A4DC0C1B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C1633B-291C-40F9-89D3-5AD55DCDFE7F}">
      <dgm:prSet phldrT="[Texte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Ambiance Intérieure</a:t>
          </a:r>
          <a:endParaRPr lang="fr-FR" sz="1400" dirty="0"/>
        </a:p>
      </dgm:t>
    </dgm:pt>
    <dgm:pt modelId="{BB61344C-D857-41DE-A14B-F1CBB40E632C}" type="parTrans" cxnId="{A0ABCFD6-7A7B-4AEF-8785-9978C3EF4294}">
      <dgm:prSet/>
      <dgm:spPr/>
      <dgm:t>
        <a:bodyPr/>
        <a:lstStyle/>
        <a:p>
          <a:endParaRPr lang="fr-FR" sz="2000"/>
        </a:p>
      </dgm:t>
    </dgm:pt>
    <dgm:pt modelId="{F1326C11-ABCB-425D-94D3-E880A04673C6}" type="sibTrans" cxnId="{A0ABCFD6-7A7B-4AEF-8785-9978C3EF4294}">
      <dgm:prSet/>
      <dgm:spPr/>
      <dgm:t>
        <a:bodyPr/>
        <a:lstStyle/>
        <a:p>
          <a:endParaRPr lang="fr-FR" sz="2000"/>
        </a:p>
      </dgm:t>
    </dgm:pt>
    <dgm:pt modelId="{1465DE4D-682E-4A80-A598-C2ABD6CA910E}">
      <dgm:prSet phldrT="[Texte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Physiologie</a:t>
          </a:r>
        </a:p>
      </dgm:t>
    </dgm:pt>
    <dgm:pt modelId="{59F52FEA-B070-41A0-A88C-EF62C306997C}" type="parTrans" cxnId="{35C55E6D-7364-491F-B1A1-F20AA59F769D}">
      <dgm:prSet/>
      <dgm:spPr/>
      <dgm:t>
        <a:bodyPr/>
        <a:lstStyle/>
        <a:p>
          <a:endParaRPr lang="fr-FR" sz="2000"/>
        </a:p>
      </dgm:t>
    </dgm:pt>
    <dgm:pt modelId="{72C909B8-46FA-4057-9D7C-E4B79D2A5814}" type="sibTrans" cxnId="{35C55E6D-7364-491F-B1A1-F20AA59F769D}">
      <dgm:prSet/>
      <dgm:spPr/>
      <dgm:t>
        <a:bodyPr/>
        <a:lstStyle/>
        <a:p>
          <a:endParaRPr lang="fr-FR" sz="2000"/>
        </a:p>
      </dgm:t>
    </dgm:pt>
    <dgm:pt modelId="{7DDB5632-36B5-40EC-9C5E-ADA9775AE27A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Psychologie</a:t>
          </a:r>
        </a:p>
      </dgm:t>
    </dgm:pt>
    <dgm:pt modelId="{E96C994A-65B9-4FEC-B918-34806A9C3AC8}" type="parTrans" cxnId="{799E31CC-38D9-4878-96E0-D4A999E74FA3}">
      <dgm:prSet/>
      <dgm:spPr/>
      <dgm:t>
        <a:bodyPr/>
        <a:lstStyle/>
        <a:p>
          <a:endParaRPr lang="fr-FR" sz="2000"/>
        </a:p>
      </dgm:t>
    </dgm:pt>
    <dgm:pt modelId="{02D8E3BC-45DA-4120-89B0-8B4742D59003}" type="sibTrans" cxnId="{799E31CC-38D9-4878-96E0-D4A999E74FA3}">
      <dgm:prSet/>
      <dgm:spPr/>
      <dgm:t>
        <a:bodyPr/>
        <a:lstStyle/>
        <a:p>
          <a:endParaRPr lang="fr-FR" sz="2000"/>
        </a:p>
      </dgm:t>
    </dgm:pt>
    <dgm:pt modelId="{8817850C-63F0-4DDF-82FD-37EBA494DB0D}">
      <dgm:prSet phldrT="[Texte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Météo</a:t>
          </a:r>
          <a:endParaRPr lang="fr-FR" sz="1400" dirty="0"/>
        </a:p>
      </dgm:t>
    </dgm:pt>
    <dgm:pt modelId="{3E5D9316-4C6C-450D-B86E-3F1ECEF20D94}" type="parTrans" cxnId="{AC72B53D-03DA-47D9-97D6-1C07AB19BE50}">
      <dgm:prSet/>
      <dgm:spPr/>
      <dgm:t>
        <a:bodyPr/>
        <a:lstStyle/>
        <a:p>
          <a:endParaRPr lang="fr-FR" sz="2000"/>
        </a:p>
      </dgm:t>
    </dgm:pt>
    <dgm:pt modelId="{2F9633F2-AC1B-42DD-A484-7BA5A68D7270}" type="sibTrans" cxnId="{AC72B53D-03DA-47D9-97D6-1C07AB19BE50}">
      <dgm:prSet/>
      <dgm:spPr/>
      <dgm:t>
        <a:bodyPr/>
        <a:lstStyle/>
        <a:p>
          <a:endParaRPr lang="fr-FR" sz="2000"/>
        </a:p>
      </dgm:t>
    </dgm:pt>
    <dgm:pt modelId="{ADEABE16-2B32-495B-9C72-E61E40940519}">
      <dgm:prSet phldrT="[Texte]" phldr="1" custT="1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fr-FR" sz="1600" dirty="0"/>
        </a:p>
      </dgm:t>
    </dgm:pt>
    <dgm:pt modelId="{2644FFA0-9F4E-4CA7-891E-06CFD10229DF}" type="sibTrans" cxnId="{04930D85-FD9E-44C1-AD6E-25E29A8243B2}">
      <dgm:prSet/>
      <dgm:spPr/>
      <dgm:t>
        <a:bodyPr/>
        <a:lstStyle/>
        <a:p>
          <a:endParaRPr lang="fr-FR" sz="2000"/>
        </a:p>
      </dgm:t>
    </dgm:pt>
    <dgm:pt modelId="{97135F62-CC67-4AA5-ABDF-C919D21B66CA}" type="parTrans" cxnId="{04930D85-FD9E-44C1-AD6E-25E29A8243B2}">
      <dgm:prSet/>
      <dgm:spPr/>
      <dgm:t>
        <a:bodyPr/>
        <a:lstStyle/>
        <a:p>
          <a:endParaRPr lang="fr-FR" sz="2000"/>
        </a:p>
      </dgm:t>
    </dgm:pt>
    <dgm:pt modelId="{C5DF0B10-23AC-4D92-9ED5-D1045F5B486D}" type="pres">
      <dgm:prSet presAssocID="{0815B5A6-4603-4F35-A4B3-DF3A4DC0C1B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48F0067-B6C3-4DE7-89C6-FC96BD681F8B}" type="pres">
      <dgm:prSet presAssocID="{ADEABE16-2B32-495B-9C72-E61E40940519}" presName="centerShape" presStyleLbl="node0" presStyleIdx="0" presStyleCnt="1"/>
      <dgm:spPr/>
      <dgm:t>
        <a:bodyPr/>
        <a:lstStyle/>
        <a:p>
          <a:endParaRPr lang="fr-FR"/>
        </a:p>
      </dgm:t>
    </dgm:pt>
    <dgm:pt modelId="{C5635F97-FBA2-4521-87BE-22C55EEC421A}" type="pres">
      <dgm:prSet presAssocID="{00C1633B-291C-40F9-89D3-5AD55DCDFE7F}" presName="node" presStyleLbl="node1" presStyleIdx="0" presStyleCnt="4" custScaleX="199762" custScaleY="108754" custRadScaleRad="92484" custRadScaleInc="3483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082A4A-96C7-47C1-8CDC-984CF6705550}" type="pres">
      <dgm:prSet presAssocID="{00C1633B-291C-40F9-89D3-5AD55DCDFE7F}" presName="dummy" presStyleCnt="0"/>
      <dgm:spPr/>
    </dgm:pt>
    <dgm:pt modelId="{D8A455EC-155B-44C6-BD07-FD7D51795253}" type="pres">
      <dgm:prSet presAssocID="{F1326C11-ABCB-425D-94D3-E880A04673C6}" presName="sibTrans" presStyleLbl="sibTrans2D1" presStyleIdx="0" presStyleCnt="4"/>
      <dgm:spPr/>
      <dgm:t>
        <a:bodyPr/>
        <a:lstStyle/>
        <a:p>
          <a:endParaRPr lang="fr-FR"/>
        </a:p>
      </dgm:t>
    </dgm:pt>
    <dgm:pt modelId="{1616BCAD-95EB-4736-9A65-7D0B915070FA}" type="pres">
      <dgm:prSet presAssocID="{1465DE4D-682E-4A80-A598-C2ABD6CA910E}" presName="node" presStyleLbl="node1" presStyleIdx="1" presStyleCnt="4" custScaleX="207004" custScaleY="141642" custRadScaleRad="149203" custRadScaleInc="86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A50D8F-C205-494D-AA73-6F54AFC0D801}" type="pres">
      <dgm:prSet presAssocID="{1465DE4D-682E-4A80-A598-C2ABD6CA910E}" presName="dummy" presStyleCnt="0"/>
      <dgm:spPr/>
    </dgm:pt>
    <dgm:pt modelId="{FE0FD81A-2D3E-4AAF-91D3-9FF692B2EA94}" type="pres">
      <dgm:prSet presAssocID="{72C909B8-46FA-4057-9D7C-E4B79D2A5814}" presName="sibTrans" presStyleLbl="sibTrans2D1" presStyleIdx="1" presStyleCnt="4"/>
      <dgm:spPr/>
      <dgm:t>
        <a:bodyPr/>
        <a:lstStyle/>
        <a:p>
          <a:endParaRPr lang="fr-FR"/>
        </a:p>
      </dgm:t>
    </dgm:pt>
    <dgm:pt modelId="{F73057AD-4BCB-4743-A003-A10667DC6BD5}" type="pres">
      <dgm:prSet presAssocID="{7DDB5632-36B5-40EC-9C5E-ADA9775AE27A}" presName="node" presStyleLbl="node1" presStyleIdx="2" presStyleCnt="4" custScaleX="211286" custScaleY="10334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A79516-0989-4E25-9E43-846A3524C612}" type="pres">
      <dgm:prSet presAssocID="{7DDB5632-36B5-40EC-9C5E-ADA9775AE27A}" presName="dummy" presStyleCnt="0"/>
      <dgm:spPr/>
    </dgm:pt>
    <dgm:pt modelId="{F8F62858-11A2-4B6C-9188-C3513A32708B}" type="pres">
      <dgm:prSet presAssocID="{02D8E3BC-45DA-4120-89B0-8B4742D59003}" presName="sibTrans" presStyleLbl="sibTrans2D1" presStyleIdx="2" presStyleCnt="4"/>
      <dgm:spPr/>
      <dgm:t>
        <a:bodyPr/>
        <a:lstStyle/>
        <a:p>
          <a:endParaRPr lang="fr-FR"/>
        </a:p>
      </dgm:t>
    </dgm:pt>
    <dgm:pt modelId="{DCE4DD70-7E0A-49D3-B284-F300F8ECDBC6}" type="pres">
      <dgm:prSet presAssocID="{8817850C-63F0-4DDF-82FD-37EBA494DB0D}" presName="node" presStyleLbl="node1" presStyleIdx="3" presStyleCnt="4" custScaleX="143950" custScaleY="987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076BAF-D9A9-4781-8F63-169F7087F4F8}" type="pres">
      <dgm:prSet presAssocID="{8817850C-63F0-4DDF-82FD-37EBA494DB0D}" presName="dummy" presStyleCnt="0"/>
      <dgm:spPr/>
    </dgm:pt>
    <dgm:pt modelId="{73B34A0B-EF0B-4CC2-853D-DAB54A836E9C}" type="pres">
      <dgm:prSet presAssocID="{2F9633F2-AC1B-42DD-A484-7BA5A68D7270}" presName="sibTrans" presStyleLbl="sibTrans2D1" presStyleIdx="3" presStyleCnt="4"/>
      <dgm:spPr/>
      <dgm:t>
        <a:bodyPr/>
        <a:lstStyle/>
        <a:p>
          <a:endParaRPr lang="fr-FR"/>
        </a:p>
      </dgm:t>
    </dgm:pt>
  </dgm:ptLst>
  <dgm:cxnLst>
    <dgm:cxn modelId="{CFEA3D75-AA00-4ACD-8145-02808D22AEA2}" type="presOf" srcId="{8817850C-63F0-4DDF-82FD-37EBA494DB0D}" destId="{DCE4DD70-7E0A-49D3-B284-F300F8ECDBC6}" srcOrd="0" destOrd="0" presId="urn:microsoft.com/office/officeart/2005/8/layout/radial6"/>
    <dgm:cxn modelId="{DC187039-F09D-4960-B38C-33B66D6B9BAD}" type="presOf" srcId="{72C909B8-46FA-4057-9D7C-E4B79D2A5814}" destId="{FE0FD81A-2D3E-4AAF-91D3-9FF692B2EA94}" srcOrd="0" destOrd="0" presId="urn:microsoft.com/office/officeart/2005/8/layout/radial6"/>
    <dgm:cxn modelId="{04930D85-FD9E-44C1-AD6E-25E29A8243B2}" srcId="{0815B5A6-4603-4F35-A4B3-DF3A4DC0C1B8}" destId="{ADEABE16-2B32-495B-9C72-E61E40940519}" srcOrd="0" destOrd="0" parTransId="{97135F62-CC67-4AA5-ABDF-C919D21B66CA}" sibTransId="{2644FFA0-9F4E-4CA7-891E-06CFD10229DF}"/>
    <dgm:cxn modelId="{04B93264-1727-4238-9821-767E3BCC70C7}" type="presOf" srcId="{F1326C11-ABCB-425D-94D3-E880A04673C6}" destId="{D8A455EC-155B-44C6-BD07-FD7D51795253}" srcOrd="0" destOrd="0" presId="urn:microsoft.com/office/officeart/2005/8/layout/radial6"/>
    <dgm:cxn modelId="{18EBE9FE-E9F5-4754-A50F-46015836BCC8}" type="presOf" srcId="{2F9633F2-AC1B-42DD-A484-7BA5A68D7270}" destId="{73B34A0B-EF0B-4CC2-853D-DAB54A836E9C}" srcOrd="0" destOrd="0" presId="urn:microsoft.com/office/officeart/2005/8/layout/radial6"/>
    <dgm:cxn modelId="{A0ABCFD6-7A7B-4AEF-8785-9978C3EF4294}" srcId="{ADEABE16-2B32-495B-9C72-E61E40940519}" destId="{00C1633B-291C-40F9-89D3-5AD55DCDFE7F}" srcOrd="0" destOrd="0" parTransId="{BB61344C-D857-41DE-A14B-F1CBB40E632C}" sibTransId="{F1326C11-ABCB-425D-94D3-E880A04673C6}"/>
    <dgm:cxn modelId="{765961A0-1841-465B-B430-F8A458BA66BC}" type="presOf" srcId="{00C1633B-291C-40F9-89D3-5AD55DCDFE7F}" destId="{C5635F97-FBA2-4521-87BE-22C55EEC421A}" srcOrd="0" destOrd="0" presId="urn:microsoft.com/office/officeart/2005/8/layout/radial6"/>
    <dgm:cxn modelId="{AC72B53D-03DA-47D9-97D6-1C07AB19BE50}" srcId="{ADEABE16-2B32-495B-9C72-E61E40940519}" destId="{8817850C-63F0-4DDF-82FD-37EBA494DB0D}" srcOrd="3" destOrd="0" parTransId="{3E5D9316-4C6C-450D-B86E-3F1ECEF20D94}" sibTransId="{2F9633F2-AC1B-42DD-A484-7BA5A68D7270}"/>
    <dgm:cxn modelId="{35C55E6D-7364-491F-B1A1-F20AA59F769D}" srcId="{ADEABE16-2B32-495B-9C72-E61E40940519}" destId="{1465DE4D-682E-4A80-A598-C2ABD6CA910E}" srcOrd="1" destOrd="0" parTransId="{59F52FEA-B070-41A0-A88C-EF62C306997C}" sibTransId="{72C909B8-46FA-4057-9D7C-E4B79D2A5814}"/>
    <dgm:cxn modelId="{799E31CC-38D9-4878-96E0-D4A999E74FA3}" srcId="{ADEABE16-2B32-495B-9C72-E61E40940519}" destId="{7DDB5632-36B5-40EC-9C5E-ADA9775AE27A}" srcOrd="2" destOrd="0" parTransId="{E96C994A-65B9-4FEC-B918-34806A9C3AC8}" sibTransId="{02D8E3BC-45DA-4120-89B0-8B4742D59003}"/>
    <dgm:cxn modelId="{EEC76637-4C98-4DB3-BA0D-5A08F8D18F81}" type="presOf" srcId="{1465DE4D-682E-4A80-A598-C2ABD6CA910E}" destId="{1616BCAD-95EB-4736-9A65-7D0B915070FA}" srcOrd="0" destOrd="0" presId="urn:microsoft.com/office/officeart/2005/8/layout/radial6"/>
    <dgm:cxn modelId="{3B02A8BC-0F26-4D95-AA6B-C720364617F4}" type="presOf" srcId="{7DDB5632-36B5-40EC-9C5E-ADA9775AE27A}" destId="{F73057AD-4BCB-4743-A003-A10667DC6BD5}" srcOrd="0" destOrd="0" presId="urn:microsoft.com/office/officeart/2005/8/layout/radial6"/>
    <dgm:cxn modelId="{86037D36-FD0B-4897-8304-2929C1A20DD2}" type="presOf" srcId="{ADEABE16-2B32-495B-9C72-E61E40940519}" destId="{748F0067-B6C3-4DE7-89C6-FC96BD681F8B}" srcOrd="0" destOrd="0" presId="urn:microsoft.com/office/officeart/2005/8/layout/radial6"/>
    <dgm:cxn modelId="{CDF63B7E-957D-4537-8C82-1E5336F4E35D}" type="presOf" srcId="{02D8E3BC-45DA-4120-89B0-8B4742D59003}" destId="{F8F62858-11A2-4B6C-9188-C3513A32708B}" srcOrd="0" destOrd="0" presId="urn:microsoft.com/office/officeart/2005/8/layout/radial6"/>
    <dgm:cxn modelId="{4B76E773-B31C-4112-90B7-7CA360AD63DB}" type="presOf" srcId="{0815B5A6-4603-4F35-A4B3-DF3A4DC0C1B8}" destId="{C5DF0B10-23AC-4D92-9ED5-D1045F5B486D}" srcOrd="0" destOrd="0" presId="urn:microsoft.com/office/officeart/2005/8/layout/radial6"/>
    <dgm:cxn modelId="{3E70ECF2-910B-4DF7-BD8D-E3A1AA9D3FCD}" type="presParOf" srcId="{C5DF0B10-23AC-4D92-9ED5-D1045F5B486D}" destId="{748F0067-B6C3-4DE7-89C6-FC96BD681F8B}" srcOrd="0" destOrd="0" presId="urn:microsoft.com/office/officeart/2005/8/layout/radial6"/>
    <dgm:cxn modelId="{6F194E40-3FA1-4C28-9A67-EB52AE24196A}" type="presParOf" srcId="{C5DF0B10-23AC-4D92-9ED5-D1045F5B486D}" destId="{C5635F97-FBA2-4521-87BE-22C55EEC421A}" srcOrd="1" destOrd="0" presId="urn:microsoft.com/office/officeart/2005/8/layout/radial6"/>
    <dgm:cxn modelId="{F4E504C7-5993-4215-90E4-5A37E39D0F74}" type="presParOf" srcId="{C5DF0B10-23AC-4D92-9ED5-D1045F5B486D}" destId="{F1082A4A-96C7-47C1-8CDC-984CF6705550}" srcOrd="2" destOrd="0" presId="urn:microsoft.com/office/officeart/2005/8/layout/radial6"/>
    <dgm:cxn modelId="{890CFC4B-06AB-4F4F-98FF-6C0D0AF9DF22}" type="presParOf" srcId="{C5DF0B10-23AC-4D92-9ED5-D1045F5B486D}" destId="{D8A455EC-155B-44C6-BD07-FD7D51795253}" srcOrd="3" destOrd="0" presId="urn:microsoft.com/office/officeart/2005/8/layout/radial6"/>
    <dgm:cxn modelId="{874DBFE1-7122-48F8-86BD-BADC4C879859}" type="presParOf" srcId="{C5DF0B10-23AC-4D92-9ED5-D1045F5B486D}" destId="{1616BCAD-95EB-4736-9A65-7D0B915070FA}" srcOrd="4" destOrd="0" presId="urn:microsoft.com/office/officeart/2005/8/layout/radial6"/>
    <dgm:cxn modelId="{92793CA1-28A4-4953-9367-DB7EDD1D9587}" type="presParOf" srcId="{C5DF0B10-23AC-4D92-9ED5-D1045F5B486D}" destId="{F2A50D8F-C205-494D-AA73-6F54AFC0D801}" srcOrd="5" destOrd="0" presId="urn:microsoft.com/office/officeart/2005/8/layout/radial6"/>
    <dgm:cxn modelId="{3E124848-0D68-4895-828B-9EEE364A9617}" type="presParOf" srcId="{C5DF0B10-23AC-4D92-9ED5-D1045F5B486D}" destId="{FE0FD81A-2D3E-4AAF-91D3-9FF692B2EA94}" srcOrd="6" destOrd="0" presId="urn:microsoft.com/office/officeart/2005/8/layout/radial6"/>
    <dgm:cxn modelId="{F9E87451-0F30-4B0D-880C-18982FC876A8}" type="presParOf" srcId="{C5DF0B10-23AC-4D92-9ED5-D1045F5B486D}" destId="{F73057AD-4BCB-4743-A003-A10667DC6BD5}" srcOrd="7" destOrd="0" presId="urn:microsoft.com/office/officeart/2005/8/layout/radial6"/>
    <dgm:cxn modelId="{29A045D5-E78F-4F08-B243-230D276AD30C}" type="presParOf" srcId="{C5DF0B10-23AC-4D92-9ED5-D1045F5B486D}" destId="{E1A79516-0989-4E25-9E43-846A3524C612}" srcOrd="8" destOrd="0" presId="urn:microsoft.com/office/officeart/2005/8/layout/radial6"/>
    <dgm:cxn modelId="{DBFC8C64-022F-424B-B88C-453A71CE02C3}" type="presParOf" srcId="{C5DF0B10-23AC-4D92-9ED5-D1045F5B486D}" destId="{F8F62858-11A2-4B6C-9188-C3513A32708B}" srcOrd="9" destOrd="0" presId="urn:microsoft.com/office/officeart/2005/8/layout/radial6"/>
    <dgm:cxn modelId="{02779E75-20F7-4542-937B-9E01C156B1B5}" type="presParOf" srcId="{C5DF0B10-23AC-4D92-9ED5-D1045F5B486D}" destId="{DCE4DD70-7E0A-49D3-B284-F300F8ECDBC6}" srcOrd="10" destOrd="0" presId="urn:microsoft.com/office/officeart/2005/8/layout/radial6"/>
    <dgm:cxn modelId="{F242BA89-C99F-44B5-8905-1218B16CF82D}" type="presParOf" srcId="{C5DF0B10-23AC-4D92-9ED5-D1045F5B486D}" destId="{E4076BAF-D9A9-4781-8F63-169F7087F4F8}" srcOrd="11" destOrd="0" presId="urn:microsoft.com/office/officeart/2005/8/layout/radial6"/>
    <dgm:cxn modelId="{B9CFB72A-12B7-4538-A503-00B1C227ED75}" type="presParOf" srcId="{C5DF0B10-23AC-4D92-9ED5-D1045F5B486D}" destId="{73B34A0B-EF0B-4CC2-853D-DAB54A836E9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15B5A6-4603-4F35-A4B3-DF3A4DC0C1B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C1633B-291C-40F9-89D3-5AD55DCDFE7F}">
      <dgm:prSet phldrT="[Texte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Ambiance Intérieure</a:t>
          </a:r>
          <a:endParaRPr lang="fr-FR" sz="1400" dirty="0"/>
        </a:p>
      </dgm:t>
    </dgm:pt>
    <dgm:pt modelId="{BB61344C-D857-41DE-A14B-F1CBB40E632C}" type="parTrans" cxnId="{A0ABCFD6-7A7B-4AEF-8785-9978C3EF4294}">
      <dgm:prSet/>
      <dgm:spPr/>
      <dgm:t>
        <a:bodyPr/>
        <a:lstStyle/>
        <a:p>
          <a:endParaRPr lang="fr-FR" sz="2000"/>
        </a:p>
      </dgm:t>
    </dgm:pt>
    <dgm:pt modelId="{F1326C11-ABCB-425D-94D3-E880A04673C6}" type="sibTrans" cxnId="{A0ABCFD6-7A7B-4AEF-8785-9978C3EF4294}">
      <dgm:prSet/>
      <dgm:spPr/>
      <dgm:t>
        <a:bodyPr/>
        <a:lstStyle/>
        <a:p>
          <a:endParaRPr lang="fr-FR" sz="2000"/>
        </a:p>
      </dgm:t>
    </dgm:pt>
    <dgm:pt modelId="{1465DE4D-682E-4A80-A598-C2ABD6CA910E}">
      <dgm:prSet phldrT="[Texte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Physiologie</a:t>
          </a:r>
        </a:p>
      </dgm:t>
    </dgm:pt>
    <dgm:pt modelId="{59F52FEA-B070-41A0-A88C-EF62C306997C}" type="parTrans" cxnId="{35C55E6D-7364-491F-B1A1-F20AA59F769D}">
      <dgm:prSet/>
      <dgm:spPr/>
      <dgm:t>
        <a:bodyPr/>
        <a:lstStyle/>
        <a:p>
          <a:endParaRPr lang="fr-FR" sz="2000"/>
        </a:p>
      </dgm:t>
    </dgm:pt>
    <dgm:pt modelId="{72C909B8-46FA-4057-9D7C-E4B79D2A5814}" type="sibTrans" cxnId="{35C55E6D-7364-491F-B1A1-F20AA59F769D}">
      <dgm:prSet/>
      <dgm:spPr/>
      <dgm:t>
        <a:bodyPr/>
        <a:lstStyle/>
        <a:p>
          <a:endParaRPr lang="fr-FR" sz="2000"/>
        </a:p>
      </dgm:t>
    </dgm:pt>
    <dgm:pt modelId="{7DDB5632-36B5-40EC-9C5E-ADA9775AE27A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Psychologie</a:t>
          </a:r>
        </a:p>
      </dgm:t>
    </dgm:pt>
    <dgm:pt modelId="{E96C994A-65B9-4FEC-B918-34806A9C3AC8}" type="parTrans" cxnId="{799E31CC-38D9-4878-96E0-D4A999E74FA3}">
      <dgm:prSet/>
      <dgm:spPr/>
      <dgm:t>
        <a:bodyPr/>
        <a:lstStyle/>
        <a:p>
          <a:endParaRPr lang="fr-FR" sz="2000"/>
        </a:p>
      </dgm:t>
    </dgm:pt>
    <dgm:pt modelId="{02D8E3BC-45DA-4120-89B0-8B4742D59003}" type="sibTrans" cxnId="{799E31CC-38D9-4878-96E0-D4A999E74FA3}">
      <dgm:prSet/>
      <dgm:spPr/>
      <dgm:t>
        <a:bodyPr/>
        <a:lstStyle/>
        <a:p>
          <a:endParaRPr lang="fr-FR" sz="2000"/>
        </a:p>
      </dgm:t>
    </dgm:pt>
    <dgm:pt modelId="{8817850C-63F0-4DDF-82FD-37EBA494DB0D}">
      <dgm:prSet phldrT="[Texte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dirty="0" smtClean="0"/>
            <a:t>Météo</a:t>
          </a:r>
          <a:endParaRPr lang="fr-FR" sz="1400" dirty="0"/>
        </a:p>
      </dgm:t>
    </dgm:pt>
    <dgm:pt modelId="{3E5D9316-4C6C-450D-B86E-3F1ECEF20D94}" type="parTrans" cxnId="{AC72B53D-03DA-47D9-97D6-1C07AB19BE50}">
      <dgm:prSet/>
      <dgm:spPr/>
      <dgm:t>
        <a:bodyPr/>
        <a:lstStyle/>
        <a:p>
          <a:endParaRPr lang="fr-FR" sz="2000"/>
        </a:p>
      </dgm:t>
    </dgm:pt>
    <dgm:pt modelId="{2F9633F2-AC1B-42DD-A484-7BA5A68D7270}" type="sibTrans" cxnId="{AC72B53D-03DA-47D9-97D6-1C07AB19BE50}">
      <dgm:prSet/>
      <dgm:spPr/>
      <dgm:t>
        <a:bodyPr/>
        <a:lstStyle/>
        <a:p>
          <a:endParaRPr lang="fr-FR" sz="2000"/>
        </a:p>
      </dgm:t>
    </dgm:pt>
    <dgm:pt modelId="{ADEABE16-2B32-495B-9C72-E61E40940519}">
      <dgm:prSet phldrT="[Texte]" phldr="1" custT="1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fr-FR" sz="1600" dirty="0"/>
        </a:p>
      </dgm:t>
    </dgm:pt>
    <dgm:pt modelId="{2644FFA0-9F4E-4CA7-891E-06CFD10229DF}" type="sibTrans" cxnId="{04930D85-FD9E-44C1-AD6E-25E29A8243B2}">
      <dgm:prSet/>
      <dgm:spPr/>
      <dgm:t>
        <a:bodyPr/>
        <a:lstStyle/>
        <a:p>
          <a:endParaRPr lang="fr-FR" sz="2000"/>
        </a:p>
      </dgm:t>
    </dgm:pt>
    <dgm:pt modelId="{97135F62-CC67-4AA5-ABDF-C919D21B66CA}" type="parTrans" cxnId="{04930D85-FD9E-44C1-AD6E-25E29A8243B2}">
      <dgm:prSet/>
      <dgm:spPr/>
      <dgm:t>
        <a:bodyPr/>
        <a:lstStyle/>
        <a:p>
          <a:endParaRPr lang="fr-FR" sz="2000"/>
        </a:p>
      </dgm:t>
    </dgm:pt>
    <dgm:pt modelId="{C5DF0B10-23AC-4D92-9ED5-D1045F5B486D}" type="pres">
      <dgm:prSet presAssocID="{0815B5A6-4603-4F35-A4B3-DF3A4DC0C1B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48F0067-B6C3-4DE7-89C6-FC96BD681F8B}" type="pres">
      <dgm:prSet presAssocID="{ADEABE16-2B32-495B-9C72-E61E40940519}" presName="centerShape" presStyleLbl="node0" presStyleIdx="0" presStyleCnt="1"/>
      <dgm:spPr/>
      <dgm:t>
        <a:bodyPr/>
        <a:lstStyle/>
        <a:p>
          <a:endParaRPr lang="fr-FR"/>
        </a:p>
      </dgm:t>
    </dgm:pt>
    <dgm:pt modelId="{C5635F97-FBA2-4521-87BE-22C55EEC421A}" type="pres">
      <dgm:prSet presAssocID="{00C1633B-291C-40F9-89D3-5AD55DCDFE7F}" presName="node" presStyleLbl="node1" presStyleIdx="0" presStyleCnt="4" custScaleX="199762" custScaleY="108754" custRadScaleRad="92484" custRadScaleInc="3483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082A4A-96C7-47C1-8CDC-984CF6705550}" type="pres">
      <dgm:prSet presAssocID="{00C1633B-291C-40F9-89D3-5AD55DCDFE7F}" presName="dummy" presStyleCnt="0"/>
      <dgm:spPr/>
    </dgm:pt>
    <dgm:pt modelId="{D8A455EC-155B-44C6-BD07-FD7D51795253}" type="pres">
      <dgm:prSet presAssocID="{F1326C11-ABCB-425D-94D3-E880A04673C6}" presName="sibTrans" presStyleLbl="sibTrans2D1" presStyleIdx="0" presStyleCnt="4"/>
      <dgm:spPr/>
      <dgm:t>
        <a:bodyPr/>
        <a:lstStyle/>
        <a:p>
          <a:endParaRPr lang="fr-FR"/>
        </a:p>
      </dgm:t>
    </dgm:pt>
    <dgm:pt modelId="{1616BCAD-95EB-4736-9A65-7D0B915070FA}" type="pres">
      <dgm:prSet presAssocID="{1465DE4D-682E-4A80-A598-C2ABD6CA910E}" presName="node" presStyleLbl="node1" presStyleIdx="1" presStyleCnt="4" custScaleX="207004" custScaleY="141642" custRadScaleRad="149203" custRadScaleInc="86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A50D8F-C205-494D-AA73-6F54AFC0D801}" type="pres">
      <dgm:prSet presAssocID="{1465DE4D-682E-4A80-A598-C2ABD6CA910E}" presName="dummy" presStyleCnt="0"/>
      <dgm:spPr/>
    </dgm:pt>
    <dgm:pt modelId="{FE0FD81A-2D3E-4AAF-91D3-9FF692B2EA94}" type="pres">
      <dgm:prSet presAssocID="{72C909B8-46FA-4057-9D7C-E4B79D2A5814}" presName="sibTrans" presStyleLbl="sibTrans2D1" presStyleIdx="1" presStyleCnt="4"/>
      <dgm:spPr/>
      <dgm:t>
        <a:bodyPr/>
        <a:lstStyle/>
        <a:p>
          <a:endParaRPr lang="fr-FR"/>
        </a:p>
      </dgm:t>
    </dgm:pt>
    <dgm:pt modelId="{F73057AD-4BCB-4743-A003-A10667DC6BD5}" type="pres">
      <dgm:prSet presAssocID="{7DDB5632-36B5-40EC-9C5E-ADA9775AE27A}" presName="node" presStyleLbl="node1" presStyleIdx="2" presStyleCnt="4" custScaleX="211286" custScaleY="10334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A79516-0989-4E25-9E43-846A3524C612}" type="pres">
      <dgm:prSet presAssocID="{7DDB5632-36B5-40EC-9C5E-ADA9775AE27A}" presName="dummy" presStyleCnt="0"/>
      <dgm:spPr/>
    </dgm:pt>
    <dgm:pt modelId="{F8F62858-11A2-4B6C-9188-C3513A32708B}" type="pres">
      <dgm:prSet presAssocID="{02D8E3BC-45DA-4120-89B0-8B4742D59003}" presName="sibTrans" presStyleLbl="sibTrans2D1" presStyleIdx="2" presStyleCnt="4"/>
      <dgm:spPr/>
      <dgm:t>
        <a:bodyPr/>
        <a:lstStyle/>
        <a:p>
          <a:endParaRPr lang="fr-FR"/>
        </a:p>
      </dgm:t>
    </dgm:pt>
    <dgm:pt modelId="{DCE4DD70-7E0A-49D3-B284-F300F8ECDBC6}" type="pres">
      <dgm:prSet presAssocID="{8817850C-63F0-4DDF-82FD-37EBA494DB0D}" presName="node" presStyleLbl="node1" presStyleIdx="3" presStyleCnt="4" custScaleX="143950" custScaleY="987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076BAF-D9A9-4781-8F63-169F7087F4F8}" type="pres">
      <dgm:prSet presAssocID="{8817850C-63F0-4DDF-82FD-37EBA494DB0D}" presName="dummy" presStyleCnt="0"/>
      <dgm:spPr/>
    </dgm:pt>
    <dgm:pt modelId="{73B34A0B-EF0B-4CC2-853D-DAB54A836E9C}" type="pres">
      <dgm:prSet presAssocID="{2F9633F2-AC1B-42DD-A484-7BA5A68D7270}" presName="sibTrans" presStyleLbl="sibTrans2D1" presStyleIdx="3" presStyleCnt="4"/>
      <dgm:spPr/>
      <dgm:t>
        <a:bodyPr/>
        <a:lstStyle/>
        <a:p>
          <a:endParaRPr lang="fr-FR"/>
        </a:p>
      </dgm:t>
    </dgm:pt>
  </dgm:ptLst>
  <dgm:cxnLst>
    <dgm:cxn modelId="{CFEA3D75-AA00-4ACD-8145-02808D22AEA2}" type="presOf" srcId="{8817850C-63F0-4DDF-82FD-37EBA494DB0D}" destId="{DCE4DD70-7E0A-49D3-B284-F300F8ECDBC6}" srcOrd="0" destOrd="0" presId="urn:microsoft.com/office/officeart/2005/8/layout/radial6"/>
    <dgm:cxn modelId="{DC187039-F09D-4960-B38C-33B66D6B9BAD}" type="presOf" srcId="{72C909B8-46FA-4057-9D7C-E4B79D2A5814}" destId="{FE0FD81A-2D3E-4AAF-91D3-9FF692B2EA94}" srcOrd="0" destOrd="0" presId="urn:microsoft.com/office/officeart/2005/8/layout/radial6"/>
    <dgm:cxn modelId="{04930D85-FD9E-44C1-AD6E-25E29A8243B2}" srcId="{0815B5A6-4603-4F35-A4B3-DF3A4DC0C1B8}" destId="{ADEABE16-2B32-495B-9C72-E61E40940519}" srcOrd="0" destOrd="0" parTransId="{97135F62-CC67-4AA5-ABDF-C919D21B66CA}" sibTransId="{2644FFA0-9F4E-4CA7-891E-06CFD10229DF}"/>
    <dgm:cxn modelId="{04B93264-1727-4238-9821-767E3BCC70C7}" type="presOf" srcId="{F1326C11-ABCB-425D-94D3-E880A04673C6}" destId="{D8A455EC-155B-44C6-BD07-FD7D51795253}" srcOrd="0" destOrd="0" presId="urn:microsoft.com/office/officeart/2005/8/layout/radial6"/>
    <dgm:cxn modelId="{18EBE9FE-E9F5-4754-A50F-46015836BCC8}" type="presOf" srcId="{2F9633F2-AC1B-42DD-A484-7BA5A68D7270}" destId="{73B34A0B-EF0B-4CC2-853D-DAB54A836E9C}" srcOrd="0" destOrd="0" presId="urn:microsoft.com/office/officeart/2005/8/layout/radial6"/>
    <dgm:cxn modelId="{A0ABCFD6-7A7B-4AEF-8785-9978C3EF4294}" srcId="{ADEABE16-2B32-495B-9C72-E61E40940519}" destId="{00C1633B-291C-40F9-89D3-5AD55DCDFE7F}" srcOrd="0" destOrd="0" parTransId="{BB61344C-D857-41DE-A14B-F1CBB40E632C}" sibTransId="{F1326C11-ABCB-425D-94D3-E880A04673C6}"/>
    <dgm:cxn modelId="{765961A0-1841-465B-B430-F8A458BA66BC}" type="presOf" srcId="{00C1633B-291C-40F9-89D3-5AD55DCDFE7F}" destId="{C5635F97-FBA2-4521-87BE-22C55EEC421A}" srcOrd="0" destOrd="0" presId="urn:microsoft.com/office/officeart/2005/8/layout/radial6"/>
    <dgm:cxn modelId="{AC72B53D-03DA-47D9-97D6-1C07AB19BE50}" srcId="{ADEABE16-2B32-495B-9C72-E61E40940519}" destId="{8817850C-63F0-4DDF-82FD-37EBA494DB0D}" srcOrd="3" destOrd="0" parTransId="{3E5D9316-4C6C-450D-B86E-3F1ECEF20D94}" sibTransId="{2F9633F2-AC1B-42DD-A484-7BA5A68D7270}"/>
    <dgm:cxn modelId="{35C55E6D-7364-491F-B1A1-F20AA59F769D}" srcId="{ADEABE16-2B32-495B-9C72-E61E40940519}" destId="{1465DE4D-682E-4A80-A598-C2ABD6CA910E}" srcOrd="1" destOrd="0" parTransId="{59F52FEA-B070-41A0-A88C-EF62C306997C}" sibTransId="{72C909B8-46FA-4057-9D7C-E4B79D2A5814}"/>
    <dgm:cxn modelId="{799E31CC-38D9-4878-96E0-D4A999E74FA3}" srcId="{ADEABE16-2B32-495B-9C72-E61E40940519}" destId="{7DDB5632-36B5-40EC-9C5E-ADA9775AE27A}" srcOrd="2" destOrd="0" parTransId="{E96C994A-65B9-4FEC-B918-34806A9C3AC8}" sibTransId="{02D8E3BC-45DA-4120-89B0-8B4742D59003}"/>
    <dgm:cxn modelId="{EEC76637-4C98-4DB3-BA0D-5A08F8D18F81}" type="presOf" srcId="{1465DE4D-682E-4A80-A598-C2ABD6CA910E}" destId="{1616BCAD-95EB-4736-9A65-7D0B915070FA}" srcOrd="0" destOrd="0" presId="urn:microsoft.com/office/officeart/2005/8/layout/radial6"/>
    <dgm:cxn modelId="{3B02A8BC-0F26-4D95-AA6B-C720364617F4}" type="presOf" srcId="{7DDB5632-36B5-40EC-9C5E-ADA9775AE27A}" destId="{F73057AD-4BCB-4743-A003-A10667DC6BD5}" srcOrd="0" destOrd="0" presId="urn:microsoft.com/office/officeart/2005/8/layout/radial6"/>
    <dgm:cxn modelId="{86037D36-FD0B-4897-8304-2929C1A20DD2}" type="presOf" srcId="{ADEABE16-2B32-495B-9C72-E61E40940519}" destId="{748F0067-B6C3-4DE7-89C6-FC96BD681F8B}" srcOrd="0" destOrd="0" presId="urn:microsoft.com/office/officeart/2005/8/layout/radial6"/>
    <dgm:cxn modelId="{CDF63B7E-957D-4537-8C82-1E5336F4E35D}" type="presOf" srcId="{02D8E3BC-45DA-4120-89B0-8B4742D59003}" destId="{F8F62858-11A2-4B6C-9188-C3513A32708B}" srcOrd="0" destOrd="0" presId="urn:microsoft.com/office/officeart/2005/8/layout/radial6"/>
    <dgm:cxn modelId="{4B76E773-B31C-4112-90B7-7CA360AD63DB}" type="presOf" srcId="{0815B5A6-4603-4F35-A4B3-DF3A4DC0C1B8}" destId="{C5DF0B10-23AC-4D92-9ED5-D1045F5B486D}" srcOrd="0" destOrd="0" presId="urn:microsoft.com/office/officeart/2005/8/layout/radial6"/>
    <dgm:cxn modelId="{3E70ECF2-910B-4DF7-BD8D-E3A1AA9D3FCD}" type="presParOf" srcId="{C5DF0B10-23AC-4D92-9ED5-D1045F5B486D}" destId="{748F0067-B6C3-4DE7-89C6-FC96BD681F8B}" srcOrd="0" destOrd="0" presId="urn:microsoft.com/office/officeart/2005/8/layout/radial6"/>
    <dgm:cxn modelId="{6F194E40-3FA1-4C28-9A67-EB52AE24196A}" type="presParOf" srcId="{C5DF0B10-23AC-4D92-9ED5-D1045F5B486D}" destId="{C5635F97-FBA2-4521-87BE-22C55EEC421A}" srcOrd="1" destOrd="0" presId="urn:microsoft.com/office/officeart/2005/8/layout/radial6"/>
    <dgm:cxn modelId="{F4E504C7-5993-4215-90E4-5A37E39D0F74}" type="presParOf" srcId="{C5DF0B10-23AC-4D92-9ED5-D1045F5B486D}" destId="{F1082A4A-96C7-47C1-8CDC-984CF6705550}" srcOrd="2" destOrd="0" presId="urn:microsoft.com/office/officeart/2005/8/layout/radial6"/>
    <dgm:cxn modelId="{890CFC4B-06AB-4F4F-98FF-6C0D0AF9DF22}" type="presParOf" srcId="{C5DF0B10-23AC-4D92-9ED5-D1045F5B486D}" destId="{D8A455EC-155B-44C6-BD07-FD7D51795253}" srcOrd="3" destOrd="0" presId="urn:microsoft.com/office/officeart/2005/8/layout/radial6"/>
    <dgm:cxn modelId="{874DBFE1-7122-48F8-86BD-BADC4C879859}" type="presParOf" srcId="{C5DF0B10-23AC-4D92-9ED5-D1045F5B486D}" destId="{1616BCAD-95EB-4736-9A65-7D0B915070FA}" srcOrd="4" destOrd="0" presId="urn:microsoft.com/office/officeart/2005/8/layout/radial6"/>
    <dgm:cxn modelId="{92793CA1-28A4-4953-9367-DB7EDD1D9587}" type="presParOf" srcId="{C5DF0B10-23AC-4D92-9ED5-D1045F5B486D}" destId="{F2A50D8F-C205-494D-AA73-6F54AFC0D801}" srcOrd="5" destOrd="0" presId="urn:microsoft.com/office/officeart/2005/8/layout/radial6"/>
    <dgm:cxn modelId="{3E124848-0D68-4895-828B-9EEE364A9617}" type="presParOf" srcId="{C5DF0B10-23AC-4D92-9ED5-D1045F5B486D}" destId="{FE0FD81A-2D3E-4AAF-91D3-9FF692B2EA94}" srcOrd="6" destOrd="0" presId="urn:microsoft.com/office/officeart/2005/8/layout/radial6"/>
    <dgm:cxn modelId="{F9E87451-0F30-4B0D-880C-18982FC876A8}" type="presParOf" srcId="{C5DF0B10-23AC-4D92-9ED5-D1045F5B486D}" destId="{F73057AD-4BCB-4743-A003-A10667DC6BD5}" srcOrd="7" destOrd="0" presId="urn:microsoft.com/office/officeart/2005/8/layout/radial6"/>
    <dgm:cxn modelId="{29A045D5-E78F-4F08-B243-230D276AD30C}" type="presParOf" srcId="{C5DF0B10-23AC-4D92-9ED5-D1045F5B486D}" destId="{E1A79516-0989-4E25-9E43-846A3524C612}" srcOrd="8" destOrd="0" presId="urn:microsoft.com/office/officeart/2005/8/layout/radial6"/>
    <dgm:cxn modelId="{DBFC8C64-022F-424B-B88C-453A71CE02C3}" type="presParOf" srcId="{C5DF0B10-23AC-4D92-9ED5-D1045F5B486D}" destId="{F8F62858-11A2-4B6C-9188-C3513A32708B}" srcOrd="9" destOrd="0" presId="urn:microsoft.com/office/officeart/2005/8/layout/radial6"/>
    <dgm:cxn modelId="{02779E75-20F7-4542-937B-9E01C156B1B5}" type="presParOf" srcId="{C5DF0B10-23AC-4D92-9ED5-D1045F5B486D}" destId="{DCE4DD70-7E0A-49D3-B284-F300F8ECDBC6}" srcOrd="10" destOrd="0" presId="urn:microsoft.com/office/officeart/2005/8/layout/radial6"/>
    <dgm:cxn modelId="{F242BA89-C99F-44B5-8905-1218B16CF82D}" type="presParOf" srcId="{C5DF0B10-23AC-4D92-9ED5-D1045F5B486D}" destId="{E4076BAF-D9A9-4781-8F63-169F7087F4F8}" srcOrd="11" destOrd="0" presId="urn:microsoft.com/office/officeart/2005/8/layout/radial6"/>
    <dgm:cxn modelId="{B9CFB72A-12B7-4538-A503-00B1C227ED75}" type="presParOf" srcId="{C5DF0B10-23AC-4D92-9ED5-D1045F5B486D}" destId="{73B34A0B-EF0B-4CC2-853D-DAB54A836E9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34A0B-EF0B-4CC2-853D-DAB54A836E9C}">
      <dsp:nvSpPr>
        <dsp:cNvPr id="0" name=""/>
        <dsp:cNvSpPr/>
      </dsp:nvSpPr>
      <dsp:spPr>
        <a:xfrm>
          <a:off x="1140841" y="349988"/>
          <a:ext cx="1830249" cy="1830249"/>
        </a:xfrm>
        <a:prstGeom prst="blockArc">
          <a:avLst>
            <a:gd name="adj1" fmla="val 11060956"/>
            <a:gd name="adj2" fmla="val 1678951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62858-11A2-4B6C-9188-C3513A32708B}">
      <dsp:nvSpPr>
        <dsp:cNvPr id="0" name=""/>
        <dsp:cNvSpPr/>
      </dsp:nvSpPr>
      <dsp:spPr>
        <a:xfrm>
          <a:off x="1143415" y="282198"/>
          <a:ext cx="1830249" cy="1830249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FD81A-2D3E-4AAF-91D3-9FF692B2EA94}">
      <dsp:nvSpPr>
        <dsp:cNvPr id="0" name=""/>
        <dsp:cNvSpPr/>
      </dsp:nvSpPr>
      <dsp:spPr>
        <a:xfrm>
          <a:off x="1590492" y="402033"/>
          <a:ext cx="1830249" cy="1830249"/>
        </a:xfrm>
        <a:prstGeom prst="blockArc">
          <a:avLst>
            <a:gd name="adj1" fmla="val 21161287"/>
            <a:gd name="adj2" fmla="val 7200582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455EC-155B-44C6-BD07-FD7D51795253}">
      <dsp:nvSpPr>
        <dsp:cNvPr id="0" name=""/>
        <dsp:cNvSpPr/>
      </dsp:nvSpPr>
      <dsp:spPr>
        <a:xfrm>
          <a:off x="1583613" y="314668"/>
          <a:ext cx="1830249" cy="1830249"/>
        </a:xfrm>
        <a:prstGeom prst="blockArc">
          <a:avLst>
            <a:gd name="adj1" fmla="val 15063199"/>
            <a:gd name="adj2" fmla="val 2149845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F0067-B6C3-4DE7-89C6-FC96BD681F8B}">
      <dsp:nvSpPr>
        <dsp:cNvPr id="0" name=""/>
        <dsp:cNvSpPr/>
      </dsp:nvSpPr>
      <dsp:spPr>
        <a:xfrm>
          <a:off x="1637273" y="776056"/>
          <a:ext cx="842534" cy="84253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 dirty="0"/>
        </a:p>
      </dsp:txBody>
      <dsp:txXfrm>
        <a:off x="1760659" y="899442"/>
        <a:ext cx="595762" cy="595762"/>
      </dsp:txXfrm>
    </dsp:sp>
    <dsp:sp modelId="{C5635F97-FBA2-4521-87BE-22C55EEC421A}">
      <dsp:nvSpPr>
        <dsp:cNvPr id="0" name=""/>
        <dsp:cNvSpPr/>
      </dsp:nvSpPr>
      <dsp:spPr>
        <a:xfrm>
          <a:off x="1619429" y="63629"/>
          <a:ext cx="1178144" cy="641402"/>
        </a:xfrm>
        <a:prstGeom prst="ellipse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Ambiance Intérieure</a:t>
          </a:r>
          <a:endParaRPr lang="fr-FR" sz="1400" kern="1200" dirty="0"/>
        </a:p>
      </dsp:txBody>
      <dsp:txXfrm>
        <a:off x="1791964" y="157560"/>
        <a:ext cx="833074" cy="453540"/>
      </dsp:txXfrm>
    </dsp:sp>
    <dsp:sp modelId="{1616BCAD-95EB-4736-9A65-7D0B915070FA}">
      <dsp:nvSpPr>
        <dsp:cNvPr id="0" name=""/>
        <dsp:cNvSpPr/>
      </dsp:nvSpPr>
      <dsp:spPr>
        <a:xfrm>
          <a:off x="2781813" y="785708"/>
          <a:ext cx="1220856" cy="835367"/>
        </a:xfrm>
        <a:prstGeom prst="ellipse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Physiologie</a:t>
          </a:r>
        </a:p>
      </dsp:txBody>
      <dsp:txXfrm>
        <a:off x="2960603" y="908045"/>
        <a:ext cx="863276" cy="590693"/>
      </dsp:txXfrm>
    </dsp:sp>
    <dsp:sp modelId="{F73057AD-4BCB-4743-A003-A10667DC6BD5}">
      <dsp:nvSpPr>
        <dsp:cNvPr id="0" name=""/>
        <dsp:cNvSpPr/>
      </dsp:nvSpPr>
      <dsp:spPr>
        <a:xfrm>
          <a:off x="1435485" y="1786474"/>
          <a:ext cx="1246110" cy="609484"/>
        </a:xfrm>
        <a:prstGeom prst="ellipse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Psychologie</a:t>
          </a:r>
        </a:p>
      </dsp:txBody>
      <dsp:txXfrm>
        <a:off x="1617974" y="1875731"/>
        <a:ext cx="881132" cy="430970"/>
      </dsp:txXfrm>
    </dsp:sp>
    <dsp:sp modelId="{DCE4DD70-7E0A-49D3-B284-F300F8ECDBC6}">
      <dsp:nvSpPr>
        <dsp:cNvPr id="0" name=""/>
        <dsp:cNvSpPr/>
      </dsp:nvSpPr>
      <dsp:spPr>
        <a:xfrm>
          <a:off x="740157" y="906264"/>
          <a:ext cx="848979" cy="582118"/>
        </a:xfrm>
        <a:prstGeom prst="ellipse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Météo</a:t>
          </a:r>
          <a:endParaRPr lang="fr-FR" sz="1400" kern="1200" dirty="0"/>
        </a:p>
      </dsp:txBody>
      <dsp:txXfrm>
        <a:off x="864487" y="991513"/>
        <a:ext cx="600319" cy="4116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34A0B-EF0B-4CC2-853D-DAB54A836E9C}">
      <dsp:nvSpPr>
        <dsp:cNvPr id="0" name=""/>
        <dsp:cNvSpPr/>
      </dsp:nvSpPr>
      <dsp:spPr>
        <a:xfrm>
          <a:off x="1140841" y="349988"/>
          <a:ext cx="1830249" cy="1830249"/>
        </a:xfrm>
        <a:prstGeom prst="blockArc">
          <a:avLst>
            <a:gd name="adj1" fmla="val 11060956"/>
            <a:gd name="adj2" fmla="val 1678951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62858-11A2-4B6C-9188-C3513A32708B}">
      <dsp:nvSpPr>
        <dsp:cNvPr id="0" name=""/>
        <dsp:cNvSpPr/>
      </dsp:nvSpPr>
      <dsp:spPr>
        <a:xfrm>
          <a:off x="1143415" y="282198"/>
          <a:ext cx="1830249" cy="1830249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FD81A-2D3E-4AAF-91D3-9FF692B2EA94}">
      <dsp:nvSpPr>
        <dsp:cNvPr id="0" name=""/>
        <dsp:cNvSpPr/>
      </dsp:nvSpPr>
      <dsp:spPr>
        <a:xfrm>
          <a:off x="1590492" y="402033"/>
          <a:ext cx="1830249" cy="1830249"/>
        </a:xfrm>
        <a:prstGeom prst="blockArc">
          <a:avLst>
            <a:gd name="adj1" fmla="val 21161287"/>
            <a:gd name="adj2" fmla="val 7200582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455EC-155B-44C6-BD07-FD7D51795253}">
      <dsp:nvSpPr>
        <dsp:cNvPr id="0" name=""/>
        <dsp:cNvSpPr/>
      </dsp:nvSpPr>
      <dsp:spPr>
        <a:xfrm>
          <a:off x="1583613" y="314668"/>
          <a:ext cx="1830249" cy="1830249"/>
        </a:xfrm>
        <a:prstGeom prst="blockArc">
          <a:avLst>
            <a:gd name="adj1" fmla="val 15063199"/>
            <a:gd name="adj2" fmla="val 2149845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F0067-B6C3-4DE7-89C6-FC96BD681F8B}">
      <dsp:nvSpPr>
        <dsp:cNvPr id="0" name=""/>
        <dsp:cNvSpPr/>
      </dsp:nvSpPr>
      <dsp:spPr>
        <a:xfrm>
          <a:off x="1637273" y="776056"/>
          <a:ext cx="842534" cy="84253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 dirty="0"/>
        </a:p>
      </dsp:txBody>
      <dsp:txXfrm>
        <a:off x="1760659" y="899442"/>
        <a:ext cx="595762" cy="595762"/>
      </dsp:txXfrm>
    </dsp:sp>
    <dsp:sp modelId="{C5635F97-FBA2-4521-87BE-22C55EEC421A}">
      <dsp:nvSpPr>
        <dsp:cNvPr id="0" name=""/>
        <dsp:cNvSpPr/>
      </dsp:nvSpPr>
      <dsp:spPr>
        <a:xfrm>
          <a:off x="1619429" y="63629"/>
          <a:ext cx="1178144" cy="641402"/>
        </a:xfrm>
        <a:prstGeom prst="ellipse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Ambiance Intérieure</a:t>
          </a:r>
          <a:endParaRPr lang="fr-FR" sz="1400" kern="1200" dirty="0"/>
        </a:p>
      </dsp:txBody>
      <dsp:txXfrm>
        <a:off x="1791964" y="157560"/>
        <a:ext cx="833074" cy="453540"/>
      </dsp:txXfrm>
    </dsp:sp>
    <dsp:sp modelId="{1616BCAD-95EB-4736-9A65-7D0B915070FA}">
      <dsp:nvSpPr>
        <dsp:cNvPr id="0" name=""/>
        <dsp:cNvSpPr/>
      </dsp:nvSpPr>
      <dsp:spPr>
        <a:xfrm>
          <a:off x="2781813" y="785708"/>
          <a:ext cx="1220856" cy="835367"/>
        </a:xfrm>
        <a:prstGeom prst="ellipse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Physiologie</a:t>
          </a:r>
        </a:p>
      </dsp:txBody>
      <dsp:txXfrm>
        <a:off x="2960603" y="908045"/>
        <a:ext cx="863276" cy="590693"/>
      </dsp:txXfrm>
    </dsp:sp>
    <dsp:sp modelId="{F73057AD-4BCB-4743-A003-A10667DC6BD5}">
      <dsp:nvSpPr>
        <dsp:cNvPr id="0" name=""/>
        <dsp:cNvSpPr/>
      </dsp:nvSpPr>
      <dsp:spPr>
        <a:xfrm>
          <a:off x="1435485" y="1786474"/>
          <a:ext cx="1246110" cy="609484"/>
        </a:xfrm>
        <a:prstGeom prst="ellipse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Psychologie</a:t>
          </a:r>
        </a:p>
      </dsp:txBody>
      <dsp:txXfrm>
        <a:off x="1617974" y="1875731"/>
        <a:ext cx="881132" cy="430970"/>
      </dsp:txXfrm>
    </dsp:sp>
    <dsp:sp modelId="{DCE4DD70-7E0A-49D3-B284-F300F8ECDBC6}">
      <dsp:nvSpPr>
        <dsp:cNvPr id="0" name=""/>
        <dsp:cNvSpPr/>
      </dsp:nvSpPr>
      <dsp:spPr>
        <a:xfrm>
          <a:off x="740157" y="906264"/>
          <a:ext cx="848979" cy="582118"/>
        </a:xfrm>
        <a:prstGeom prst="ellipse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Météo</a:t>
          </a:r>
          <a:endParaRPr lang="fr-FR" sz="1400" kern="1200" dirty="0"/>
        </a:p>
      </dsp:txBody>
      <dsp:txXfrm>
        <a:off x="864487" y="991513"/>
        <a:ext cx="600319" cy="411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3B322-2E57-42AE-AABB-8A2DDD720345}" type="datetimeFigureOut">
              <a:rPr lang="fr-FR" smtClean="0"/>
              <a:t>18/05/2022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EDC7B-0A9E-4075-A878-0DBE5427AA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0308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9"/>
          <p:cNvSpPr>
            <a:spLocks noGrp="1"/>
          </p:cNvSpPr>
          <p:nvPr>
            <p:ph type="sldNum" sz="quarter" idx="5"/>
          </p:nvPr>
        </p:nvSpPr>
        <p:spPr>
          <a:xfrm>
            <a:off x="769937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33BA6-83A4-4170-8FDA-6FE7F45A5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449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534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802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261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163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539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3BA6-83A4-4170-8FDA-6FE7F45A53BE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600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BC20D-7F0E-474E-8739-7EAB078DDA2C}" type="datetime1">
              <a:rPr lang="fr-FR" smtClean="0"/>
              <a:t>18/05/2022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Picture 2"/>
          <p:cNvPicPr/>
          <p:nvPr userDrawn="1"/>
        </p:nvPicPr>
        <p:blipFill rotWithShape="1">
          <a:blip r:embed="rId2"/>
          <a:srcRect t="7131" b="18778"/>
          <a:stretch/>
        </p:blipFill>
        <p:spPr>
          <a:xfrm>
            <a:off x="1536627" y="189748"/>
            <a:ext cx="9118746" cy="144134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1963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9B5DF5-3F9B-434D-AFB2-516B5610864C}" type="datetime1">
              <a:rPr lang="fr-FR" smtClean="0"/>
              <a:t>18/05/2022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0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063EB3-F0DB-45C3-AF71-CB8F6BE4449E}" type="datetime1">
              <a:rPr lang="fr-FR" smtClean="0"/>
              <a:t>18/05/2022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989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A4AF0B-5FCD-434D-BFE1-D19278F6522E}" type="datetime1">
              <a:rPr lang="fr-FR" smtClean="0"/>
              <a:t>18/05/2022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50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A6813E-8128-4F47-BD46-828A8185AFBC}" type="datetime1">
              <a:rPr lang="fr-FR" smtClean="0"/>
              <a:t>18/05/2022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158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BC694-8346-43AC-B57F-6487B1A9AD6D}" type="datetime1">
              <a:rPr lang="fr-FR" smtClean="0"/>
              <a:t>18/05/2022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168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94C3F1-3268-4AC9-AC6F-77C7C2DAFF32}" type="datetime1">
              <a:rPr lang="fr-FR" smtClean="0"/>
              <a:t>18/05/2022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32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B309E-8207-4C3D-B31C-8E53A9D9CDC7}" type="datetime1">
              <a:rPr lang="fr-FR" smtClean="0"/>
              <a:t>18/05/2022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39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B572AC-9916-4516-B99D-280319D86258}" type="datetime1">
              <a:rPr lang="fr-FR" smtClean="0"/>
              <a:t>18/05/2022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8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F7A572-6F1F-4480-939E-6CA994978A33}" type="datetime1">
              <a:rPr lang="fr-FR" smtClean="0"/>
              <a:t>18/05/2022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D0080-E31D-46E5-B41E-1AF190FFE46D}" type="datetime1">
              <a:rPr lang="fr-FR" smtClean="0"/>
              <a:t>18/05/2022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784" y="356736"/>
            <a:ext cx="754252" cy="7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16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2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BDEFDD1-37F7-4C51-96BB-D2F00DD30A6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896" b="92057" l="4127" r="93810">
                        <a14:foregroundMark x1="9947" y1="16406" x2="9947" y2="16406"/>
                        <a14:foregroundMark x1="4127" y1="39844" x2="4127" y2="39844"/>
                        <a14:foregroundMark x1="21852" y1="10547" x2="21852" y2="10547"/>
                        <a14:foregroundMark x1="31587" y1="23698" x2="31587" y2="23698"/>
                        <a14:foregroundMark x1="27884" y1="52344" x2="27884" y2="52344"/>
                        <a14:foregroundMark x1="22434" y1="64323" x2="22434" y2="64323"/>
                        <a14:foregroundMark x1="15079" y1="80990" x2="15079" y2="80990"/>
                        <a14:foregroundMark x1="7831" y1="66016" x2="7831" y2="66016"/>
                        <a14:foregroundMark x1="39206" y1="49349" x2="39206" y2="49349"/>
                        <a14:foregroundMark x1="43810" y1="48568" x2="43810" y2="48568"/>
                        <a14:foregroundMark x1="60317" y1="44401" x2="60317" y2="44401"/>
                        <a14:foregroundMark x1="78730" y1="45573" x2="78730" y2="45573"/>
                        <a14:foregroundMark x1="37884" y1="76693" x2="37884" y2="76693"/>
                        <a14:foregroundMark x1="39418" y1="73698" x2="39418" y2="73698"/>
                        <a14:foregroundMark x1="43175" y1="73698" x2="43175" y2="73698"/>
                        <a14:foregroundMark x1="47407" y1="72917" x2="47407" y2="72917"/>
                        <a14:foregroundMark x1="49683" y1="74870" x2="49683" y2="74870"/>
                        <a14:foregroundMark x1="51376" y1="73177" x2="51376" y2="73177"/>
                        <a14:foregroundMark x1="53598" y1="76693" x2="53598" y2="76693"/>
                        <a14:foregroundMark x1="58571" y1="73698" x2="58571" y2="73698"/>
                        <a14:foregroundMark x1="62593" y1="73438" x2="62593" y2="73438"/>
                        <a14:foregroundMark x1="66561" y1="77995" x2="66561" y2="77995"/>
                        <a14:foregroundMark x1="70794" y1="73047" x2="70794" y2="73047"/>
                        <a14:foregroundMark x1="72963" y1="74609" x2="72963" y2="74609"/>
                        <a14:foregroundMark x1="74286" y1="74349" x2="74286" y2="74349"/>
                        <a14:foregroundMark x1="78254" y1="73958" x2="78254" y2="73958"/>
                        <a14:foregroundMark x1="82328" y1="77865" x2="82328" y2="77865"/>
                        <a14:foregroundMark x1="85767" y1="76172" x2="85767" y2="76172"/>
                        <a14:foregroundMark x1="86561" y1="86458" x2="86561" y2="86458"/>
                        <a14:foregroundMark x1="89524" y1="86719" x2="89524" y2="86719"/>
                        <a14:foregroundMark x1="92275" y1="89323" x2="92275" y2="89323"/>
                        <a14:foregroundMark x1="94021" y1="87370" x2="94021" y2="87370"/>
                        <a14:foregroundMark x1="82222" y1="92057" x2="82222" y2="92057"/>
                        <a14:foregroundMark x1="80952" y1="90885" x2="80952" y2="90885"/>
                        <a14:foregroundMark x1="74709" y1="87760" x2="74709" y2="87760"/>
                        <a14:foregroundMark x1="69735" y1="88672" x2="69735" y2="88672"/>
                        <a14:foregroundMark x1="68571" y1="88411" x2="68571" y2="88411"/>
                        <a14:foregroundMark x1="67566" y1="89714" x2="67566" y2="89714"/>
                        <a14:foregroundMark x1="63545" y1="88672" x2="63545" y2="88672"/>
                        <a14:foregroundMark x1="57725" y1="88932" x2="57725" y2="88932"/>
                        <a14:foregroundMark x1="56508" y1="92057" x2="56508" y2="92057"/>
                        <a14:foregroundMark x1="50635" y1="92057" x2="50635" y2="92057"/>
                        <a14:foregroundMark x1="49577" y1="86198" x2="49577" y2="86198"/>
                        <a14:foregroundMark x1="46667" y1="92057" x2="46667" y2="92057"/>
                        <a14:foregroundMark x1="41587" y1="89453" x2="41587" y2="89453"/>
                        <a14:foregroundMark x1="40265" y1="87500" x2="40265" y2="87500"/>
                        <a14:foregroundMark x1="14974" y1="32292" x2="14974" y2="32292"/>
                        <a14:foregroundMark x1="15503" y1="34375" x2="15503" y2="34375"/>
                        <a14:foregroundMark x1="17302" y1="33724" x2="17937" y2="33333"/>
                        <a14:foregroundMark x1="20053" y1="41797" x2="20582" y2="43359"/>
                        <a14:foregroundMark x1="5608" y1="40104" x2="9153" y2="40104"/>
                        <a14:backgroundMark x1="39788" y1="90495" x2="39788" y2="90495"/>
                        <a14:backgroundMark x1="41058" y1="88932" x2="41058" y2="88932"/>
                        <a14:backgroundMark x1="62857" y1="87891" x2="62857" y2="87891"/>
                        <a14:backgroundMark x1="67672" y1="76432" x2="67672" y2="76432"/>
                        <a14:backgroundMark x1="83492" y1="76563" x2="83492" y2="76563"/>
                        <a14:backgroundMark x1="86931" y1="88542" x2="86931" y2="88542"/>
                        <a14:backgroundMark x1="91799" y1="87760" x2="91799" y2="87760"/>
                        <a14:backgroundMark x1="95820" y1="87109" x2="95820" y2="87109"/>
                        <a14:backgroundMark x1="93862" y1="87760" x2="93862" y2="877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210" y="6065170"/>
            <a:ext cx="1705880" cy="69318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16"/>
          <a:srcRect l="12999" t="28528" r="11636" b="31805"/>
          <a:stretch/>
        </p:blipFill>
        <p:spPr>
          <a:xfrm>
            <a:off x="8197441" y="6161901"/>
            <a:ext cx="1094839" cy="57625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9600ABE-6511-473E-BF97-34740A3EC8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9" t="23492" r="14334" b="19745"/>
          <a:stretch/>
        </p:blipFill>
        <p:spPr>
          <a:xfrm>
            <a:off x="120464" y="6029678"/>
            <a:ext cx="1749669" cy="78400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4B969C6-284A-4B42-9D5E-78F96E1F441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94" y="6094124"/>
            <a:ext cx="655113" cy="65511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4330943" y="6123586"/>
            <a:ext cx="3371850" cy="609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25805" y="6398295"/>
            <a:ext cx="5236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24000" y="-8793"/>
            <a:ext cx="12240000" cy="167055"/>
          </a:xfrm>
          <a:prstGeom prst="rect">
            <a:avLst/>
          </a:prstGeom>
          <a:gradFill flip="none" rotWithShape="1">
            <a:gsLst>
              <a:gs pos="0">
                <a:srgbClr val="C1D331"/>
              </a:gs>
              <a:gs pos="76000">
                <a:srgbClr val="63AF3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 rotWithShape="1">
          <a:blip r:embed="rId20" cstate="hq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779" b="89872" l="0" r="100000">
                        <a14:foregroundMark x1="1905" y1="50407" x2="2024" y2="56461"/>
                        <a14:foregroundMark x1="9405" y1="55646" x2="8690" y2="56694"/>
                        <a14:foregroundMark x1="19643" y1="51804" x2="20357" y2="56694"/>
                        <a14:foregroundMark x1="28571" y1="54831" x2="29643" y2="57159"/>
                        <a14:foregroundMark x1="32262" y1="49243" x2="31548" y2="49942"/>
                        <a14:foregroundMark x1="37738" y1="52969" x2="37024" y2="55180"/>
                        <a14:foregroundMark x1="46667" y1="53085" x2="46786" y2="55530"/>
                        <a14:foregroundMark x1="46190" y1="49825" x2="46190" y2="49825"/>
                        <a14:foregroundMark x1="50119" y1="53783" x2="50119" y2="55530"/>
                        <a14:foregroundMark x1="59048" y1="53201" x2="59167" y2="56112"/>
                        <a14:foregroundMark x1="3690" y1="64144" x2="5238" y2="68568"/>
                        <a14:foregroundMark x1="7143" y1="66007" x2="7262" y2="68335"/>
                        <a14:foregroundMark x1="12381" y1="66123" x2="13571" y2="68917"/>
                        <a14:foregroundMark x1="17976" y1="67404" x2="20357" y2="67288"/>
                        <a14:foregroundMark x1="22857" y1="65658" x2="22619" y2="68452"/>
                        <a14:foregroundMark x1="23571" y1="65774" x2="24405" y2="65308"/>
                        <a14:foregroundMark x1="25952" y1="65658" x2="25714" y2="67637"/>
                        <a14:foregroundMark x1="31548" y1="65774" x2="31667" y2="69034"/>
                        <a14:foregroundMark x1="34405" y1="65192" x2="35000" y2="66007"/>
                        <a14:foregroundMark x1="37024" y1="67404" x2="40357" y2="67171"/>
                        <a14:foregroundMark x1="46071" y1="63912" x2="45952" y2="69267"/>
                        <a14:foregroundMark x1="42381" y1="67520" x2="43690" y2="67404"/>
                        <a14:foregroundMark x1="51905" y1="63679" x2="51667" y2="68685"/>
                        <a14:foregroundMark x1="55000" y1="66123" x2="55119" y2="69034"/>
                        <a14:foregroundMark x1="57024" y1="66589" x2="57143" y2="68102"/>
                        <a14:foregroundMark x1="59286" y1="63329" x2="59762" y2="63795"/>
                        <a14:foregroundMark x1="62857" y1="66123" x2="62857" y2="68917"/>
                        <a14:foregroundMark x1="68810" y1="67404" x2="71190" y2="67288"/>
                        <a14:foregroundMark x1="73810" y1="67520" x2="74643" y2="67404"/>
                        <a14:foregroundMark x1="77024" y1="68685" x2="77857" y2="65774"/>
                        <a14:foregroundMark x1="83095" y1="64494" x2="82976" y2="68219"/>
                        <a14:foregroundMark x1="85238" y1="66240" x2="85238" y2="70314"/>
                        <a14:foregroundMark x1="92500" y1="67404" x2="94762" y2="67404"/>
                        <a14:foregroundMark x1="96190" y1="66356" x2="96310" y2="66822"/>
                        <a14:backgroundMark x1="92500" y1="66356" x2="92976" y2="66356"/>
                        <a14:backgroundMark x1="78929" y1="66123" x2="79167" y2="66240"/>
                        <a14:backgroundMark x1="69881" y1="66473" x2="70238" y2="66473"/>
                        <a14:backgroundMark x1="47262" y1="64494" x2="47500" y2="64843"/>
                        <a14:backgroundMark x1="83333" y1="48894" x2="84643" y2="49127"/>
                        <a14:backgroundMark x1="77024" y1="43772" x2="76429" y2="45052"/>
                        <a14:backgroundMark x1="85238" y1="36903" x2="83929" y2="38184"/>
                        <a14:backgroundMark x1="22857" y1="51921" x2="22857" y2="52270"/>
                        <a14:backgroundMark x1="31190" y1="53551" x2="31429" y2="53551"/>
                        <a14:backgroundMark x1="11548" y1="56810" x2="11429" y2="56228"/>
                        <a14:backgroundMark x1="3333" y1="66473" x2="3333" y2="65774"/>
                        <a14:backgroundMark x1="18571" y1="66705" x2="19167" y2="66589"/>
                        <a14:backgroundMark x1="38571" y1="66589" x2="39048" y2="665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170" b="26173"/>
          <a:stretch/>
        </p:blipFill>
        <p:spPr>
          <a:xfrm>
            <a:off x="2907074" y="6029678"/>
            <a:ext cx="1464105" cy="6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4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5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edric.schreck@univ-smb.fr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11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microsoft.com/office/2007/relationships/diagramDrawing" Target="../diagrams/drawing1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7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12.jpeg"/><Relationship Id="rId4" Type="http://schemas.openxmlformats.org/officeDocument/2006/relationships/image" Target="../media/image28.pn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0.png"/><Relationship Id="rId4" Type="http://schemas.openxmlformats.org/officeDocument/2006/relationships/image" Target="../media/image3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210447" y="2010045"/>
            <a:ext cx="6927085" cy="7949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spcBef>
                <a:spcPts val="600"/>
              </a:spcBef>
              <a:spcAft>
                <a:spcPts val="300"/>
              </a:spcAft>
            </a:pPr>
            <a:r>
              <a:rPr lang="en-GB" sz="2400" b="1" spc="-1" dirty="0" err="1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Conférence</a:t>
            </a:r>
            <a:r>
              <a:rPr lang="en-GB" sz="24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IBPSA France – 19 et 20 </a:t>
            </a:r>
            <a:r>
              <a:rPr lang="en-GB" sz="2400" b="1" spc="-1" dirty="0" err="1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mai</a:t>
            </a:r>
            <a:r>
              <a:rPr lang="en-GB" sz="24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2022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fr-FR" sz="1600" b="1" spc="-1" dirty="0" err="1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Châlons</a:t>
            </a:r>
            <a:r>
              <a:rPr lang="fr-FR" sz="16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en Champagne, France</a:t>
            </a:r>
            <a:r>
              <a:rPr lang="en-GB" sz="1600" b="1" spc="-1" dirty="0">
                <a:solidFill>
                  <a:schemeClr val="accent1">
                    <a:lumMod val="75000"/>
                  </a:schemeClr>
                </a:solidFill>
                <a:latin typeface="Comfortaa"/>
                <a:ea typeface="DejaVu Sans"/>
              </a:rPr>
              <a:t>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24D1AB1-7138-4ECD-969E-CA6BB257027B}"/>
              </a:ext>
            </a:extLst>
          </p:cNvPr>
          <p:cNvSpPr txBox="1"/>
          <p:nvPr/>
        </p:nvSpPr>
        <p:spPr>
          <a:xfrm>
            <a:off x="2198133" y="4136373"/>
            <a:ext cx="779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fr-FR" sz="2000" u="sng" dirty="0"/>
              <a:t>Cédric </a:t>
            </a:r>
            <a:r>
              <a:rPr lang="fr-FR" sz="2000" u="sng" dirty="0" smtClean="0"/>
              <a:t>Schreck</a:t>
            </a:r>
            <a:r>
              <a:rPr lang="fr-FR" sz="2000" dirty="0" smtClean="0"/>
              <a:t>*</a:t>
            </a:r>
            <a:r>
              <a:rPr lang="fr-FR" sz="2000" baseline="30000" dirty="0" smtClean="0"/>
              <a:t>1,2</a:t>
            </a:r>
            <a:r>
              <a:rPr lang="fr-FR" sz="2000" dirty="0"/>
              <a:t>, Aurélie Foucquier</a:t>
            </a:r>
            <a:r>
              <a:rPr lang="fr-FR" sz="2000" baseline="30000" dirty="0"/>
              <a:t>2</a:t>
            </a:r>
            <a:r>
              <a:rPr lang="fr-FR" sz="2000" dirty="0"/>
              <a:t>, Simon Rouchier</a:t>
            </a:r>
            <a:r>
              <a:rPr lang="fr-FR" sz="2000" baseline="30000" dirty="0"/>
              <a:t>1</a:t>
            </a:r>
            <a:r>
              <a:rPr lang="fr-FR" sz="2000" dirty="0"/>
              <a:t>, Etienne Wurtz</a:t>
            </a:r>
            <a:r>
              <a:rPr lang="fr-FR" sz="2000" baseline="30000" dirty="0"/>
              <a:t>2</a:t>
            </a:r>
            <a:endParaRPr lang="fr-FR" sz="2000" dirty="0"/>
          </a:p>
        </p:txBody>
      </p:sp>
      <p:sp>
        <p:nvSpPr>
          <p:cNvPr id="3" name="Rectangle 2"/>
          <p:cNvSpPr/>
          <p:nvPr/>
        </p:nvSpPr>
        <p:spPr>
          <a:xfrm>
            <a:off x="6613908" y="4877526"/>
            <a:ext cx="47742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600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Univ. 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Grenoble Alpes, CEA, </a:t>
            </a:r>
            <a:r>
              <a:rPr lang="fr-FR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Liten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pPr hangingPunct="0"/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Campus </a:t>
            </a:r>
            <a:r>
              <a:rPr lang="fr-FR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Ines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73375 Le Bourget du Lac, France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207" y="1941501"/>
            <a:ext cx="933240" cy="915120"/>
          </a:xfrm>
          <a:prstGeom prst="rect">
            <a:avLst/>
          </a:prstGeom>
        </p:spPr>
      </p:pic>
      <p:sp>
        <p:nvSpPr>
          <p:cNvPr id="10" name="CustomShape 1"/>
          <p:cNvSpPr/>
          <p:nvPr/>
        </p:nvSpPr>
        <p:spPr>
          <a:xfrm>
            <a:off x="2517531" y="3027142"/>
            <a:ext cx="7156938" cy="9608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5000" lnSpcReduction="10000"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fr-FR" sz="2800" b="1" spc="-1" dirty="0">
                <a:solidFill>
                  <a:srgbClr val="000000"/>
                </a:solidFill>
                <a:latin typeface="Comfortaa"/>
              </a:rPr>
              <a:t>Analyse statistique du confort thermique estival dans un bureau naturellement ventilé</a:t>
            </a:r>
            <a:endParaRPr lang="en-GB" sz="2800" b="1" spc="-1" dirty="0"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01404" y="4877526"/>
            <a:ext cx="4774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fr-FR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</a:t>
            </a:r>
            <a:r>
              <a:rPr lang="fr-FR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Univ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Savoie Mont-Blanc, </a:t>
            </a:r>
            <a:r>
              <a:rPr lang="fr-FR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fr-FR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Campus du Bourget, 73375 Le Bourget du Lac, France,</a:t>
            </a:r>
          </a:p>
          <a:p>
            <a:pPr hangingPunct="0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en-US" sz="16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cedric.schreck@univ-smb.fr</a:t>
            </a:r>
            <a:endParaRPr lang="fr-F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8682" y="300740"/>
            <a:ext cx="7844626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Modélisation statistique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 smtClean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Résultats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136188" y="1523292"/>
            <a:ext cx="3649721" cy="1131079"/>
          </a:xfrm>
          <a:prstGeom prst="rect">
            <a:avLst/>
          </a:prstGeom>
          <a:ln w="28575">
            <a:solidFill>
              <a:srgbClr val="F6C09C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marL="285750" indent="-285750" algn="l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FR" sz="1500" dirty="0" smtClean="0"/>
              <a:t>3 paramètres pertinents :</a:t>
            </a:r>
            <a:endParaRPr lang="fr-FR" sz="1500" dirty="0"/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fr-FR" sz="1500" dirty="0"/>
              <a:t>Température intérieure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fr-FR" sz="1500" dirty="0"/>
              <a:t>Identité de l’employé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fr-FR" sz="1500" dirty="0"/>
              <a:t>Humidité relative </a:t>
            </a:r>
            <a:r>
              <a:rPr lang="fr-FR" sz="1500" dirty="0" smtClean="0"/>
              <a:t>intérieure</a:t>
            </a:r>
            <a:endParaRPr lang="fr-FR" sz="15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168225"/>
              </p:ext>
            </p:extLst>
          </p:nvPr>
        </p:nvGraphicFramePr>
        <p:xfrm>
          <a:off x="360097" y="1519806"/>
          <a:ext cx="5249008" cy="1224000"/>
        </p:xfrm>
        <a:graphic>
          <a:graphicData uri="http://schemas.openxmlformats.org/drawingml/2006/table">
            <a:tbl>
              <a:tblPr firstRow="1" firstCol="1" bandRow="1"/>
              <a:tblGrid>
                <a:gridCol w="1589280">
                  <a:extLst>
                    <a:ext uri="{9D8B030D-6E8A-4147-A177-3AD203B41FA5}">
                      <a16:colId xmlns:a16="http://schemas.microsoft.com/office/drawing/2014/main" val="1965010003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1510825380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3358208171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4288084060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2933185578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F1-score</a:t>
                      </a:r>
                      <a:endParaRPr lang="fr-FR" sz="14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RLM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KNN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DT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RF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90889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Sans dopage</a:t>
                      </a:r>
                      <a:endParaRPr lang="fr-FR" sz="20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150204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Avec dopage</a:t>
                      </a:r>
                      <a:endParaRPr lang="fr-FR" sz="20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0.38</a:t>
                      </a:r>
                      <a:endParaRPr lang="en-US" sz="1400" b="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0.35</a:t>
                      </a:r>
                      <a:endParaRPr lang="en-US" sz="1400" b="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682011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016547" y="2341649"/>
            <a:ext cx="800100" cy="347974"/>
          </a:xfrm>
          <a:prstGeom prst="rect">
            <a:avLst/>
          </a:prstGeom>
          <a:noFill/>
          <a:ln w="28575">
            <a:solidFill>
              <a:srgbClr val="98C0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e 8"/>
          <p:cNvGrpSpPr/>
          <p:nvPr/>
        </p:nvGrpSpPr>
        <p:grpSpPr>
          <a:xfrm>
            <a:off x="5916740" y="2920691"/>
            <a:ext cx="5181519" cy="2973675"/>
            <a:chOff x="7111499" y="3293437"/>
            <a:chExt cx="4517229" cy="259243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11499" y="3293437"/>
              <a:ext cx="4517229" cy="2592439"/>
            </a:xfrm>
            <a:prstGeom prst="rect">
              <a:avLst/>
            </a:prstGeom>
            <a:ln w="28575">
              <a:solidFill>
                <a:srgbClr val="98C0E4"/>
              </a:solidFill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7195764" y="3399365"/>
              <a:ext cx="1900611" cy="28173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8C0E4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fr-FR"/>
              </a:defPPr>
              <a:lvl1pPr algn="ctr">
                <a:defRPr sz="1600"/>
              </a:lvl1pPr>
            </a:lstStyle>
            <a:p>
              <a:r>
                <a:rPr lang="fr-FR" sz="1500" dirty="0"/>
                <a:t>Matrice de </a:t>
              </a:r>
              <a:r>
                <a:rPr lang="fr-FR" sz="1500" dirty="0" smtClean="0"/>
                <a:t>confusion</a:t>
              </a:r>
              <a:endParaRPr lang="fr-FR" sz="15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389697" y="4589656"/>
              <a:ext cx="256020" cy="1001519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rtlCol="0" anchor="ctr">
              <a:spAutoFit/>
            </a:bodyPr>
            <a:lstStyle/>
            <a:p>
              <a:pPr algn="ctr">
                <a:lnSpc>
                  <a:spcPts val="500"/>
                </a:lnSpc>
              </a:pPr>
              <a:r>
                <a:rPr lang="fr-FR" dirty="0" smtClean="0"/>
                <a:t>Mesure</a:t>
              </a:r>
              <a:endParaRPr lang="fr-FR" dirty="0"/>
            </a:p>
          </p:txBody>
        </p:sp>
      </p:grpSp>
      <p:cxnSp>
        <p:nvCxnSpPr>
          <p:cNvPr id="11" name="Connecteur en angle 10"/>
          <p:cNvCxnSpPr/>
          <p:nvPr/>
        </p:nvCxnSpPr>
        <p:spPr>
          <a:xfrm>
            <a:off x="2459452" y="2689623"/>
            <a:ext cx="3456000" cy="1797038"/>
          </a:xfrm>
          <a:prstGeom prst="bentConnector3">
            <a:avLst>
              <a:gd name="adj1" fmla="val 117"/>
            </a:avLst>
          </a:prstGeom>
          <a:ln w="38100">
            <a:solidFill>
              <a:srgbClr val="98C0E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501117" y="4130530"/>
            <a:ext cx="2968886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98C0E4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>
              <a:spcAft>
                <a:spcPts val="300"/>
              </a:spcAft>
            </a:pPr>
            <a:r>
              <a:rPr lang="fr-FR" sz="1500" dirty="0"/>
              <a:t>Le modèle avec le meilleur score est le </a:t>
            </a:r>
            <a:r>
              <a:rPr lang="fr-FR" sz="1500" dirty="0" smtClean="0"/>
              <a:t>RLM avec dopage</a:t>
            </a:r>
          </a:p>
        </p:txBody>
      </p:sp>
    </p:spTree>
    <p:extLst>
      <p:ext uri="{BB962C8B-B14F-4D97-AF65-F5344CB8AC3E}">
        <p14:creationId xmlns:p14="http://schemas.microsoft.com/office/powerpoint/2010/main" val="110600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9890" y="341074"/>
            <a:ext cx="8483783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Modélisation statistique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Conclusions et perspectives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07780" y="4195623"/>
            <a:ext cx="10326566" cy="1477328"/>
          </a:xfrm>
          <a:prstGeom prst="rect">
            <a:avLst/>
          </a:prstGeom>
          <a:noFill/>
          <a:ln w="28575">
            <a:solidFill>
              <a:srgbClr val="F5BC95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algn="l"/>
            <a:r>
              <a:rPr lang="fr-FR" sz="1500" b="1" dirty="0"/>
              <a:t>Perspectives</a:t>
            </a:r>
            <a:endParaRPr lang="fr-FR" sz="1500" dirty="0"/>
          </a:p>
          <a:p>
            <a:pPr marL="285750" indent="-285750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500" dirty="0"/>
              <a:t>Test </a:t>
            </a:r>
            <a:r>
              <a:rPr lang="fr-FR" sz="1500" dirty="0" smtClean="0"/>
              <a:t>de paramètres supplémentaires (T radiante moyenne, métabolisme)</a:t>
            </a:r>
          </a:p>
          <a:p>
            <a:pPr marL="285750" indent="-285750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500" dirty="0" smtClean="0"/>
              <a:t>Utilisation d’une </a:t>
            </a:r>
            <a:r>
              <a:rPr lang="fr-FR" sz="1500" dirty="0"/>
              <a:t>b</a:t>
            </a:r>
            <a:r>
              <a:rPr lang="fr-FR" sz="1500" dirty="0" smtClean="0"/>
              <a:t>ase de donnée enrichie avec plus de votes, plus d’occupants et plusieurs périodes estivales </a:t>
            </a:r>
          </a:p>
          <a:p>
            <a:pPr marL="285750" indent="-285750" algn="l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500" dirty="0" smtClean="0"/>
              <a:t>Approfondir le modèle RLM avec une approche Bayésienne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17305" y="1332810"/>
            <a:ext cx="10326566" cy="2177519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numCol="1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algn="l"/>
            <a:r>
              <a:rPr lang="fr-FR" sz="1500" b="1" dirty="0"/>
              <a:t>Conclusion sur les travaux présentés</a:t>
            </a:r>
            <a:endParaRPr lang="fr-FR" sz="1500" dirty="0"/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500" dirty="0" smtClean="0"/>
              <a:t>Méthodologie de modélisation statistique</a:t>
            </a:r>
            <a:endParaRPr lang="fr-FR" sz="1500" dirty="0"/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sz="1500" dirty="0"/>
              <a:t>Dopage des catégories sous représentées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sz="1500" dirty="0" smtClean="0"/>
              <a:t>Identification du meilleur modèle et des </a:t>
            </a:r>
            <a:r>
              <a:rPr lang="fr-FR" sz="1500" dirty="0"/>
              <a:t>paramètres pertinents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sz="1500" dirty="0"/>
              <a:t>Prédiction du </a:t>
            </a:r>
            <a:r>
              <a:rPr lang="fr-FR" sz="1500" dirty="0" smtClean="0"/>
              <a:t>confort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fr-FR" sz="14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fr-FR" sz="1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11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0" t="24201" r="32958" b="9736"/>
          <a:stretch/>
        </p:blipFill>
        <p:spPr>
          <a:xfrm>
            <a:off x="5038160" y="1481867"/>
            <a:ext cx="918728" cy="80545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430821" y="2172715"/>
            <a:ext cx="2372852" cy="738664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  <a:lvl2pPr marL="742950" lvl="1" indent="-285750">
              <a:spcAft>
                <a:spcPts val="300"/>
              </a:spcAft>
              <a:buFont typeface="Wingdings" panose="05000000000000000000" pitchFamily="2" charset="2"/>
              <a:buChar char="ü"/>
              <a:defRPr sz="1200"/>
            </a:lvl2pPr>
          </a:lstStyle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fr-FR" sz="1400" dirty="0" smtClean="0"/>
              <a:t>Température </a:t>
            </a:r>
            <a:r>
              <a:rPr lang="fr-FR" sz="1400" dirty="0"/>
              <a:t>intérieure</a:t>
            </a:r>
          </a:p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fr-FR" sz="1400" dirty="0"/>
              <a:t>Identité de l’employé</a:t>
            </a:r>
          </a:p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fr-FR" sz="1400" dirty="0"/>
              <a:t>Humidité relative </a:t>
            </a:r>
            <a:r>
              <a:rPr lang="fr-FR" sz="1400" dirty="0" smtClean="0"/>
              <a:t>intérieure</a:t>
            </a: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/>
          <a:srcRect l="33676" t="47344" b="10211"/>
          <a:stretch/>
        </p:blipFill>
        <p:spPr>
          <a:xfrm>
            <a:off x="3496462" y="2742543"/>
            <a:ext cx="1717376" cy="630747"/>
          </a:xfrm>
          <a:prstGeom prst="rect">
            <a:avLst/>
          </a:prstGeom>
          <a:ln w="28575">
            <a:noFill/>
          </a:ln>
        </p:spPr>
      </p:pic>
      <p:sp>
        <p:nvSpPr>
          <p:cNvPr id="22" name="ZoneTexte 21"/>
          <p:cNvSpPr txBox="1"/>
          <p:nvPr/>
        </p:nvSpPr>
        <p:spPr>
          <a:xfrm>
            <a:off x="707780" y="3693106"/>
            <a:ext cx="10326566" cy="32316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algn="l">
              <a:spcBef>
                <a:spcPts val="300"/>
              </a:spcBef>
            </a:pPr>
            <a:r>
              <a:rPr lang="fr-FR" sz="1500" b="1" dirty="0" smtClean="0"/>
              <a:t>Exemple </a:t>
            </a:r>
            <a:r>
              <a:rPr lang="fr-FR" sz="1500" b="1" dirty="0"/>
              <a:t>d’application </a:t>
            </a:r>
            <a:r>
              <a:rPr lang="fr-FR" sz="1500" dirty="0"/>
              <a:t>: aide à la décision de stratégie de rénovation d’un bâtiment existant </a:t>
            </a:r>
            <a:r>
              <a:rPr lang="fr-FR" sz="1500" dirty="0" smtClean="0"/>
              <a:t>pour le confort </a:t>
            </a:r>
            <a:r>
              <a:rPr lang="fr-FR" sz="1500" dirty="0"/>
              <a:t>d’été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0142705" y="2911379"/>
            <a:ext cx="1653642" cy="1502534"/>
            <a:chOff x="586017" y="2662277"/>
            <a:chExt cx="1653642" cy="1502534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08" t="49585" r="35281" b="24701"/>
            <a:stretch/>
          </p:blipFill>
          <p:spPr>
            <a:xfrm>
              <a:off x="586017" y="3035510"/>
              <a:ext cx="1653642" cy="1129301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3988" y="3668834"/>
              <a:ext cx="467673" cy="45832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2602" y="2662277"/>
              <a:ext cx="407675" cy="433976"/>
            </a:xfrm>
            <a:prstGeom prst="rect">
              <a:avLst/>
            </a:prstGeom>
          </p:spPr>
        </p:pic>
      </p:grpSp>
      <p:grpSp>
        <p:nvGrpSpPr>
          <p:cNvPr id="6" name="Groupe 5"/>
          <p:cNvGrpSpPr/>
          <p:nvPr/>
        </p:nvGrpSpPr>
        <p:grpSpPr>
          <a:xfrm>
            <a:off x="6687870" y="2172391"/>
            <a:ext cx="603228" cy="768837"/>
            <a:chOff x="6648197" y="2191584"/>
            <a:chExt cx="603228" cy="768837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8"/>
            <a:srcRect l="31054" t="9361" r="52650" b="9089"/>
            <a:stretch/>
          </p:blipFill>
          <p:spPr>
            <a:xfrm>
              <a:off x="6661307" y="2191584"/>
              <a:ext cx="565216" cy="753839"/>
            </a:xfrm>
            <a:prstGeom prst="rect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</p:pic>
        <p:sp>
          <p:nvSpPr>
            <p:cNvPr id="24" name="Rectangle 23"/>
            <p:cNvSpPr/>
            <p:nvPr/>
          </p:nvSpPr>
          <p:spPr>
            <a:xfrm>
              <a:off x="6648197" y="2693867"/>
              <a:ext cx="603228" cy="266554"/>
            </a:xfrm>
            <a:prstGeom prst="rect">
              <a:avLst/>
            </a:prstGeom>
            <a:noFill/>
            <a:ln w="38100">
              <a:solidFill>
                <a:srgbClr val="98C0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4448907" y="5962008"/>
            <a:ext cx="3481753" cy="8725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4930027" y="6286168"/>
            <a:ext cx="2841890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Merci pour votre attention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930026" y="6297539"/>
            <a:ext cx="2841890" cy="369332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Projet MODERNAT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2800430" y="5959977"/>
            <a:ext cx="1784151" cy="78585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20449" y="6056014"/>
            <a:ext cx="1222110" cy="7560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1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 animBg="1"/>
      <p:bldP spid="1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337474" y="332632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Etude de cas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Détail des paramètres mesurés et post traités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12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490" y="1172051"/>
            <a:ext cx="7824241" cy="4627718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6660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328681" y="320340"/>
            <a:ext cx="7886700" cy="839419"/>
          </a:xfrm>
        </p:spPr>
        <p:txBody>
          <a:bodyPr>
            <a:normAutofit fontScale="90000"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Etude de cas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Corrélations entre températures et humidités extérieures et intérieures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1202626" y="1374041"/>
            <a:ext cx="9931242" cy="4164910"/>
            <a:chOff x="184637" y="1525531"/>
            <a:chExt cx="8408303" cy="3526228"/>
          </a:xfrm>
        </p:grpSpPr>
        <p:grpSp>
          <p:nvGrpSpPr>
            <p:cNvPr id="10" name="Groupe 9"/>
            <p:cNvGrpSpPr/>
            <p:nvPr/>
          </p:nvGrpSpPr>
          <p:grpSpPr>
            <a:xfrm>
              <a:off x="184637" y="1995853"/>
              <a:ext cx="8408303" cy="3055906"/>
              <a:chOff x="184637" y="1969477"/>
              <a:chExt cx="8408303" cy="3055906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55"/>
              <a:stretch/>
            </p:blipFill>
            <p:spPr>
              <a:xfrm>
                <a:off x="4632940" y="1969477"/>
                <a:ext cx="3960000" cy="3055906"/>
              </a:xfrm>
              <a:prstGeom prst="rect">
                <a:avLst/>
              </a:prstGeom>
            </p:spPr>
          </p:pic>
          <p:pic>
            <p:nvPicPr>
              <p:cNvPr id="5" name="Image 4"/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14"/>
              <a:stretch/>
            </p:blipFill>
            <p:spPr>
              <a:xfrm>
                <a:off x="184637" y="1969477"/>
                <a:ext cx="3960000" cy="3050862"/>
              </a:xfrm>
              <a:prstGeom prst="rect">
                <a:avLst/>
              </a:prstGeom>
            </p:spPr>
          </p:pic>
          <p:sp>
            <p:nvSpPr>
              <p:cNvPr id="2" name="Ellipse 1"/>
              <p:cNvSpPr/>
              <p:nvPr/>
            </p:nvSpPr>
            <p:spPr>
              <a:xfrm>
                <a:off x="2743200" y="2400300"/>
                <a:ext cx="703385" cy="712177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7183316" y="2400300"/>
                <a:ext cx="703385" cy="712177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561763" y="1525532"/>
              <a:ext cx="3504831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600"/>
              </a:lvl1pPr>
            </a:lstStyle>
            <a:p>
              <a:r>
                <a:rPr lang="fr-FR" sz="1400" dirty="0"/>
                <a:t>Humidités Relatives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882239" y="1525531"/>
              <a:ext cx="3504831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600"/>
              </a:lvl1pPr>
            </a:lstStyle>
            <a:p>
              <a:r>
                <a:rPr lang="fr-FR" sz="1400" dirty="0"/>
                <a:t>Températures</a:t>
              </a:r>
            </a:p>
          </p:txBody>
        </p:sp>
      </p:grp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85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1" t="5185"/>
          <a:stretch/>
        </p:blipFill>
        <p:spPr>
          <a:xfrm>
            <a:off x="2466976" y="900358"/>
            <a:ext cx="8524874" cy="52088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7473" y="327640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Analyse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Modèles de confort de Givoni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0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8681" y="329886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Analyse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Corrélation avec la température intérieure et l’identité de l’occupant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04" y="1452858"/>
            <a:ext cx="3889696" cy="233355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708" y="3948936"/>
            <a:ext cx="6068158" cy="928655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862508" y="5116525"/>
            <a:ext cx="8176843" cy="738664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sz="1400" dirty="0"/>
              <a:t>La moyenne des votes sur des plages de température intérieure de 0.5°C et en évidence la relation linéaire entre confort thermique et température intérieure.</a:t>
            </a:r>
          </a:p>
          <a:p>
            <a:r>
              <a:rPr lang="fr-FR" sz="1400" dirty="0"/>
              <a:t>Le paramètre de la régression peut être significativement différent d’un employé à l’autre.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92" y="1550244"/>
            <a:ext cx="3600000" cy="2159756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9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8682" y="300740"/>
            <a:ext cx="7844626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Modélisation statistique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 smtClean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Résultats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694485" y="2320570"/>
            <a:ext cx="4095435" cy="646331"/>
          </a:xfrm>
          <a:prstGeom prst="rect">
            <a:avLst/>
          </a:prstGeom>
          <a:noFill/>
          <a:ln w="28575">
            <a:solidFill>
              <a:srgbClr val="98C0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Visualisation entre mesure et prédictions du modèle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/>
          </p:nvPr>
        </p:nvGraphicFramePr>
        <p:xfrm>
          <a:off x="360097" y="1596006"/>
          <a:ext cx="5249008" cy="1224000"/>
        </p:xfrm>
        <a:graphic>
          <a:graphicData uri="http://schemas.openxmlformats.org/drawingml/2006/table">
            <a:tbl>
              <a:tblPr firstRow="1" firstCol="1" bandRow="1"/>
              <a:tblGrid>
                <a:gridCol w="1589280">
                  <a:extLst>
                    <a:ext uri="{9D8B030D-6E8A-4147-A177-3AD203B41FA5}">
                      <a16:colId xmlns:a16="http://schemas.microsoft.com/office/drawing/2014/main" val="1965010003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1510825380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3358208171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4288084060"/>
                    </a:ext>
                  </a:extLst>
                </a:gridCol>
                <a:gridCol w="914932">
                  <a:extLst>
                    <a:ext uri="{9D8B030D-6E8A-4147-A177-3AD203B41FA5}">
                      <a16:colId xmlns:a16="http://schemas.microsoft.com/office/drawing/2014/main" val="2933185578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F1-score</a:t>
                      </a:r>
                      <a:endParaRPr lang="fr-FR" sz="14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RLM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KNN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DT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RF</a:t>
                      </a:r>
                      <a:endParaRPr lang="fr-FR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90889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Sans dopage</a:t>
                      </a:r>
                      <a:endParaRPr lang="fr-FR" sz="20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150204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Avec dopage</a:t>
                      </a:r>
                      <a:endParaRPr lang="fr-FR" sz="20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0.38</a:t>
                      </a:r>
                      <a:endParaRPr lang="en-US" sz="1400" b="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0.35</a:t>
                      </a:r>
                      <a:endParaRPr lang="en-US" sz="1400" b="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682011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016547" y="2417849"/>
            <a:ext cx="800100" cy="347974"/>
          </a:xfrm>
          <a:prstGeom prst="rect">
            <a:avLst/>
          </a:prstGeom>
          <a:noFill/>
          <a:ln w="28575">
            <a:solidFill>
              <a:srgbClr val="98C0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660437" y="2765823"/>
            <a:ext cx="0" cy="288000"/>
          </a:xfrm>
          <a:prstGeom prst="straightConnector1">
            <a:avLst/>
          </a:prstGeom>
          <a:ln w="28575">
            <a:solidFill>
              <a:srgbClr val="98C0E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e 6"/>
          <p:cNvGrpSpPr/>
          <p:nvPr/>
        </p:nvGrpSpPr>
        <p:grpSpPr>
          <a:xfrm>
            <a:off x="2479315" y="3113797"/>
            <a:ext cx="7233370" cy="2893838"/>
            <a:chOff x="396638" y="3293437"/>
            <a:chExt cx="6480000" cy="2592439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638" y="3293437"/>
              <a:ext cx="6480000" cy="2592439"/>
            </a:xfrm>
            <a:prstGeom prst="rect">
              <a:avLst/>
            </a:prstGeom>
            <a:ln w="28575">
              <a:solidFill>
                <a:srgbClr val="98C0E4"/>
              </a:solidFill>
            </a:ln>
          </p:spPr>
        </p:pic>
        <p:sp>
          <p:nvSpPr>
            <p:cNvPr id="6" name="ZoneTexte 5"/>
            <p:cNvSpPr txBox="1"/>
            <p:nvPr/>
          </p:nvSpPr>
          <p:spPr>
            <a:xfrm>
              <a:off x="421014" y="3886200"/>
              <a:ext cx="248786" cy="1087084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rtlCol="0" anchor="ctr">
              <a:spAutoFit/>
            </a:bodyPr>
            <a:lstStyle/>
            <a:p>
              <a:pPr algn="ctr">
                <a:lnSpc>
                  <a:spcPts val="500"/>
                </a:lnSpc>
              </a:pPr>
              <a:r>
                <a:rPr lang="fr-FR" sz="1600" dirty="0" smtClean="0"/>
                <a:t>Mesure</a:t>
              </a:r>
              <a:endParaRPr lang="fr-F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7864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8308" y="315299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Introduction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Contexte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2</a:t>
            </a:fld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1480269" y="1608720"/>
            <a:ext cx="5681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Cas d’un bâtiment rafraichi par ventilation naturelle</a:t>
            </a:r>
            <a:endParaRPr lang="fr-FR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6893615" y="953475"/>
            <a:ext cx="1653642" cy="1502534"/>
            <a:chOff x="586017" y="2662277"/>
            <a:chExt cx="1653642" cy="1502534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08" t="49585" r="35281" b="24701"/>
            <a:stretch/>
          </p:blipFill>
          <p:spPr>
            <a:xfrm>
              <a:off x="586017" y="3035510"/>
              <a:ext cx="1653642" cy="1129301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3988" y="3668834"/>
              <a:ext cx="467673" cy="458320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602" y="2662277"/>
              <a:ext cx="407675" cy="433976"/>
            </a:xfrm>
            <a:prstGeom prst="rect">
              <a:avLst/>
            </a:prstGeom>
          </p:spPr>
        </p:pic>
      </p:grpSp>
      <p:sp>
        <p:nvSpPr>
          <p:cNvPr id="27" name="ZoneTexte 26"/>
          <p:cNvSpPr txBox="1"/>
          <p:nvPr/>
        </p:nvSpPr>
        <p:spPr>
          <a:xfrm>
            <a:off x="4894081" y="2823907"/>
            <a:ext cx="6964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accent2">
                    <a:lumMod val="75000"/>
                  </a:schemeClr>
                </a:solidFill>
              </a:rPr>
              <a:t>Verrou lié à l’évaluation de la performance de rafraichissement :  </a:t>
            </a:r>
            <a:endParaRPr lang="fr-FR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solidFill>
                  <a:schemeClr val="accent2">
                    <a:lumMod val="75000"/>
                  </a:schemeClr>
                </a:solidFill>
              </a:rPr>
              <a:t>Prédire les interactions entre le confort thermique et les stratégies adaptatives</a:t>
            </a:r>
            <a:endParaRPr lang="fr-FR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358215" y="5157768"/>
            <a:ext cx="745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7030A0"/>
                </a:solidFill>
              </a:rPr>
              <a:t>Présentation d’une méthodologie </a:t>
            </a:r>
            <a:r>
              <a:rPr lang="fr-FR" sz="1600" dirty="0" smtClean="0">
                <a:solidFill>
                  <a:srgbClr val="7030A0"/>
                </a:solidFill>
              </a:rPr>
              <a:t>de modélisation statistique</a:t>
            </a:r>
          </a:p>
          <a:p>
            <a:pPr algn="ctr"/>
            <a:r>
              <a:rPr lang="fr-FR" sz="1600" b="1" dirty="0" smtClean="0">
                <a:solidFill>
                  <a:srgbClr val="7030A0"/>
                </a:solidFill>
              </a:rPr>
              <a:t>d’identification des paramètres pertinents </a:t>
            </a:r>
            <a:r>
              <a:rPr lang="fr-FR" sz="1600" dirty="0" smtClean="0">
                <a:solidFill>
                  <a:srgbClr val="7030A0"/>
                </a:solidFill>
              </a:rPr>
              <a:t>et </a:t>
            </a:r>
            <a:r>
              <a:rPr lang="fr-FR" sz="1600" b="1" dirty="0" smtClean="0">
                <a:solidFill>
                  <a:srgbClr val="7030A0"/>
                </a:solidFill>
              </a:rPr>
              <a:t>prédiction du </a:t>
            </a:r>
            <a:r>
              <a:rPr lang="fr-FR" sz="1600" b="1" dirty="0">
                <a:solidFill>
                  <a:srgbClr val="7030A0"/>
                </a:solidFill>
              </a:rPr>
              <a:t>confort </a:t>
            </a:r>
            <a:r>
              <a:rPr lang="fr-FR" sz="1600" b="1" dirty="0" smtClean="0">
                <a:solidFill>
                  <a:srgbClr val="7030A0"/>
                </a:solidFill>
              </a:rPr>
              <a:t>thermique</a:t>
            </a:r>
            <a:endParaRPr lang="fr-FR" sz="1600" b="1" dirty="0">
              <a:solidFill>
                <a:srgbClr val="7030A0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206705" y="2373748"/>
            <a:ext cx="4303019" cy="2378688"/>
            <a:chOff x="4703189" y="3293083"/>
            <a:chExt cx="3824538" cy="2114186"/>
          </a:xfrm>
        </p:grpSpPr>
        <p:graphicFrame>
          <p:nvGraphicFramePr>
            <p:cNvPr id="6" name="Diagramme 5"/>
            <p:cNvGraphicFramePr/>
            <p:nvPr>
              <p:extLst>
                <p:ext uri="{D42A27DB-BD31-4B8C-83A1-F6EECF244321}">
                  <p14:modId xmlns:p14="http://schemas.microsoft.com/office/powerpoint/2010/main" val="1253086412"/>
                </p:ext>
              </p:extLst>
            </p:nvPr>
          </p:nvGraphicFramePr>
          <p:xfrm>
            <a:off x="4703189" y="3293083"/>
            <a:ext cx="3824538" cy="21141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46" r="16038" b="7807"/>
            <a:stretch/>
          </p:blipFill>
          <p:spPr>
            <a:xfrm>
              <a:off x="6189785" y="3982394"/>
              <a:ext cx="905607" cy="826998"/>
            </a:xfrm>
            <a:prstGeom prst="rect">
              <a:avLst/>
            </a:prstGeom>
          </p:spPr>
        </p:pic>
      </p:grpSp>
      <p:sp>
        <p:nvSpPr>
          <p:cNvPr id="14" name="ZoneTexte 13"/>
          <p:cNvSpPr txBox="1"/>
          <p:nvPr/>
        </p:nvSpPr>
        <p:spPr>
          <a:xfrm>
            <a:off x="5180987" y="4092190"/>
            <a:ext cx="5230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Comment prédire le confort d’un occupant dans un environnement et à un instant donné ?</a:t>
            </a:r>
            <a:endParaRPr lang="fr-FR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422" y="1325949"/>
            <a:ext cx="706193" cy="706193"/>
          </a:xfrm>
          <a:prstGeom prst="rect">
            <a:avLst/>
          </a:prstGeom>
        </p:spPr>
      </p:pic>
      <p:sp>
        <p:nvSpPr>
          <p:cNvPr id="10" name="Double flèche horizontale 9"/>
          <p:cNvSpPr/>
          <p:nvPr/>
        </p:nvSpPr>
        <p:spPr>
          <a:xfrm>
            <a:off x="8717536" y="1704742"/>
            <a:ext cx="669645" cy="315970"/>
          </a:xfrm>
          <a:prstGeom prst="leftRightArrow">
            <a:avLst>
              <a:gd name="adj1" fmla="val 43971"/>
              <a:gd name="adj2" fmla="val 50000"/>
            </a:avLst>
          </a:prstGeom>
          <a:ln>
            <a:solidFill>
              <a:srgbClr val="9E521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5818" y="1954470"/>
            <a:ext cx="621403" cy="621403"/>
          </a:xfrm>
          <a:prstGeom prst="rect">
            <a:avLst/>
          </a:prstGeom>
        </p:spPr>
      </p:pic>
      <p:sp>
        <p:nvSpPr>
          <p:cNvPr id="11" name="Flèche droite 10"/>
          <p:cNvSpPr/>
          <p:nvPr/>
        </p:nvSpPr>
        <p:spPr>
          <a:xfrm rot="540000">
            <a:off x="4389830" y="4002382"/>
            <a:ext cx="717497" cy="2923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33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u contenu 4"/>
          <p:cNvPicPr>
            <a:picLocks noGrp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2" t="37707" r="20758" b="23933"/>
          <a:stretch/>
        </p:blipFill>
        <p:spPr>
          <a:xfrm>
            <a:off x="7446341" y="550285"/>
            <a:ext cx="3963552" cy="190663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7474" y="323844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Etude de cas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Un bureau naturellement ventilé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l="3941" b="3903"/>
          <a:stretch/>
        </p:blipFill>
        <p:spPr>
          <a:xfrm>
            <a:off x="381001" y="1586743"/>
            <a:ext cx="6349418" cy="403718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99819"/>
              </p:ext>
            </p:extLst>
          </p:nvPr>
        </p:nvGraphicFramePr>
        <p:xfrm>
          <a:off x="7446341" y="2968223"/>
          <a:ext cx="3963552" cy="258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466">
                  <a:extLst>
                    <a:ext uri="{9D8B030D-6E8A-4147-A177-3AD203B41FA5}">
                      <a16:colId xmlns:a16="http://schemas.microsoft.com/office/drawing/2014/main" val="3036003978"/>
                    </a:ext>
                  </a:extLst>
                </a:gridCol>
                <a:gridCol w="2344086">
                  <a:extLst>
                    <a:ext uri="{9D8B030D-6E8A-4147-A177-3AD203B41FA5}">
                      <a16:colId xmlns:a16="http://schemas.microsoft.com/office/drawing/2014/main" val="148530314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Caractéristiques du bureau</a:t>
                      </a:r>
                      <a:endParaRPr lang="fr-FR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3081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Localisation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Bourget du Lac, France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408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Standards</a:t>
                      </a:r>
                      <a:r>
                        <a:rPr lang="fr-FR" sz="1400" baseline="0" dirty="0" smtClean="0"/>
                        <a:t> bioclimatiques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400" dirty="0" smtClean="0"/>
                        <a:t>Ventilation naturelle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400" dirty="0" smtClean="0"/>
                        <a:t>Protections</a:t>
                      </a:r>
                      <a:r>
                        <a:rPr lang="fr-FR" sz="1400" baseline="0" dirty="0" smtClean="0"/>
                        <a:t> solaires mécaniques et manuelles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8428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Surface au sol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18.2m2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0655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Orientation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Ouest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399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Période de mesure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Juin-Aout 2018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862805"/>
                  </a:ext>
                </a:extLst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9949228" y="1447431"/>
            <a:ext cx="323118" cy="3311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 flipV="1">
            <a:off x="6730419" y="1608379"/>
            <a:ext cx="3218809" cy="612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64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7473" y="326019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Etude de cas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Acquisition des votes de confort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pic>
        <p:nvPicPr>
          <p:cNvPr id="18" name="Image 17" descr="C:\Users\CS267512\Documents\2_Programmation\0_R\5_Helios_Bureau_3105\Analyses\Vêture\IHM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6429" r="3992" b="1748"/>
          <a:stretch/>
        </p:blipFill>
        <p:spPr bwMode="auto">
          <a:xfrm>
            <a:off x="5663984" y="666676"/>
            <a:ext cx="5997105" cy="5004362"/>
          </a:xfrm>
          <a:prstGeom prst="rect">
            <a:avLst/>
          </a:prstGeom>
          <a:noFill/>
          <a:ln w="28575">
            <a:solidFill>
              <a:srgbClr val="CFAFE7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6" name="Groupe 35"/>
          <p:cNvGrpSpPr/>
          <p:nvPr/>
        </p:nvGrpSpPr>
        <p:grpSpPr>
          <a:xfrm>
            <a:off x="389812" y="3185125"/>
            <a:ext cx="4891011" cy="1952125"/>
            <a:chOff x="-70898" y="1374226"/>
            <a:chExt cx="4420252" cy="1764233"/>
          </a:xfrm>
        </p:grpSpPr>
        <p:grpSp>
          <p:nvGrpSpPr>
            <p:cNvPr id="33" name="Groupe 32"/>
            <p:cNvGrpSpPr/>
            <p:nvPr/>
          </p:nvGrpSpPr>
          <p:grpSpPr>
            <a:xfrm>
              <a:off x="51633" y="1536639"/>
              <a:ext cx="4175190" cy="1541105"/>
              <a:chOff x="39106" y="1352641"/>
              <a:chExt cx="4175190" cy="1541105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675" r="9697"/>
              <a:stretch/>
            </p:blipFill>
            <p:spPr>
              <a:xfrm>
                <a:off x="39106" y="1752624"/>
                <a:ext cx="4175190" cy="1141122"/>
              </a:xfrm>
              <a:prstGeom prst="rect">
                <a:avLst/>
              </a:prstGeom>
            </p:spPr>
          </p:pic>
          <p:sp>
            <p:nvSpPr>
              <p:cNvPr id="19" name="ZoneTexte 18"/>
              <p:cNvSpPr txBox="1"/>
              <p:nvPr/>
            </p:nvSpPr>
            <p:spPr>
              <a:xfrm>
                <a:off x="39106" y="1352641"/>
                <a:ext cx="4175190" cy="29206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CFAFE7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600"/>
                </a:lvl1pPr>
              </a:lstStyle>
              <a:p>
                <a:r>
                  <a:rPr lang="fr-FR" sz="1500" dirty="0" smtClean="0"/>
                  <a:t>3 employés : 659 </a:t>
                </a:r>
                <a:r>
                  <a:rPr lang="fr-FR" sz="1500" dirty="0"/>
                  <a:t>votes de Juin à Aout 2018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-70898" y="1374226"/>
              <a:ext cx="4420252" cy="1764233"/>
            </a:xfrm>
            <a:prstGeom prst="rect">
              <a:avLst/>
            </a:prstGeom>
            <a:noFill/>
            <a:ln w="28575">
              <a:solidFill>
                <a:srgbClr val="CFAF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293" y="1303905"/>
            <a:ext cx="668020" cy="6680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315" y="2005107"/>
            <a:ext cx="759573" cy="759573"/>
          </a:xfrm>
          <a:prstGeom prst="rect">
            <a:avLst/>
          </a:prstGeom>
        </p:spPr>
      </p:pic>
      <p:sp>
        <p:nvSpPr>
          <p:cNvPr id="7" name="Accolade fermante 6"/>
          <p:cNvSpPr/>
          <p:nvPr/>
        </p:nvSpPr>
        <p:spPr>
          <a:xfrm>
            <a:off x="5327538" y="1273425"/>
            <a:ext cx="201636" cy="1425263"/>
          </a:xfrm>
          <a:prstGeom prst="rightBrace">
            <a:avLst/>
          </a:prstGeom>
          <a:solidFill>
            <a:schemeClr val="bg1"/>
          </a:solidFill>
          <a:ln w="28575">
            <a:solidFill>
              <a:srgbClr val="CFAFE7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sz="1500"/>
          </a:p>
        </p:txBody>
      </p:sp>
    </p:spTree>
    <p:extLst>
      <p:ext uri="{BB962C8B-B14F-4D97-AF65-F5344CB8AC3E}">
        <p14:creationId xmlns:p14="http://schemas.microsoft.com/office/powerpoint/2010/main" val="220655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7474" y="317986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Etude de cas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Mesures </a:t>
            </a:r>
            <a:r>
              <a:rPr lang="fr-FR" sz="2000" spc="-1" dirty="0" smtClean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d’ambiances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383488" y="2969429"/>
            <a:ext cx="7415289" cy="2959105"/>
            <a:chOff x="998488" y="1119402"/>
            <a:chExt cx="7415289" cy="2959105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921" b="50645"/>
            <a:stretch/>
          </p:blipFill>
          <p:spPr>
            <a:xfrm>
              <a:off x="3645135" y="1305344"/>
              <a:ext cx="4727945" cy="1997654"/>
            </a:xfrm>
            <a:prstGeom prst="rect">
              <a:avLst/>
            </a:prstGeom>
          </p:spPr>
        </p:pic>
        <p:grpSp>
          <p:nvGrpSpPr>
            <p:cNvPr id="9" name="Groupe 8"/>
            <p:cNvGrpSpPr/>
            <p:nvPr/>
          </p:nvGrpSpPr>
          <p:grpSpPr>
            <a:xfrm>
              <a:off x="998488" y="1173211"/>
              <a:ext cx="2724499" cy="2885490"/>
              <a:chOff x="938889" y="1355134"/>
              <a:chExt cx="2333417" cy="2471299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264" t="4012" r="24288" b="5983"/>
              <a:stretch/>
            </p:blipFill>
            <p:spPr>
              <a:xfrm>
                <a:off x="938889" y="1355134"/>
                <a:ext cx="2333417" cy="2471299"/>
              </a:xfrm>
              <a:prstGeom prst="rect">
                <a:avLst/>
              </a:prstGeom>
            </p:spPr>
          </p:pic>
          <p:sp>
            <p:nvSpPr>
              <p:cNvPr id="19" name="ZoneTexte 18"/>
              <p:cNvSpPr txBox="1"/>
              <p:nvPr/>
            </p:nvSpPr>
            <p:spPr>
              <a:xfrm>
                <a:off x="1998820" y="1424030"/>
                <a:ext cx="1089265" cy="26359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600"/>
                </a:lvl1pPr>
              </a:lstStyle>
              <a:p>
                <a:r>
                  <a:rPr lang="fr-FR" sz="1400" dirty="0"/>
                  <a:t>Rose des vents</a:t>
                </a: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1135734" y="1119402"/>
              <a:ext cx="7278043" cy="2959105"/>
            </a:xfrm>
            <a:prstGeom prst="rect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5</a:t>
            </a:fld>
            <a:endParaRPr lang="fr-FR"/>
          </a:p>
        </p:txBody>
      </p:sp>
      <p:grpSp>
        <p:nvGrpSpPr>
          <p:cNvPr id="10" name="Groupe 9"/>
          <p:cNvGrpSpPr/>
          <p:nvPr/>
        </p:nvGrpSpPr>
        <p:grpSpPr>
          <a:xfrm>
            <a:off x="4088425" y="459556"/>
            <a:ext cx="7800071" cy="2306717"/>
            <a:chOff x="5354712" y="604711"/>
            <a:chExt cx="6586537" cy="1780196"/>
          </a:xfrm>
        </p:grpSpPr>
        <p:grpSp>
          <p:nvGrpSpPr>
            <p:cNvPr id="7" name="Groupe 6"/>
            <p:cNvGrpSpPr/>
            <p:nvPr/>
          </p:nvGrpSpPr>
          <p:grpSpPr>
            <a:xfrm>
              <a:off x="5354712" y="652240"/>
              <a:ext cx="6586537" cy="1732667"/>
              <a:chOff x="1582477" y="4378004"/>
              <a:chExt cx="5979046" cy="1572861"/>
            </a:xfrm>
          </p:grpSpPr>
          <p:pic>
            <p:nvPicPr>
              <p:cNvPr id="11" name="Image 10"/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958" b="2295"/>
              <a:stretch/>
            </p:blipFill>
            <p:spPr>
              <a:xfrm>
                <a:off x="1582477" y="4378004"/>
                <a:ext cx="5979046" cy="1572861"/>
              </a:xfrm>
              <a:prstGeom prst="rect">
                <a:avLst/>
              </a:prstGeom>
              <a:ln w="28575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</p:pic>
          <p:sp>
            <p:nvSpPr>
              <p:cNvPr id="21" name="ZoneTexte 20"/>
              <p:cNvSpPr txBox="1"/>
              <p:nvPr/>
            </p:nvSpPr>
            <p:spPr>
              <a:xfrm>
                <a:off x="6505364" y="4570851"/>
                <a:ext cx="784167" cy="369332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fr-FR" dirty="0"/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6376501" y="610075"/>
              <a:ext cx="3077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8h</a:t>
              </a:r>
              <a:endParaRPr lang="fr-FR" sz="12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913372" y="610075"/>
              <a:ext cx="4099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17h</a:t>
              </a:r>
              <a:endParaRPr lang="fr-FR" sz="1200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7856294" y="610075"/>
              <a:ext cx="3077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8h</a:t>
              </a:r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8393165" y="610075"/>
              <a:ext cx="4099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17h</a:t>
              </a:r>
              <a:endParaRPr lang="fr-FR" sz="12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9363522" y="604711"/>
              <a:ext cx="3077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8h</a:t>
              </a:r>
              <a:endParaRPr lang="fr-FR" sz="12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9900393" y="604711"/>
              <a:ext cx="4099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17h</a:t>
              </a:r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6138038" y="1777620"/>
              <a:ext cx="420270" cy="213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F0"/>
                  </a:solidFill>
                </a:rPr>
                <a:t>7h30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6787592" y="1790321"/>
              <a:ext cx="559876" cy="213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F0"/>
                  </a:solidFill>
                </a:rPr>
                <a:t>12h30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7573119" y="1772101"/>
              <a:ext cx="420270" cy="213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F0"/>
                  </a:solidFill>
                </a:rPr>
                <a:t>6h50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8192276" y="1773978"/>
              <a:ext cx="559876" cy="213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F0"/>
                  </a:solidFill>
                </a:rPr>
                <a:t>11h10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9076629" y="1777620"/>
              <a:ext cx="420270" cy="213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F0"/>
                  </a:solidFill>
                </a:rPr>
                <a:t>7h10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9747747" y="1772841"/>
              <a:ext cx="559876" cy="213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F0"/>
                  </a:solidFill>
                </a:rPr>
                <a:t>12h10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</p:grp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6"/>
          <a:srcRect t="5550" r="67480" b="66870"/>
          <a:stretch/>
        </p:blipFill>
        <p:spPr>
          <a:xfrm>
            <a:off x="8097747" y="3732450"/>
            <a:ext cx="3233238" cy="1621848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32" name="Image 31"/>
          <p:cNvPicPr>
            <a:picLocks noChangeAspect="1"/>
          </p:cNvPicPr>
          <p:nvPr/>
        </p:nvPicPr>
        <p:blipFill rotWithShape="1">
          <a:blip r:embed="rId6"/>
          <a:srcRect t="33706" r="67480" b="47113"/>
          <a:stretch/>
        </p:blipFill>
        <p:spPr>
          <a:xfrm>
            <a:off x="505702" y="1583418"/>
            <a:ext cx="3390594" cy="1182856"/>
          </a:xfrm>
          <a:prstGeom prst="rect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</a:ln>
        </p:spPr>
      </p:pic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34" t="21423" r="1143" b="67880"/>
          <a:stretch/>
        </p:blipFill>
        <p:spPr>
          <a:xfrm>
            <a:off x="3507681" y="4931978"/>
            <a:ext cx="1896082" cy="44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2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1096" y="330206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Analyse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Modèles de confort adaptatif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20466" y="3109539"/>
            <a:ext cx="3374528" cy="553998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sz="1500" dirty="0"/>
              <a:t>B</a:t>
            </a:r>
            <a:r>
              <a:rPr lang="fr-FR" sz="1500" dirty="0" smtClean="0"/>
              <a:t>onne </a:t>
            </a:r>
            <a:r>
              <a:rPr lang="fr-FR" sz="1500" dirty="0"/>
              <a:t>adéquation avec le modèle de confort </a:t>
            </a:r>
            <a:r>
              <a:rPr lang="fr-FR" sz="1500" dirty="0" smtClean="0"/>
              <a:t>adaptatif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140" y="1284736"/>
            <a:ext cx="7563857" cy="4537801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33603" y="5102208"/>
            <a:ext cx="5801205" cy="55399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FR" sz="1500" dirty="0"/>
              <a:t>Comment améliorer la performance de prédiction 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FR" sz="1500" dirty="0" smtClean="0"/>
              <a:t>Quels </a:t>
            </a:r>
            <a:r>
              <a:rPr lang="fr-FR" sz="1500" dirty="0"/>
              <a:t>autres paramètres que </a:t>
            </a:r>
            <a:r>
              <a:rPr lang="fr-FR" sz="1500" dirty="0" smtClean="0"/>
              <a:t>les températures </a:t>
            </a:r>
            <a:r>
              <a:rPr lang="fr-FR" sz="1500" dirty="0"/>
              <a:t>sont pertinents </a:t>
            </a:r>
            <a:r>
              <a:rPr lang="fr-FR" sz="1500" dirty="0" smtClean="0"/>
              <a:t>?</a:t>
            </a:r>
            <a:endParaRPr lang="fr-FR" sz="1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6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419" y="1753373"/>
            <a:ext cx="569631" cy="5696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732" y="1745383"/>
            <a:ext cx="583257" cy="58325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6216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èche droite 2"/>
          <p:cNvSpPr/>
          <p:nvPr/>
        </p:nvSpPr>
        <p:spPr>
          <a:xfrm>
            <a:off x="3450319" y="2267993"/>
            <a:ext cx="3871376" cy="422636"/>
          </a:xfrm>
          <a:prstGeom prst="rightArrow">
            <a:avLst>
              <a:gd name="adj1" fmla="val 41678"/>
              <a:gd name="adj2" fmla="val 69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6724415" y="534294"/>
            <a:ext cx="4953195" cy="2967218"/>
            <a:chOff x="7459896" y="726003"/>
            <a:chExt cx="4648233" cy="2800515"/>
          </a:xfrm>
        </p:grpSpPr>
        <p:grpSp>
          <p:nvGrpSpPr>
            <p:cNvPr id="4" name="Groupe 3"/>
            <p:cNvGrpSpPr/>
            <p:nvPr/>
          </p:nvGrpSpPr>
          <p:grpSpPr>
            <a:xfrm>
              <a:off x="7459896" y="726003"/>
              <a:ext cx="4648233" cy="2800515"/>
              <a:chOff x="5778534" y="1004622"/>
              <a:chExt cx="3044745" cy="1834432"/>
            </a:xfrm>
          </p:grpSpPr>
          <p:pic>
            <p:nvPicPr>
              <p:cNvPr id="30" name="Image 29"/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11" t="34126" r="9876" b="36742"/>
              <a:stretch/>
            </p:blipFill>
            <p:spPr>
              <a:xfrm>
                <a:off x="5778534" y="1060253"/>
                <a:ext cx="437419" cy="625950"/>
              </a:xfrm>
              <a:prstGeom prst="rect">
                <a:avLst/>
              </a:prstGeom>
            </p:spPr>
          </p:pic>
          <p:pic>
            <p:nvPicPr>
              <p:cNvPr id="42" name="Image 41"/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588" r="23030"/>
              <a:stretch/>
            </p:blipFill>
            <p:spPr>
              <a:xfrm>
                <a:off x="6248616" y="1004622"/>
                <a:ext cx="2574663" cy="1834432"/>
              </a:xfrm>
              <a:prstGeom prst="rect">
                <a:avLst/>
              </a:prstGeom>
            </p:spPr>
          </p:pic>
        </p:grpSp>
        <p:sp>
          <p:nvSpPr>
            <p:cNvPr id="22" name="ZoneTexte 21"/>
            <p:cNvSpPr txBox="1"/>
            <p:nvPr/>
          </p:nvSpPr>
          <p:spPr>
            <a:xfrm>
              <a:off x="8639094" y="1173279"/>
              <a:ext cx="574321" cy="27596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889D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300" dirty="0" smtClean="0"/>
                <a:t>froid</a:t>
              </a:r>
              <a:endParaRPr lang="fr-FR" sz="13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9299873" y="1086948"/>
              <a:ext cx="641888" cy="46477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889D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300" dirty="0"/>
                <a:t>u</a:t>
              </a:r>
              <a:r>
                <a:rPr lang="fr-FR" sz="1300" dirty="0" smtClean="0"/>
                <a:t>n peu froid</a:t>
              </a:r>
              <a:endParaRPr lang="fr-FR" sz="13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0735914" y="1070872"/>
              <a:ext cx="641888" cy="46477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889D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300" dirty="0"/>
                <a:t>u</a:t>
              </a:r>
              <a:r>
                <a:rPr lang="fr-FR" sz="1300" dirty="0" smtClean="0"/>
                <a:t>n peu chaud</a:t>
              </a:r>
              <a:endParaRPr lang="fr-FR" sz="13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1483771" y="1182268"/>
              <a:ext cx="574321" cy="27596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889D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300" dirty="0" smtClean="0"/>
                <a:t>chaud</a:t>
              </a:r>
              <a:endParaRPr lang="fr-FR" sz="13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0018335" y="1153295"/>
              <a:ext cx="641888" cy="27596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B889D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300" dirty="0" smtClean="0"/>
                <a:t>neutre</a:t>
              </a:r>
              <a:endParaRPr lang="fr-FR" sz="1300" dirty="0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4056" y="296351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Modèle statistique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Méthodologie : Objectif et méthode de dopage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455836" y="2110355"/>
            <a:ext cx="1922243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dirty="0"/>
              <a:t>Modèle </a:t>
            </a:r>
            <a:r>
              <a:rPr lang="fr-FR" dirty="0" smtClean="0"/>
              <a:t>statistique de classification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8772605" y="3266455"/>
            <a:ext cx="215990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dirty="0"/>
              <a:t>Votes de conforts</a:t>
            </a:r>
          </a:p>
        </p:txBody>
      </p:sp>
      <p:graphicFrame>
        <p:nvGraphicFramePr>
          <p:cNvPr id="1029" name="Tableau 10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549107"/>
              </p:ext>
            </p:extLst>
          </p:nvPr>
        </p:nvGraphicFramePr>
        <p:xfrm>
          <a:off x="855019" y="4023410"/>
          <a:ext cx="5085805" cy="1674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0810">
                  <a:extLst>
                    <a:ext uri="{9D8B030D-6E8A-4147-A177-3AD203B41FA5}">
                      <a16:colId xmlns:a16="http://schemas.microsoft.com/office/drawing/2014/main" val="1806356576"/>
                    </a:ext>
                  </a:extLst>
                </a:gridCol>
                <a:gridCol w="776999">
                  <a:extLst>
                    <a:ext uri="{9D8B030D-6E8A-4147-A177-3AD203B41FA5}">
                      <a16:colId xmlns:a16="http://schemas.microsoft.com/office/drawing/2014/main" val="3286139874"/>
                    </a:ext>
                  </a:extLst>
                </a:gridCol>
                <a:gridCol w="776999">
                  <a:extLst>
                    <a:ext uri="{9D8B030D-6E8A-4147-A177-3AD203B41FA5}">
                      <a16:colId xmlns:a16="http://schemas.microsoft.com/office/drawing/2014/main" val="3214789654"/>
                    </a:ext>
                  </a:extLst>
                </a:gridCol>
                <a:gridCol w="776999">
                  <a:extLst>
                    <a:ext uri="{9D8B030D-6E8A-4147-A177-3AD203B41FA5}">
                      <a16:colId xmlns:a16="http://schemas.microsoft.com/office/drawing/2014/main" val="3322731358"/>
                    </a:ext>
                  </a:extLst>
                </a:gridCol>
                <a:gridCol w="776999">
                  <a:extLst>
                    <a:ext uri="{9D8B030D-6E8A-4147-A177-3AD203B41FA5}">
                      <a16:colId xmlns:a16="http://schemas.microsoft.com/office/drawing/2014/main" val="3101059106"/>
                    </a:ext>
                  </a:extLst>
                </a:gridCol>
                <a:gridCol w="776999">
                  <a:extLst>
                    <a:ext uri="{9D8B030D-6E8A-4147-A177-3AD203B41FA5}">
                      <a16:colId xmlns:a16="http://schemas.microsoft.com/office/drawing/2014/main" val="1422071603"/>
                    </a:ext>
                  </a:extLst>
                </a:gridCol>
              </a:tblGrid>
              <a:tr h="532097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Nombre</a:t>
                      </a:r>
                      <a:r>
                        <a:rPr lang="fr-FR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de votes par catégories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Froid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Un </a:t>
                      </a: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peu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froid</a:t>
                      </a: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Neutre</a:t>
                      </a: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Un </a:t>
                      </a: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peu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chaud</a:t>
                      </a: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Chaud</a:t>
                      </a:r>
                    </a:p>
                  </a:txBody>
                  <a:tcPr marL="76885" marR="76885" marT="0" marB="0" anchor="ctr"/>
                </a:tc>
                <a:extLst>
                  <a:ext uri="{0D108BD9-81ED-4DB2-BD59-A6C34878D82A}">
                    <a16:rowId xmlns:a16="http://schemas.microsoft.com/office/drawing/2014/main" val="1633083511"/>
                  </a:ext>
                </a:extLst>
              </a:tr>
              <a:tr h="532097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Avant dopage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 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(1%)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26 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(4%)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532 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(81%)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70 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(11%)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24 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(4%)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extLst>
                  <a:ext uri="{0D108BD9-81ED-4DB2-BD59-A6C34878D82A}">
                    <a16:rowId xmlns:a16="http://schemas.microsoft.com/office/drawing/2014/main" val="1452578523"/>
                  </a:ext>
                </a:extLst>
              </a:tr>
              <a:tr h="610717"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Après</a:t>
                      </a:r>
                      <a:r>
                        <a:rPr lang="fr-FR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dopage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42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(3%)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156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(12%)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532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(41%)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420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(32%)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tc>
                  <a:txBody>
                    <a:bodyPr/>
                    <a:lstStyle/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144</a:t>
                      </a:r>
                    </a:p>
                    <a:p>
                      <a:pPr indent="0" algn="ctr" hangingPunct="0">
                        <a:lnSpc>
                          <a:spcPts val="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(11%)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6885" marR="76885" marT="0" marB="0" anchor="ctr"/>
                </a:tc>
                <a:extLst>
                  <a:ext uri="{0D108BD9-81ED-4DB2-BD59-A6C34878D82A}">
                    <a16:rowId xmlns:a16="http://schemas.microsoft.com/office/drawing/2014/main" val="1154848878"/>
                  </a:ext>
                </a:extLst>
              </a:tr>
            </a:tbl>
          </a:graphicData>
        </a:graphic>
      </p:graphicFrame>
      <p:grpSp>
        <p:nvGrpSpPr>
          <p:cNvPr id="7" name="Groupe 6"/>
          <p:cNvGrpSpPr/>
          <p:nvPr/>
        </p:nvGrpSpPr>
        <p:grpSpPr>
          <a:xfrm>
            <a:off x="712008" y="3607802"/>
            <a:ext cx="10877116" cy="2283045"/>
            <a:chOff x="712008" y="3607802"/>
            <a:chExt cx="10877116" cy="2283045"/>
          </a:xfrm>
        </p:grpSpPr>
        <p:sp>
          <p:nvSpPr>
            <p:cNvPr id="21" name="ZoneTexte 20"/>
            <p:cNvSpPr txBox="1"/>
            <p:nvPr/>
          </p:nvSpPr>
          <p:spPr>
            <a:xfrm>
              <a:off x="6352788" y="4070942"/>
              <a:ext cx="4552294" cy="307777"/>
            </a:xfrm>
            <a:prstGeom prst="rect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fr-FR"/>
              </a:defPPr>
              <a:lvl1pPr algn="ctr">
                <a:defRPr sz="1600"/>
              </a:lvl1pPr>
            </a:lstStyle>
            <a:p>
              <a:r>
                <a:rPr lang="fr-FR" sz="1400" dirty="0"/>
                <a:t>SMOTE : « </a:t>
              </a:r>
              <a:r>
                <a:rPr lang="fr-FR" sz="1400" dirty="0" err="1"/>
                <a:t>Synthetic</a:t>
              </a:r>
              <a:r>
                <a:rPr lang="fr-FR" sz="1400" dirty="0"/>
                <a:t> </a:t>
              </a:r>
              <a:r>
                <a:rPr lang="fr-FR" sz="1400" dirty="0" err="1"/>
                <a:t>Minority</a:t>
              </a:r>
              <a:r>
                <a:rPr lang="fr-FR" sz="1400" dirty="0"/>
                <a:t> </a:t>
              </a:r>
              <a:r>
                <a:rPr lang="fr-FR" sz="1400" dirty="0" err="1"/>
                <a:t>Oversampling</a:t>
              </a:r>
              <a:r>
                <a:rPr lang="fr-FR" sz="1400" dirty="0"/>
                <a:t> Technique »</a:t>
              </a:r>
            </a:p>
          </p:txBody>
        </p:sp>
        <p:pic>
          <p:nvPicPr>
            <p:cNvPr id="1027" name="Image 102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542"/>
            <a:stretch/>
          </p:blipFill>
          <p:spPr>
            <a:xfrm>
              <a:off x="7070004" y="4432719"/>
              <a:ext cx="3835078" cy="1251396"/>
            </a:xfrm>
            <a:prstGeom prst="rect">
              <a:avLst/>
            </a:prstGeom>
          </p:spPr>
        </p:pic>
        <p:sp>
          <p:nvSpPr>
            <p:cNvPr id="1030" name="Rectangle 1029"/>
            <p:cNvSpPr/>
            <p:nvPr/>
          </p:nvSpPr>
          <p:spPr>
            <a:xfrm>
              <a:off x="712008" y="3807070"/>
              <a:ext cx="10877116" cy="2083777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4296615" y="3607802"/>
              <a:ext cx="3832392" cy="33855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fr-FR"/>
              </a:defPPr>
              <a:lvl1pPr algn="ctr">
                <a:defRPr sz="1600"/>
              </a:lvl1pPr>
            </a:lstStyle>
            <a:p>
              <a:r>
                <a:rPr lang="fr-FR" dirty="0"/>
                <a:t>Dopage des catégories sous représentées</a:t>
              </a:r>
            </a:p>
          </p:txBody>
        </p:sp>
        <p:sp>
          <p:nvSpPr>
            <p:cNvPr id="44" name="Flèche courbée vers la gauche 43"/>
            <p:cNvSpPr/>
            <p:nvPr/>
          </p:nvSpPr>
          <p:spPr>
            <a:xfrm>
              <a:off x="6014676" y="4734822"/>
              <a:ext cx="271780" cy="739557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7</a:t>
            </a:fld>
            <a:endParaRPr lang="fr-FR"/>
          </a:p>
        </p:txBody>
      </p:sp>
      <p:grpSp>
        <p:nvGrpSpPr>
          <p:cNvPr id="27" name="Groupe 26"/>
          <p:cNvGrpSpPr/>
          <p:nvPr/>
        </p:nvGrpSpPr>
        <p:grpSpPr>
          <a:xfrm>
            <a:off x="-319465" y="1200958"/>
            <a:ext cx="4303019" cy="2378688"/>
            <a:chOff x="4703189" y="3293083"/>
            <a:chExt cx="3824538" cy="2114186"/>
          </a:xfrm>
        </p:grpSpPr>
        <p:graphicFrame>
          <p:nvGraphicFramePr>
            <p:cNvPr id="28" name="Diagramme 27"/>
            <p:cNvGraphicFramePr/>
            <p:nvPr>
              <p:extLst>
                <p:ext uri="{D42A27DB-BD31-4B8C-83A1-F6EECF244321}">
                  <p14:modId xmlns:p14="http://schemas.microsoft.com/office/powerpoint/2010/main" val="3459575642"/>
                </p:ext>
              </p:extLst>
            </p:nvPr>
          </p:nvGraphicFramePr>
          <p:xfrm>
            <a:off x="4703189" y="3293083"/>
            <a:ext cx="3824538" cy="21141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pic>
          <p:nvPicPr>
            <p:cNvPr id="29" name="Image 28"/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46" r="16038" b="7807"/>
            <a:stretch/>
          </p:blipFill>
          <p:spPr>
            <a:xfrm>
              <a:off x="6189785" y="3982394"/>
              <a:ext cx="905607" cy="826998"/>
            </a:xfrm>
            <a:prstGeom prst="rect">
              <a:avLst/>
            </a:prstGeom>
          </p:spPr>
        </p:pic>
      </p:grpSp>
      <p:sp>
        <p:nvSpPr>
          <p:cNvPr id="31" name="ZoneTexte 30"/>
          <p:cNvSpPr txBox="1"/>
          <p:nvPr/>
        </p:nvSpPr>
        <p:spPr>
          <a:xfrm>
            <a:off x="2629603" y="1291056"/>
            <a:ext cx="2160925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C59EE2"/>
            </a:solidFill>
          </a:ln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sz="1500" dirty="0"/>
              <a:t>V</a:t>
            </a:r>
            <a:r>
              <a:rPr lang="fr-FR" sz="1500" dirty="0" smtClean="0"/>
              <a:t>ariables </a:t>
            </a:r>
          </a:p>
          <a:p>
            <a:r>
              <a:rPr lang="fr-FR" sz="1500" dirty="0" smtClean="0"/>
              <a:t>catégorielles et continues</a:t>
            </a:r>
            <a:endParaRPr lang="fr-FR" sz="1500" dirty="0"/>
          </a:p>
        </p:txBody>
      </p:sp>
      <p:sp>
        <p:nvSpPr>
          <p:cNvPr id="32" name="ZoneTexte 31"/>
          <p:cNvSpPr txBox="1"/>
          <p:nvPr/>
        </p:nvSpPr>
        <p:spPr>
          <a:xfrm>
            <a:off x="6605256" y="2807863"/>
            <a:ext cx="1325067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C59EE2"/>
            </a:solidFill>
          </a:ln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sz="1500" dirty="0" smtClean="0"/>
              <a:t>Variable</a:t>
            </a:r>
          </a:p>
          <a:p>
            <a:r>
              <a:rPr lang="fr-FR" sz="1500" dirty="0" smtClean="0"/>
              <a:t>catégorielle</a:t>
            </a:r>
            <a:endParaRPr lang="fr-FR" sz="1500" dirty="0"/>
          </a:p>
        </p:txBody>
      </p:sp>
    </p:spTree>
    <p:extLst>
      <p:ext uri="{BB962C8B-B14F-4D97-AF65-F5344CB8AC3E}">
        <p14:creationId xmlns:p14="http://schemas.microsoft.com/office/powerpoint/2010/main" val="36026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107604"/>
              </p:ext>
            </p:extLst>
          </p:nvPr>
        </p:nvGraphicFramePr>
        <p:xfrm>
          <a:off x="1100628" y="1569276"/>
          <a:ext cx="10201836" cy="4168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00918">
                  <a:extLst>
                    <a:ext uri="{9D8B030D-6E8A-4147-A177-3AD203B41FA5}">
                      <a16:colId xmlns:a16="http://schemas.microsoft.com/office/drawing/2014/main" val="2869940544"/>
                    </a:ext>
                  </a:extLst>
                </a:gridCol>
                <a:gridCol w="5100918">
                  <a:extLst>
                    <a:ext uri="{9D8B030D-6E8A-4147-A177-3AD203B41FA5}">
                      <a16:colId xmlns:a16="http://schemas.microsoft.com/office/drawing/2014/main" val="3668023490"/>
                    </a:ext>
                  </a:extLst>
                </a:gridCol>
              </a:tblGrid>
              <a:tr h="208406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Régressions</a:t>
                      </a:r>
                      <a:r>
                        <a:rPr lang="fr-FR" sz="1600" baseline="0" dirty="0" smtClean="0"/>
                        <a:t> Linéaires Multinomiale (RLM)</a:t>
                      </a:r>
                      <a:endParaRPr lang="fr-FR" sz="1600" dirty="0"/>
                    </a:p>
                  </a:txBody>
                  <a:tcPr marL="102782" marR="102782" marT="51391" marB="513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K </a:t>
                      </a:r>
                      <a:r>
                        <a:rPr lang="fr-FR" sz="1600" dirty="0" err="1" smtClean="0"/>
                        <a:t>Nearest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Neighbours</a:t>
                      </a:r>
                      <a:r>
                        <a:rPr lang="fr-FR" sz="1600" dirty="0" smtClean="0"/>
                        <a:t> (KNN)</a:t>
                      </a:r>
                    </a:p>
                  </a:txBody>
                  <a:tcPr marL="102782" marR="102782" marT="51391" marB="513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501864"/>
                  </a:ext>
                </a:extLst>
              </a:tr>
              <a:tr h="208406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Arbre de Décision (DT)</a:t>
                      </a:r>
                    </a:p>
                  </a:txBody>
                  <a:tcPr marL="102782" marR="102782" marT="51391" marB="513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Random Forrest (RF)</a:t>
                      </a:r>
                      <a:endParaRPr lang="fr-FR" sz="1600" dirty="0"/>
                    </a:p>
                  </a:txBody>
                  <a:tcPr marL="102782" marR="102782" marT="51391" marB="513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344586"/>
                  </a:ext>
                </a:extLst>
              </a:tr>
            </a:tbl>
          </a:graphicData>
        </a:graphic>
      </p:graphicFrame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/>
          <a:srcRect l="11828" t="9978" r="18863" b="15930"/>
          <a:stretch/>
        </p:blipFill>
        <p:spPr>
          <a:xfrm>
            <a:off x="1227930" y="1924042"/>
            <a:ext cx="1847094" cy="161798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096" y="4124814"/>
            <a:ext cx="2104055" cy="1262974"/>
          </a:xfrm>
          <a:prstGeom prst="rect">
            <a:avLst/>
          </a:prstGeom>
        </p:spPr>
      </p:pic>
      <p:pic>
        <p:nvPicPr>
          <p:cNvPr id="1026" name="Picture 2" descr="decision forest for Sale OFF 67%"/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4"/>
          <a:stretch/>
        </p:blipFill>
        <p:spPr bwMode="auto">
          <a:xfrm>
            <a:off x="7370128" y="3979298"/>
            <a:ext cx="2667173" cy="161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1097" y="302185"/>
            <a:ext cx="7886700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</a:rPr>
              <a:t>Modèle</a:t>
            </a:r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 statistique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Méthodologie : 4 modèles de classification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5" t="13586" r="20590" b="27510"/>
          <a:stretch/>
        </p:blipFill>
        <p:spPr>
          <a:xfrm>
            <a:off x="6402169" y="2061125"/>
            <a:ext cx="1507145" cy="141935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3335424" y="4395641"/>
            <a:ext cx="25723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Bonne Interprétabilité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Sensible vis-à-vis des données d’entrainement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919046" y="2388490"/>
            <a:ext cx="31859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400" dirty="0"/>
              <a:t>Régression linéaire généralisée à une variable à prédire catégorielle multiple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400" dirty="0"/>
              <a:t>Modèle paramétrique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7999906" y="2404955"/>
            <a:ext cx="32119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Adapté à la classification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Peu robuste face à l’enchevêtrement des régions de classifications</a:t>
            </a:r>
          </a:p>
        </p:txBody>
      </p:sp>
      <p:sp>
        <p:nvSpPr>
          <p:cNvPr id="5" name="Flèche droite 4"/>
          <p:cNvSpPr/>
          <p:nvPr/>
        </p:nvSpPr>
        <p:spPr>
          <a:xfrm>
            <a:off x="6038008" y="4583077"/>
            <a:ext cx="622819" cy="158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84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0193" y="303032"/>
            <a:ext cx="8483783" cy="839419"/>
          </a:xfrm>
        </p:spPr>
        <p:txBody>
          <a:bodyPr>
            <a:normAutofit/>
          </a:bodyPr>
          <a:lstStyle/>
          <a:p>
            <a:r>
              <a:rPr lang="fr-FR" sz="28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Modélisation statistique du confort thermique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2000" spc="-1" dirty="0">
                <a:solidFill>
                  <a:srgbClr val="000000"/>
                </a:solidFill>
                <a:latin typeface="Comfortaa"/>
                <a:ea typeface="+mn-ea"/>
                <a:cs typeface="+mn-cs"/>
              </a:rPr>
              <a:t>Méthodologie : Indicateur de performance et sélection des paramètres</a:t>
            </a:r>
            <a:endParaRPr lang="fr-FR" sz="2400" spc="-1" dirty="0">
              <a:solidFill>
                <a:srgbClr val="000000"/>
              </a:solidFill>
              <a:latin typeface="Comforta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3227" y="1323977"/>
            <a:ext cx="11048996" cy="2083777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6" t="10877" r="7104" b="10517"/>
          <a:stretch/>
        </p:blipFill>
        <p:spPr>
          <a:xfrm>
            <a:off x="652111" y="1359405"/>
            <a:ext cx="3270270" cy="198032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514" y="1614190"/>
            <a:ext cx="2598439" cy="172724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107725" y="1675381"/>
            <a:ext cx="53976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1400" dirty="0"/>
              <a:t>Le F1 score est un compromis entre « précision » et « </a:t>
            </a:r>
            <a:r>
              <a:rPr lang="fr-FR" sz="1400" dirty="0" err="1" smtClean="0"/>
              <a:t>recall</a:t>
            </a:r>
            <a:r>
              <a:rPr lang="fr-FR" sz="1400" dirty="0"/>
              <a:t> » 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1400" dirty="0"/>
              <a:t>Pertinent pour des classifications avec des catégories déséquilibrées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1400" dirty="0"/>
              <a:t>Le F1 score total est calculé par moyenne du F-1 score associé à chaque classe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32259" y="3674081"/>
            <a:ext cx="5699964" cy="225686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4412276" y="1196265"/>
            <a:ext cx="2857500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sz="1400" dirty="0"/>
              <a:t>Calcul du F1-Score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348901" y="3547471"/>
            <a:ext cx="429858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sz="1400" dirty="0"/>
              <a:t>Sélection des variables : « </a:t>
            </a:r>
            <a:r>
              <a:rPr lang="fr-FR" sz="1400" dirty="0" err="1"/>
              <a:t>forward</a:t>
            </a:r>
            <a:r>
              <a:rPr lang="fr-FR" sz="1400" dirty="0"/>
              <a:t> </a:t>
            </a:r>
            <a:r>
              <a:rPr lang="fr-FR" sz="1400" dirty="0" err="1"/>
              <a:t>stepwise</a:t>
            </a:r>
            <a:r>
              <a:rPr lang="fr-FR" sz="1400" dirty="0"/>
              <a:t> </a:t>
            </a:r>
            <a:r>
              <a:rPr lang="fr-FR" sz="1400" dirty="0" err="1"/>
              <a:t>selection</a:t>
            </a:r>
            <a:r>
              <a:rPr lang="fr-FR" sz="1400" dirty="0"/>
              <a:t> »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8616465" y="4477585"/>
            <a:ext cx="30157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400" dirty="0"/>
              <a:t>A chaque ajout de paramètre, on retient celui qui conduit à la meilleure augmentation du F1-score</a:t>
            </a:r>
          </a:p>
        </p:txBody>
      </p:sp>
      <p:graphicFrame>
        <p:nvGraphicFramePr>
          <p:cNvPr id="30" name="Tableau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70336"/>
              </p:ext>
            </p:extLst>
          </p:nvPr>
        </p:nvGraphicFramePr>
        <p:xfrm>
          <a:off x="6076345" y="4160671"/>
          <a:ext cx="2540121" cy="1356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70031">
                  <a:extLst>
                    <a:ext uri="{9D8B030D-6E8A-4147-A177-3AD203B41FA5}">
                      <a16:colId xmlns:a16="http://schemas.microsoft.com/office/drawing/2014/main" val="3829128237"/>
                    </a:ext>
                  </a:extLst>
                </a:gridCol>
                <a:gridCol w="1570090">
                  <a:extLst>
                    <a:ext uri="{9D8B030D-6E8A-4147-A177-3AD203B41FA5}">
                      <a16:colId xmlns:a16="http://schemas.microsoft.com/office/drawing/2014/main" val="2802994879"/>
                    </a:ext>
                  </a:extLst>
                </a:gridCol>
              </a:tblGrid>
              <a:tr h="444706"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Nombre</a:t>
                      </a:r>
                      <a:r>
                        <a:rPr lang="fr-FR" sz="1300" baseline="0" dirty="0" smtClean="0"/>
                        <a:t> de </a:t>
                      </a:r>
                      <a:r>
                        <a:rPr lang="fr-FR" sz="1300" dirty="0" smtClean="0"/>
                        <a:t>Variables</a:t>
                      </a:r>
                      <a:endParaRPr lang="fr-FR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Meilleur</a:t>
                      </a:r>
                      <a:r>
                        <a:rPr lang="fr-FR" sz="1300" baseline="0" dirty="0" smtClean="0"/>
                        <a:t>s paramètres</a:t>
                      </a:r>
                      <a:endParaRPr lang="fr-FR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7497013"/>
                  </a:ext>
                </a:extLst>
              </a:tr>
              <a:tr h="266824"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dirty="0" err="1" smtClean="0"/>
                        <a:t>T_int</a:t>
                      </a:r>
                      <a:endParaRPr lang="fr-FR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3287687"/>
                  </a:ext>
                </a:extLst>
              </a:tr>
              <a:tr h="266824"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2</a:t>
                      </a:r>
                      <a:endParaRPr lang="fr-FR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dirty="0" err="1" smtClean="0"/>
                        <a:t>T_int</a:t>
                      </a:r>
                      <a:r>
                        <a:rPr lang="fr-FR" sz="1300" dirty="0" smtClean="0"/>
                        <a:t> + HR</a:t>
                      </a:r>
                      <a:endParaRPr lang="fr-FR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759414"/>
                  </a:ext>
                </a:extLst>
              </a:tr>
              <a:tr h="266824">
                <a:tc>
                  <a:txBody>
                    <a:bodyPr/>
                    <a:lstStyle/>
                    <a:p>
                      <a:pPr algn="ctr"/>
                      <a:r>
                        <a:rPr lang="fr-FR" sz="1300" dirty="0" smtClean="0"/>
                        <a:t>…</a:t>
                      </a:r>
                      <a:endParaRPr lang="fr-FR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dirty="0" err="1" smtClean="0"/>
                        <a:t>T_int</a:t>
                      </a:r>
                      <a:r>
                        <a:rPr lang="fr-FR" sz="1300" dirty="0" smtClean="0"/>
                        <a:t> + HR</a:t>
                      </a:r>
                      <a:r>
                        <a:rPr lang="fr-FR" sz="1300" baseline="0" dirty="0" smtClean="0"/>
                        <a:t> + …</a:t>
                      </a:r>
                      <a:endParaRPr lang="fr-FR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1354610"/>
                  </a:ext>
                </a:extLst>
              </a:tr>
            </a:tbl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583227" y="3526590"/>
            <a:ext cx="5055574" cy="2383923"/>
            <a:chOff x="838201" y="3526590"/>
            <a:chExt cx="5055574" cy="2383923"/>
          </a:xfrm>
        </p:grpSpPr>
        <p:sp>
          <p:nvSpPr>
            <p:cNvPr id="19" name="Rectangle 18"/>
            <p:cNvSpPr/>
            <p:nvPr/>
          </p:nvSpPr>
          <p:spPr>
            <a:xfrm>
              <a:off x="838201" y="3653653"/>
              <a:ext cx="4914899" cy="2256860"/>
            </a:xfrm>
            <a:prstGeom prst="rect">
              <a:avLst/>
            </a:prstGeom>
            <a:noFill/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2684585" y="3526590"/>
              <a:ext cx="2857500" cy="30777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fr-FR"/>
              </a:defPPr>
              <a:lvl1pPr algn="ctr">
                <a:defRPr sz="1600"/>
              </a:lvl1pPr>
            </a:lstStyle>
            <a:p>
              <a:r>
                <a:rPr lang="fr-FR" sz="1400" dirty="0" smtClean="0"/>
                <a:t>Validation croisée (K = 5)</a:t>
              </a:r>
              <a:endParaRPr lang="fr-FR" sz="1400" dirty="0"/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4"/>
            <a:srcRect l="4344" r="-1"/>
            <a:stretch/>
          </p:blipFill>
          <p:spPr>
            <a:xfrm>
              <a:off x="907085" y="4255299"/>
              <a:ext cx="2189860" cy="156824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/>
                <p:cNvSpPr txBox="1"/>
                <p:nvPr/>
              </p:nvSpPr>
              <p:spPr>
                <a:xfrm>
                  <a:off x="3464964" y="4255298"/>
                  <a:ext cx="1836978" cy="5228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𝐹</m:t>
                        </m:r>
                        <m:sSub>
                          <m:sSub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b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𝐾𝐶𝑉</m:t>
                            </m:r>
                          </m:sub>
                        </m:sSub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  <m:nary>
                          <m:naryPr>
                            <m:chr m:val="∑"/>
                            <m:supHide m:val="on"/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fr-FR" sz="1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sSub>
                              <m:sSubPr>
                                <m:ctrlPr>
                                  <a:rPr lang="fr-FR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𝑇𝑒𝑠𝑡</m:t>
                                </m:r>
                              </m:sub>
                            </m:sSub>
                          </m:e>
                        </m:nary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9" name="ZoneTexte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4964" y="4255298"/>
                  <a:ext cx="1836978" cy="522835"/>
                </a:xfrm>
                <a:prstGeom prst="rect">
                  <a:avLst/>
                </a:prstGeom>
                <a:blipFill>
                  <a:blip r:embed="rId5"/>
                  <a:stretch>
                    <a:fillRect l="-1656" t="-144186" r="-33444" b="-20465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Accolade ouvrante 25"/>
            <p:cNvSpPr/>
            <p:nvPr/>
          </p:nvSpPr>
          <p:spPr>
            <a:xfrm rot="5400000">
              <a:off x="1790249" y="3430443"/>
              <a:ext cx="118534" cy="1512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Accolade ouvrante 26"/>
            <p:cNvSpPr/>
            <p:nvPr/>
          </p:nvSpPr>
          <p:spPr>
            <a:xfrm rot="5400000">
              <a:off x="2819107" y="4022962"/>
              <a:ext cx="118534" cy="342000"/>
            </a:xfrm>
            <a:prstGeom prst="leftBrac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1543108" y="3850251"/>
              <a:ext cx="6306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/>
                <a:t>80%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2660642" y="3860514"/>
              <a:ext cx="467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/>
                <a:t>20%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3077306" y="4984994"/>
              <a:ext cx="281646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fr-FR" sz="1400" dirty="0"/>
                <a:t>Le F1 score associé à un modèle est la moyenne des F1 scores </a:t>
              </a:r>
              <a:r>
                <a:rPr lang="fr-FR" sz="1400" dirty="0" smtClean="0"/>
                <a:t>obtenus sur les 5 bases test</a:t>
              </a:r>
              <a:endParaRPr lang="fr-FR" sz="1400" dirty="0"/>
            </a:p>
          </p:txBody>
        </p:sp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4470-6D48-413E-8A38-F079460BCBD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69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5" grpId="0"/>
    </p:bldLst>
  </p:timing>
</p:sld>
</file>

<file path=ppt/theme/theme1.xml><?xml version="1.0" encoding="utf-8"?>
<a:theme xmlns:a="http://schemas.openxmlformats.org/drawingml/2006/main" name="1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2850</TotalTime>
  <Words>891</Words>
  <Application>Microsoft Office PowerPoint</Application>
  <PresentationFormat>Grand écran</PresentationFormat>
  <Paragraphs>217</Paragraphs>
  <Slides>16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Comfortaa</vt:lpstr>
      <vt:lpstr>DejaVu Sans</vt:lpstr>
      <vt:lpstr>Times New Roman</vt:lpstr>
      <vt:lpstr>Wingdings</vt:lpstr>
      <vt:lpstr>1_Office Theme</vt:lpstr>
      <vt:lpstr>Présentation PowerPoint</vt:lpstr>
      <vt:lpstr>Introduction Contexte</vt:lpstr>
      <vt:lpstr>Etude de cas Un bureau naturellement ventilé</vt:lpstr>
      <vt:lpstr>Etude de cas Acquisition des votes de confort</vt:lpstr>
      <vt:lpstr>Etude de cas Mesures d’ambiances</vt:lpstr>
      <vt:lpstr>Analyse du confort thermique Modèles de confort adaptatif</vt:lpstr>
      <vt:lpstr>Modèle statistique du confort thermique Méthodologie : Objectif et méthode de dopage</vt:lpstr>
      <vt:lpstr>Modèle statistique du confort thermique Méthodologie : 4 modèles de classification</vt:lpstr>
      <vt:lpstr>Modélisation statistique du confort thermique Méthodologie : Indicateur de performance et sélection des paramètres</vt:lpstr>
      <vt:lpstr>Modélisation statistique du confort thermique Résultats</vt:lpstr>
      <vt:lpstr>Modélisation statistique du confort thermique Conclusions et perspectives</vt:lpstr>
      <vt:lpstr>Etude de cas Détail des paramètres mesurés et post traités</vt:lpstr>
      <vt:lpstr>Etude de cas Corrélations entre températures et humidités extérieures et intérieures</vt:lpstr>
      <vt:lpstr>Analyse du confort thermique Modèles de confort de Givoni</vt:lpstr>
      <vt:lpstr>Analyse du confort thermique Corrélation avec la température intérieure et l’identité de l’occupant</vt:lpstr>
      <vt:lpstr>Modélisation statistique du confort thermique Résultats</vt:lpstr>
    </vt:vector>
  </TitlesOfParts>
  <Company>Université de Savoie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ANR BAYREB Estimer les propriétés  thermo-aérauliques d’une enveloppe de bâtiment par mesures non intrusives</dc:title>
  <dc:subject/>
  <dc:creator>Sarah Juricic</dc:creator>
  <dc:description/>
  <cp:lastModifiedBy>SCHRECK Cédric</cp:lastModifiedBy>
  <cp:revision>372</cp:revision>
  <dcterms:created xsi:type="dcterms:W3CDTF">2018-01-29T09:25:38Z</dcterms:created>
  <dcterms:modified xsi:type="dcterms:W3CDTF">2022-05-18T07:27:07Z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Université de Savoie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7</vt:i4>
  </property>
</Properties>
</file>