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66" d="100"/>
          <a:sy n="66" d="100"/>
        </p:scale>
        <p:origin x="1494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8C415E-8895-0426-D36B-305D443C39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1CA4C9E-5B7C-8D4F-E97F-BBE4FF7C5D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616F3D-29E0-948D-2008-CD9563C16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3E6EEF-9103-4F0B-6CD3-19D9EC8F2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E2C6F8-B241-A01F-155A-CB5393B6A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324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D07302-AB47-8E56-6BB4-C2E4A7E7D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DA68196-BD32-42A4-7CE9-D130C38D2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795CEE-C8A6-BCAD-955D-AAAD4C8F1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15EC4B-9582-22A3-B51D-BABE8485D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CD83570-F01D-BC50-169C-A1CD98CB9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935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CF7733F-0DCA-B231-E9BF-710BE720FC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03DEDA6-E223-0FC3-FFFC-8108CAF11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294317-0930-8479-BEA7-D12AFFD3C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09E22F-E877-B1A0-272F-31BC5172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284497-CD3C-C87F-CC74-66041E4C1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120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C0121A-B748-8521-34FB-25BAC8152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28D631-0F97-02AB-F5C6-635ED499C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968614-6713-6AD6-8BB8-BAA317BDA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DB9BE6-8BAE-D72E-1BDB-99247B36B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4F8F39-0910-DE59-0A5B-15AD69EE0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107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122BF2-D126-3FD0-FAC8-6892A4F4C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265FF9-FEC1-6BB3-2D02-A31C475720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63C775-7A30-830A-38B0-14B9AA428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9FD2CE-49D1-513E-7894-98FAE7392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36A1E8-FCAC-AA43-2A8C-EF57016C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98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25744C-A4B1-FBF1-B78B-B632A132B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EDB4FD-B088-187D-7F2D-C05D894F52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1B32F8-A5F1-00CD-A736-FD5DEBF1D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6192C3F-5EAB-AC68-1ED0-E8335F30B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C2FC318-AA8D-7D60-7A6C-861F7B8F0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47E515-50B1-7ECF-3C18-FAA00D92D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0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32C9C-E59E-86E4-6C89-E440DD556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176E18-018D-36E0-3AD8-86FB6F47B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C774B99-8AD5-5AF9-4E05-A917298F0F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A6E1686-4162-33A0-79AD-5C93AA05D2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8EDEE03-69B4-E3FC-D567-407BE34F0B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415D03A-54CA-3EC4-899C-ECABA86DA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4B1CACF-369B-56E5-C1AE-925205109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B083FB6-DB59-A0F8-D3F4-01C58116A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388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D9A84B-7207-3ADE-6BD3-1412DC7DD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BA50AB-6D2C-3862-87ED-12BC8959E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6CD9AAF-6915-7B69-9C5F-3D65959F2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036459-AA6B-AE8C-AC83-AB803BB77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35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5BC3F56-BB9E-8B2A-CDB6-816947A11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774DD46-D84B-FAEE-3948-C49ED6953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281C32A-8977-A7F8-A172-F0E41E3FC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40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00D5D2-C28E-771B-875A-19B5C7FAA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C12938-392F-1F37-160B-7F98DE9E5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FEDA46-96DD-ED31-B120-7D5ADB483C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28511B4-8D94-8D1A-BDD9-065D502BA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1D5B3D4-E9F7-0CD6-64E3-499402466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4F2D3C-75D5-17C5-9D79-78062935C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489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EF5003-698A-E64D-FAC1-19F8F5680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3E98D2A-EFFE-FE77-9342-F6FF510FEE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99745EF-E17D-DE62-EF19-155AF43CA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C649A8-EA34-0B63-DD08-4C9C22403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399407F-00EA-32EA-B013-0B95C9147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9FB5F8-76B7-9823-67A5-061CC45EE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79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7100A8B-D778-E8C3-B07B-5901618C3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4F370D-8179-E6FE-B69D-EDE1DDCEA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C0687A-BA62-262E-2EAE-8F612F9FCE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2AD77-C26F-4C03-A0A5-A7ED30E651AC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1612D2-A186-3580-F3EA-7275451436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F331B2-FB6B-E47E-4A65-52648EA80F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85A56-69ED-49C9-810C-D21CD0D28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630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036881-E566-BAF2-DCF2-0647A51D4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930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sz="2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Comparaison de simulations et de mesures des performances en période estivale de murs anciens rénovés au béton de chanvre </a:t>
            </a:r>
            <a:br>
              <a:rPr lang="fr-FR" sz="2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7DEB571-582E-1C66-5C82-29953ECCC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27" y="42163"/>
            <a:ext cx="1481596" cy="67785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A3744A9-70C8-4C35-6B78-515F5504E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093" y="80155"/>
            <a:ext cx="2371052" cy="51372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837801C-540B-A047-47A0-46D9F0557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659" y="-18597"/>
            <a:ext cx="2371052" cy="79938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DA8C9F3-DED8-1A08-6266-517317D6A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505" y="42163"/>
            <a:ext cx="638874" cy="63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B83DA48A-7842-A330-73C9-42B3ED993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761" y="-47685"/>
            <a:ext cx="610932" cy="81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4FBBCB32-E07E-D4AE-CF4B-F7550FA660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555" y="1639205"/>
            <a:ext cx="5996590" cy="1325562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1E77DF5B-FE92-11B8-35A2-0A34F88F15E4}"/>
              </a:ext>
            </a:extLst>
          </p:cNvPr>
          <p:cNvSpPr txBox="1"/>
          <p:nvPr/>
        </p:nvSpPr>
        <p:spPr>
          <a:xfrm>
            <a:off x="6261145" y="1596928"/>
            <a:ext cx="57444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Etude d’une paroi d’un bâtiment du 13</a:t>
            </a:r>
            <a:r>
              <a:rPr lang="fr-FR" baseline="30000" dirty="0">
                <a:latin typeface="Arial" panose="020B0604020202020204" pitchFamily="34" charset="0"/>
                <a:cs typeface="Arial" panose="020B0604020202020204" pitchFamily="34" charset="0"/>
              </a:rPr>
              <a:t>ième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siècle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Composition : briques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Rénovation : béton de chanvre banché en intérieur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fr-F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Claude 2018]</a:t>
            </a: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0C64CD65-3FC3-0A2C-B567-DE0515F5275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66359" b="27218"/>
          <a:stretch/>
        </p:blipFill>
        <p:spPr>
          <a:xfrm>
            <a:off x="4978344" y="3238504"/>
            <a:ext cx="1091896" cy="1588449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593B5BF1-C911-CE90-86CE-34D8C00EE82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1418" r="9734" b="27218"/>
          <a:stretch/>
        </p:blipFill>
        <p:spPr>
          <a:xfrm>
            <a:off x="6387944" y="3215246"/>
            <a:ext cx="1260942" cy="1588451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8888F508-08C2-018D-B156-3ED52D9EF009}"/>
              </a:ext>
            </a:extLst>
          </p:cNvPr>
          <p:cNvSpPr txBox="1"/>
          <p:nvPr/>
        </p:nvSpPr>
        <p:spPr>
          <a:xfrm>
            <a:off x="264505" y="3139258"/>
            <a:ext cx="47837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Simulation et comparaison de deux cas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Paroi rénovée au béton de chanvre comme 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in situ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Paroi rénovée avec une isolation conventionnelle </a:t>
            </a:r>
          </a:p>
        </p:txBody>
      </p:sp>
      <p:pic>
        <p:nvPicPr>
          <p:cNvPr id="43" name="Image 42">
            <a:extLst>
              <a:ext uri="{FF2B5EF4-FFF2-40B4-BE49-F238E27FC236}">
                <a16:creationId xmlns:a16="http://schemas.microsoft.com/office/drawing/2014/main" id="{C781BCAC-B7C7-0188-993D-82A45EA0F47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85314"/>
          <a:stretch/>
        </p:blipFill>
        <p:spPr>
          <a:xfrm>
            <a:off x="2490559" y="4921633"/>
            <a:ext cx="360460" cy="138643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A108B2F7-5FB4-91DA-9057-E6CE04A0FBE0}"/>
              </a:ext>
            </a:extLst>
          </p:cNvPr>
          <p:cNvSpPr txBox="1"/>
          <p:nvPr/>
        </p:nvSpPr>
        <p:spPr>
          <a:xfrm>
            <a:off x="4786365" y="4826953"/>
            <a:ext cx="14094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>
                <a:latin typeface="Arial" panose="020B0604020202020204" pitchFamily="34" charset="0"/>
                <a:cs typeface="Arial" panose="020B0604020202020204" pitchFamily="34" charset="0"/>
              </a:rPr>
              <a:t>Configuration 1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Rénovation au béton de chanvre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8A63650E-6502-30E4-44B0-B4D0C649C2A8}"/>
              </a:ext>
            </a:extLst>
          </p:cNvPr>
          <p:cNvSpPr txBox="1"/>
          <p:nvPr/>
        </p:nvSpPr>
        <p:spPr>
          <a:xfrm>
            <a:off x="6296630" y="4829600"/>
            <a:ext cx="15684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>
                <a:latin typeface="Arial" panose="020B0604020202020204" pitchFamily="34" charset="0"/>
                <a:cs typeface="Arial" panose="020B0604020202020204" pitchFamily="34" charset="0"/>
              </a:rPr>
              <a:t>Configuration 2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Rénovation conventionnelle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0369D92-9630-F8D2-38E4-54EFB02B8744}"/>
              </a:ext>
            </a:extLst>
          </p:cNvPr>
          <p:cNvSpPr txBox="1"/>
          <p:nvPr/>
        </p:nvSpPr>
        <p:spPr>
          <a:xfrm>
            <a:off x="2851019" y="4830376"/>
            <a:ext cx="2114550" cy="1345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Brique ancienne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Béton de chanvre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Polystyrène extrudé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Plaque de plâtre</a:t>
            </a:r>
          </a:p>
        </p:txBody>
      </p: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58BB6CB9-3F22-A16E-A901-2C884CAD1435}"/>
              </a:ext>
            </a:extLst>
          </p:cNvPr>
          <p:cNvSpPr/>
          <p:nvPr/>
        </p:nvSpPr>
        <p:spPr>
          <a:xfrm>
            <a:off x="206572" y="1581329"/>
            <a:ext cx="11778855" cy="1406459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3E046679-09A2-D18F-707C-1720C66EA9F3}"/>
              </a:ext>
            </a:extLst>
          </p:cNvPr>
          <p:cNvSpPr/>
          <p:nvPr/>
        </p:nvSpPr>
        <p:spPr>
          <a:xfrm>
            <a:off x="206572" y="3045664"/>
            <a:ext cx="7475220" cy="3325232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DA1C3D41-73D2-4793-CDF6-36E571099BAD}"/>
              </a:ext>
            </a:extLst>
          </p:cNvPr>
          <p:cNvCxnSpPr>
            <a:cxnSpLocks/>
          </p:cNvCxnSpPr>
          <p:nvPr/>
        </p:nvCxnSpPr>
        <p:spPr>
          <a:xfrm flipH="1">
            <a:off x="6195783" y="3107467"/>
            <a:ext cx="6978" cy="2651441"/>
          </a:xfrm>
          <a:prstGeom prst="line">
            <a:avLst/>
          </a:prstGeom>
          <a:ln w="28575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Image 53">
            <a:extLst>
              <a:ext uri="{FF2B5EF4-FFF2-40B4-BE49-F238E27FC236}">
                <a16:creationId xmlns:a16="http://schemas.microsoft.com/office/drawing/2014/main" id="{5E3183BF-8B14-A9FA-8AAC-981BE695162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75"/>
          <a:stretch/>
        </p:blipFill>
        <p:spPr>
          <a:xfrm rot="5400000">
            <a:off x="7917161" y="3139479"/>
            <a:ext cx="1145171" cy="1148372"/>
          </a:xfrm>
          <a:prstGeom prst="rect">
            <a:avLst/>
          </a:prstGeom>
        </p:spPr>
      </p:pic>
      <p:pic>
        <p:nvPicPr>
          <p:cNvPr id="55" name="Image 54" descr="Une image contenant intérieur, mur, rayon, ouvrir&#10;&#10;Description générée automatiquement">
            <a:extLst>
              <a:ext uri="{FF2B5EF4-FFF2-40B4-BE49-F238E27FC236}">
                <a16:creationId xmlns:a16="http://schemas.microsoft.com/office/drawing/2014/main" id="{20E707AF-6AEB-3CC4-4FD3-FDF1A00D00B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1" t="26264" r="591" b="8184"/>
          <a:stretch/>
        </p:blipFill>
        <p:spPr>
          <a:xfrm>
            <a:off x="9225605" y="3125382"/>
            <a:ext cx="1264029" cy="1147140"/>
          </a:xfrm>
          <a:prstGeom prst="rect">
            <a:avLst/>
          </a:prstGeom>
        </p:spPr>
      </p:pic>
      <p:sp>
        <p:nvSpPr>
          <p:cNvPr id="56" name="ZoneTexte 55">
            <a:extLst>
              <a:ext uri="{FF2B5EF4-FFF2-40B4-BE49-F238E27FC236}">
                <a16:creationId xmlns:a16="http://schemas.microsoft.com/office/drawing/2014/main" id="{372D1152-1B08-2720-F4C5-3E1F2CA856F6}"/>
              </a:ext>
            </a:extLst>
          </p:cNvPr>
          <p:cNvSpPr txBox="1"/>
          <p:nvPr/>
        </p:nvSpPr>
        <p:spPr>
          <a:xfrm>
            <a:off x="7818595" y="4245523"/>
            <a:ext cx="12556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Données climatiques : station météo de Cahors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EACD6DDD-7E4B-AF2B-FF05-B9AF67EC7FF2}"/>
              </a:ext>
            </a:extLst>
          </p:cNvPr>
          <p:cNvSpPr txBox="1"/>
          <p:nvPr/>
        </p:nvSpPr>
        <p:spPr>
          <a:xfrm>
            <a:off x="9160898" y="4245523"/>
            <a:ext cx="14189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Ambiance intérieure : instrumentation </a:t>
            </a: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in situ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1D2824A5-5838-5810-447D-0D8E24E65F33}"/>
              </a:ext>
            </a:extLst>
          </p:cNvPr>
          <p:cNvSpPr txBox="1"/>
          <p:nvPr/>
        </p:nvSpPr>
        <p:spPr>
          <a:xfrm>
            <a:off x="10551971" y="3045250"/>
            <a:ext cx="14664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Caractéristiques matériaux : évaluation en laboratoire et catalogue de Delphin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1EDA8B1-1A92-E2D1-29B9-1D290254B180}"/>
              </a:ext>
            </a:extLst>
          </p:cNvPr>
          <p:cNvSpPr/>
          <p:nvPr/>
        </p:nvSpPr>
        <p:spPr>
          <a:xfrm>
            <a:off x="7805171" y="3047941"/>
            <a:ext cx="1342952" cy="20955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D2264CC-7E84-2B2B-C8CB-3C36C308F3E4}"/>
              </a:ext>
            </a:extLst>
          </p:cNvPr>
          <p:cNvSpPr/>
          <p:nvPr/>
        </p:nvSpPr>
        <p:spPr>
          <a:xfrm>
            <a:off x="9186222" y="3047941"/>
            <a:ext cx="1342952" cy="20955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8470E24-4D35-9562-9700-221EB03CC631}"/>
              </a:ext>
            </a:extLst>
          </p:cNvPr>
          <p:cNvSpPr/>
          <p:nvPr/>
        </p:nvSpPr>
        <p:spPr>
          <a:xfrm>
            <a:off x="10596759" y="3045250"/>
            <a:ext cx="1342952" cy="20955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Flèche : droite 61">
            <a:extLst>
              <a:ext uri="{FF2B5EF4-FFF2-40B4-BE49-F238E27FC236}">
                <a16:creationId xmlns:a16="http://schemas.microsoft.com/office/drawing/2014/main" id="{B1F39707-376E-9CD7-1D82-B73E3CA13384}"/>
              </a:ext>
            </a:extLst>
          </p:cNvPr>
          <p:cNvSpPr/>
          <p:nvPr/>
        </p:nvSpPr>
        <p:spPr>
          <a:xfrm rot="2293057">
            <a:off x="8428375" y="5219779"/>
            <a:ext cx="402031" cy="119992"/>
          </a:xfrm>
          <a:prstGeom prst="rightArrow">
            <a:avLst>
              <a:gd name="adj1" fmla="val 23540"/>
              <a:gd name="adj2" fmla="val 764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Flèche : droite 62">
            <a:extLst>
              <a:ext uri="{FF2B5EF4-FFF2-40B4-BE49-F238E27FC236}">
                <a16:creationId xmlns:a16="http://schemas.microsoft.com/office/drawing/2014/main" id="{7932778D-F295-F481-6FAA-D08EE52E4DB9}"/>
              </a:ext>
            </a:extLst>
          </p:cNvPr>
          <p:cNvSpPr/>
          <p:nvPr/>
        </p:nvSpPr>
        <p:spPr>
          <a:xfrm rot="5400000">
            <a:off x="9723448" y="5221400"/>
            <a:ext cx="268342" cy="119992"/>
          </a:xfrm>
          <a:prstGeom prst="rightArrow">
            <a:avLst>
              <a:gd name="adj1" fmla="val 23540"/>
              <a:gd name="adj2" fmla="val 764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Flèche : droite 63">
            <a:extLst>
              <a:ext uri="{FF2B5EF4-FFF2-40B4-BE49-F238E27FC236}">
                <a16:creationId xmlns:a16="http://schemas.microsoft.com/office/drawing/2014/main" id="{2E7875CC-2E51-454E-A2F0-657A58505696}"/>
              </a:ext>
            </a:extLst>
          </p:cNvPr>
          <p:cNvSpPr/>
          <p:nvPr/>
        </p:nvSpPr>
        <p:spPr>
          <a:xfrm rot="8423510">
            <a:off x="10998222" y="5225116"/>
            <a:ext cx="367000" cy="119992"/>
          </a:xfrm>
          <a:prstGeom prst="rightArrow">
            <a:avLst>
              <a:gd name="adj1" fmla="val 23540"/>
              <a:gd name="adj2" fmla="val 764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7983A49-CE44-244E-2C53-794A8A02B312}"/>
              </a:ext>
            </a:extLst>
          </p:cNvPr>
          <p:cNvSpPr/>
          <p:nvPr/>
        </p:nvSpPr>
        <p:spPr>
          <a:xfrm>
            <a:off x="7805171" y="5415568"/>
            <a:ext cx="4151404" cy="947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8" name="Image 67">
            <a:extLst>
              <a:ext uri="{FF2B5EF4-FFF2-40B4-BE49-F238E27FC236}">
                <a16:creationId xmlns:a16="http://schemas.microsoft.com/office/drawing/2014/main" id="{635B99CD-75CD-34BC-27A7-E79710C12DB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05170" y="5422937"/>
            <a:ext cx="1061715" cy="947959"/>
          </a:xfrm>
          <a:prstGeom prst="rect">
            <a:avLst/>
          </a:prstGeom>
        </p:spPr>
      </p:pic>
      <p:sp>
        <p:nvSpPr>
          <p:cNvPr id="69" name="ZoneTexte 68">
            <a:extLst>
              <a:ext uri="{FF2B5EF4-FFF2-40B4-BE49-F238E27FC236}">
                <a16:creationId xmlns:a16="http://schemas.microsoft.com/office/drawing/2014/main" id="{3BF0EB95-2481-9904-C4D0-1221DA34B5C3}"/>
              </a:ext>
            </a:extLst>
          </p:cNvPr>
          <p:cNvSpPr txBox="1"/>
          <p:nvPr/>
        </p:nvSpPr>
        <p:spPr>
          <a:xfrm>
            <a:off x="8797731" y="5380744"/>
            <a:ext cx="33942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Logiciel : Delphin 6.1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Période simulée : 16/06/2021 au 1</a:t>
            </a:r>
            <a:r>
              <a:rPr lang="fr-FR" baseline="30000" dirty="0"/>
              <a:t>er</a:t>
            </a:r>
            <a:r>
              <a:rPr lang="fr-FR" dirty="0"/>
              <a:t>/09/2021 (1830 heures)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D8662B60-7824-6525-17BB-40B886C75609}"/>
              </a:ext>
            </a:extLst>
          </p:cNvPr>
          <p:cNvSpPr txBox="1"/>
          <p:nvPr/>
        </p:nvSpPr>
        <p:spPr>
          <a:xfrm>
            <a:off x="0" y="6644710"/>
            <a:ext cx="127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International Building Performance Simulation Association, Conférence francophone 2022,Challons en Champagne, 19 et 20 mai 2022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4CD78F98-A859-53B9-F65C-103925D6E53B}"/>
              </a:ext>
            </a:extLst>
          </p:cNvPr>
          <p:cNvSpPr txBox="1"/>
          <p:nvPr/>
        </p:nvSpPr>
        <p:spPr>
          <a:xfrm>
            <a:off x="0" y="6474392"/>
            <a:ext cx="12573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spcAft>
                <a:spcPts val="2400"/>
              </a:spcAft>
            </a:pPr>
            <a:r>
              <a:rPr lang="fr-FR" sz="11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Vincent Proquez, Marina </a:t>
            </a:r>
            <a:r>
              <a:rPr lang="fr-FR" sz="11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Malagoni</a:t>
            </a:r>
            <a:r>
              <a:rPr lang="fr-FR" sz="11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Sophie Claude, Sandra Gallego, Stéphane Ginestet, Françoise </a:t>
            </a:r>
            <a:r>
              <a:rPr lang="fr-FR" sz="11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Thellier</a:t>
            </a:r>
            <a:endParaRPr lang="fr-FR" sz="11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398E9232-6625-FFAC-0013-61D1CA786FF3}"/>
              </a:ext>
            </a:extLst>
          </p:cNvPr>
          <p:cNvSpPr txBox="1"/>
          <p:nvPr/>
        </p:nvSpPr>
        <p:spPr>
          <a:xfrm>
            <a:off x="11749076" y="6474392"/>
            <a:ext cx="513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1998270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036881-E566-BAF2-DCF2-0647A51D4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930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sz="2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Comparaison de simulations et de mesures des performances en période estivale de murs anciens rénovés au béton de chanvre </a:t>
            </a:r>
            <a:br>
              <a:rPr lang="fr-FR" sz="2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7DEB571-582E-1C66-5C82-29953ECCC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27" y="42163"/>
            <a:ext cx="1481596" cy="67785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A3744A9-70C8-4C35-6B78-515F5504E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093" y="80155"/>
            <a:ext cx="2371052" cy="51372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837801C-540B-A047-47A0-46D9F0557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659" y="-18597"/>
            <a:ext cx="2371052" cy="79938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DA8C9F3-DED8-1A08-6266-517317D6A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505" y="42163"/>
            <a:ext cx="638874" cy="63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B83DA48A-7842-A330-73C9-42B3ED993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761" y="-47685"/>
            <a:ext cx="610932" cy="81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D8662B60-7824-6525-17BB-40B886C75609}"/>
              </a:ext>
            </a:extLst>
          </p:cNvPr>
          <p:cNvSpPr txBox="1"/>
          <p:nvPr/>
        </p:nvSpPr>
        <p:spPr>
          <a:xfrm>
            <a:off x="0" y="6644710"/>
            <a:ext cx="127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International Building Performance Simulation Association, Conférence francophone 2022,Challons en Champagne, 19 et 20 mai 2022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4CD78F98-A859-53B9-F65C-103925D6E53B}"/>
              </a:ext>
            </a:extLst>
          </p:cNvPr>
          <p:cNvSpPr txBox="1"/>
          <p:nvPr/>
        </p:nvSpPr>
        <p:spPr>
          <a:xfrm>
            <a:off x="0" y="6474392"/>
            <a:ext cx="12573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spcAft>
                <a:spcPts val="2400"/>
              </a:spcAft>
            </a:pPr>
            <a:r>
              <a:rPr lang="fr-FR" sz="11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Vincent Proquez, Marina </a:t>
            </a:r>
            <a:r>
              <a:rPr lang="fr-FR" sz="11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Malagoni</a:t>
            </a:r>
            <a:r>
              <a:rPr lang="fr-FR" sz="11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Sophie Claude, Sandra Gallego, Stéphane Ginestet, Françoise </a:t>
            </a:r>
            <a:r>
              <a:rPr lang="fr-FR" sz="11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Thellier</a:t>
            </a:r>
            <a:endParaRPr lang="fr-FR" sz="11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398E9232-6625-FFAC-0013-61D1CA786FF3}"/>
              </a:ext>
            </a:extLst>
          </p:cNvPr>
          <p:cNvSpPr txBox="1"/>
          <p:nvPr/>
        </p:nvSpPr>
        <p:spPr>
          <a:xfrm>
            <a:off x="11749076" y="6474392"/>
            <a:ext cx="513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2.</a:t>
            </a:r>
          </a:p>
        </p:txBody>
      </p: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3758B939-5B96-4BFB-2C54-3108013979FF}"/>
              </a:ext>
            </a:extLst>
          </p:cNvPr>
          <p:cNvGrpSpPr/>
          <p:nvPr/>
        </p:nvGrpSpPr>
        <p:grpSpPr>
          <a:xfrm>
            <a:off x="30220" y="1574449"/>
            <a:ext cx="4036225" cy="2359316"/>
            <a:chOff x="178886" y="33291518"/>
            <a:chExt cx="7998684" cy="4665898"/>
          </a:xfrm>
        </p:grpSpPr>
        <p:grpSp>
          <p:nvGrpSpPr>
            <p:cNvPr id="49" name="Groupe 48">
              <a:extLst>
                <a:ext uri="{FF2B5EF4-FFF2-40B4-BE49-F238E27FC236}">
                  <a16:creationId xmlns:a16="http://schemas.microsoft.com/office/drawing/2014/main" id="{DD3A85B0-AB03-AE47-565E-D0EDFADF787F}"/>
                </a:ext>
              </a:extLst>
            </p:cNvPr>
            <p:cNvGrpSpPr/>
            <p:nvPr/>
          </p:nvGrpSpPr>
          <p:grpSpPr>
            <a:xfrm>
              <a:off x="178886" y="33291518"/>
              <a:ext cx="7998684" cy="4665898"/>
              <a:chOff x="178886" y="33291518"/>
              <a:chExt cx="7998684" cy="4665898"/>
            </a:xfrm>
          </p:grpSpPr>
          <p:pic>
            <p:nvPicPr>
              <p:cNvPr id="52" name="Image 51">
                <a:extLst>
                  <a:ext uri="{FF2B5EF4-FFF2-40B4-BE49-F238E27FC236}">
                    <a16:creationId xmlns:a16="http://schemas.microsoft.com/office/drawing/2014/main" id="{B3E84951-C4E2-9577-C845-A19FCDA9CD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8886" y="33291518"/>
                <a:ext cx="7998684" cy="4665898"/>
              </a:xfrm>
              <a:prstGeom prst="rect">
                <a:avLst/>
              </a:prstGeom>
            </p:spPr>
          </p:pic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D8BE35F-D782-6CCB-739F-CCC8EEF46146}"/>
                  </a:ext>
                </a:extLst>
              </p:cNvPr>
              <p:cNvSpPr/>
              <p:nvPr/>
            </p:nvSpPr>
            <p:spPr>
              <a:xfrm>
                <a:off x="5376863" y="33730643"/>
                <a:ext cx="1951961" cy="48343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EBDF7CE8-BEA4-B0E0-9FB6-4C6660024AB4}"/>
                </a:ext>
              </a:extLst>
            </p:cNvPr>
            <p:cNvSpPr txBox="1"/>
            <p:nvPr/>
          </p:nvSpPr>
          <p:spPr>
            <a:xfrm>
              <a:off x="5244731" y="33607155"/>
              <a:ext cx="2083404" cy="73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>
                  <a:latin typeface="Abadi" panose="020B0604020104020204" pitchFamily="34" charset="0"/>
                </a:rPr>
                <a:t>Thermocouple centre</a:t>
              </a:r>
            </a:p>
            <a:p>
              <a:r>
                <a:rPr lang="fr-FR" sz="600" dirty="0">
                  <a:latin typeface="Abadi" panose="020B0604020104020204" pitchFamily="34" charset="0"/>
                </a:rPr>
                <a:t>Thermocouple refend</a:t>
              </a:r>
            </a:p>
            <a:p>
              <a:r>
                <a:rPr lang="fr-FR" sz="600" dirty="0">
                  <a:latin typeface="Abadi" panose="020B0604020104020204" pitchFamily="34" charset="0"/>
                </a:rPr>
                <a:t>Surface simulée</a:t>
              </a:r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9BFA7CB0-A3E7-66D7-CC01-2EDDE082FE5A}"/>
              </a:ext>
            </a:extLst>
          </p:cNvPr>
          <p:cNvSpPr txBox="1"/>
          <p:nvPr/>
        </p:nvSpPr>
        <p:spPr>
          <a:xfrm>
            <a:off x="3835394" y="1676877"/>
            <a:ext cx="7749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Validation des résultats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Comparaison températures de surface expérimentales et simulées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Coefficients de Pearson et erreur absolue moyenne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Modèle validé selon les critères de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fr-FR" sz="1800" dirty="0" err="1">
                <a:latin typeface="Arial" panose="020B0604020202020204" pitchFamily="34" charset="0"/>
                <a:cs typeface="Arial" panose="020B0604020202020204" pitchFamily="34" charset="0"/>
              </a:rPr>
              <a:t>Huerto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-Cardenas </a:t>
            </a:r>
            <a:r>
              <a:rPr lang="fr-FR" sz="1800" i="1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2020]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66" name="Rectangle : coins arrondis 65">
            <a:extLst>
              <a:ext uri="{FF2B5EF4-FFF2-40B4-BE49-F238E27FC236}">
                <a16:creationId xmlns:a16="http://schemas.microsoft.com/office/drawing/2014/main" id="{D7C68A60-6301-F516-30B6-6170C875E853}"/>
              </a:ext>
            </a:extLst>
          </p:cNvPr>
          <p:cNvSpPr/>
          <p:nvPr/>
        </p:nvSpPr>
        <p:spPr>
          <a:xfrm>
            <a:off x="206572" y="1581330"/>
            <a:ext cx="11778855" cy="2332468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4" name="Image 73">
            <a:extLst>
              <a:ext uri="{FF2B5EF4-FFF2-40B4-BE49-F238E27FC236}">
                <a16:creationId xmlns:a16="http://schemas.microsoft.com/office/drawing/2014/main" id="{8F77B51B-3FE7-7FAE-118B-6FB41F1414D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47302"/>
          <a:stretch/>
        </p:blipFill>
        <p:spPr>
          <a:xfrm>
            <a:off x="-101128" y="3878776"/>
            <a:ext cx="4886268" cy="150207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A245881-442A-D2B9-55C7-37003677B4F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30065"/>
          <a:stretch/>
        </p:blipFill>
        <p:spPr>
          <a:xfrm>
            <a:off x="634578" y="5268908"/>
            <a:ext cx="2463755" cy="508918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2B8FD97-A45B-7BF5-130E-37F67DFECE65}"/>
              </a:ext>
            </a:extLst>
          </p:cNvPr>
          <p:cNvSpPr txBox="1"/>
          <p:nvPr/>
        </p:nvSpPr>
        <p:spPr>
          <a:xfrm>
            <a:off x="4477439" y="3960473"/>
            <a:ext cx="44481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Résultats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Faible écart entre les deux configurations simulées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Ecart absolu moyen : 0,05°C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Bâtiment inoccupé : faible humidité intérieure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4CE693A-96EA-80A6-5C3C-B73DE2F60C3E}"/>
              </a:ext>
            </a:extLst>
          </p:cNvPr>
          <p:cNvSpPr/>
          <p:nvPr/>
        </p:nvSpPr>
        <p:spPr>
          <a:xfrm>
            <a:off x="206572" y="3990714"/>
            <a:ext cx="8593285" cy="18158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D25EBC29-ECF4-3D54-FC55-57B316E3FDA6}"/>
              </a:ext>
            </a:extLst>
          </p:cNvPr>
          <p:cNvSpPr txBox="1"/>
          <p:nvPr/>
        </p:nvSpPr>
        <p:spPr>
          <a:xfrm>
            <a:off x="30220" y="5936304"/>
            <a:ext cx="11955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Références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Claude, Sophie. 2018. « Étude Expérimentale et Numérique de Solutions Basées sur les Eco-Matériaux pour la Rénovation Thermique du Patrimoine Bâti Urbain ». Thèse de doctorat, Université de Toulouse.</a:t>
            </a:r>
            <a:endParaRPr lang="fr-FR" sz="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Huerto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-Cardenas, H.E., F. </a:t>
            </a:r>
            <a:r>
              <a:rPr lang="en-US" sz="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Leonforte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N. </a:t>
            </a:r>
            <a:r>
              <a:rPr lang="en-US" sz="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Aste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C. Del Pero, G. </a:t>
            </a:r>
            <a:r>
              <a:rPr lang="en-US" sz="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Evola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V. Costanzo, et E. </a:t>
            </a:r>
            <a:r>
              <a:rPr lang="en-US" sz="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Lucchi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2020. « Validation of Dynamic Hygrothermal Simulation Models for Historical Buildings: State of the Art, Research Challenges and Recommendations ». </a:t>
            </a:r>
            <a:r>
              <a:rPr lang="en-US" sz="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Building and Environment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180 (</a:t>
            </a:r>
            <a:r>
              <a:rPr lang="en-US" sz="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août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): 107081.</a:t>
            </a: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1AAF320D-3967-81CB-E005-BB09DB5B3D20}"/>
              </a:ext>
            </a:extLst>
          </p:cNvPr>
          <p:cNvSpPr/>
          <p:nvPr/>
        </p:nvSpPr>
        <p:spPr>
          <a:xfrm>
            <a:off x="8942942" y="3990714"/>
            <a:ext cx="3042485" cy="18158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576E959-4AD5-084E-FF5F-8DECDD1FA344}"/>
              </a:ext>
            </a:extLst>
          </p:cNvPr>
          <p:cNvSpPr txBox="1"/>
          <p:nvPr/>
        </p:nvSpPr>
        <p:spPr>
          <a:xfrm>
            <a:off x="9006429" y="3955554"/>
            <a:ext cx="29789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Perspectives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Cycles d’humidification à l’intérieur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Etude sur d’autres périodes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081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386</Words>
  <Application>Microsoft Office PowerPoint</Application>
  <PresentationFormat>Grand écran</PresentationFormat>
  <Paragraphs>44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Abadi</vt:lpstr>
      <vt:lpstr>Arial</vt:lpstr>
      <vt:lpstr>Calibri</vt:lpstr>
      <vt:lpstr>Calibri Light</vt:lpstr>
      <vt:lpstr>Thème Office</vt:lpstr>
      <vt:lpstr>Comparaison de simulations et de mesures des performances en période estivale de murs anciens rénovés au béton de chanvre  </vt:lpstr>
      <vt:lpstr>Comparaison de simulations et de mesures des performances en période estivale de murs anciens rénovés au béton de chanvre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Proquez</dc:creator>
  <cp:lastModifiedBy>Vincent Proquez</cp:lastModifiedBy>
  <cp:revision>5</cp:revision>
  <dcterms:created xsi:type="dcterms:W3CDTF">2022-05-18T22:11:16Z</dcterms:created>
  <dcterms:modified xsi:type="dcterms:W3CDTF">2022-05-19T08:56:42Z</dcterms:modified>
</cp:coreProperties>
</file>