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loix" initials="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7CA1"/>
    <a:srgbClr val="0091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4"/>
  </p:normalViewPr>
  <p:slideViewPr>
    <p:cSldViewPr snapToGrid="0" snapToObjects="1">
      <p:cViewPr varScale="1">
        <p:scale>
          <a:sx n="104" d="100"/>
          <a:sy n="104" d="100"/>
        </p:scale>
        <p:origin x="23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r>
              <a:rPr lang="en-GB" sz="2400" b="0" strike="noStrike" spc="-1">
                <a:solidFill>
                  <a:srgbClr val="FFFFFF"/>
                </a:solidFill>
                <a:latin typeface="Times New Roman"/>
              </a:rPr>
              <a:t>Click to move the slide</a:t>
            </a: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9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94" name="PlaceHolder 4"/>
          <p:cNvSpPr>
            <a:spLocks noGrp="1"/>
          </p:cNvSpPr>
          <p:nvPr>
            <p:ph type="dt" idx="4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95" name="PlaceHolder 5"/>
          <p:cNvSpPr>
            <a:spLocks noGrp="1"/>
          </p:cNvSpPr>
          <p:nvPr>
            <p:ph type="ftr" idx="5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96" name="PlaceHolder 6"/>
          <p:cNvSpPr>
            <a:spLocks noGrp="1"/>
          </p:cNvSpPr>
          <p:nvPr>
            <p:ph type="sldNum" idx="6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F1065CC3-BDD7-486A-92DB-3B34E6E81244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1237" cy="3427413"/>
          </a:xfrm>
          <a:prstGeom prst="rect">
            <a:avLst/>
          </a:prstGeom>
          <a:ln w="0">
            <a:noFill/>
          </a:ln>
        </p:spPr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 numCol="1" spcCol="0" anchor="t">
            <a:noAutofit/>
          </a:bodyPr>
          <a:lstStyle/>
          <a:p>
            <a:pPr marL="216000" indent="-216000">
              <a:lnSpc>
                <a:spcPct val="100000"/>
              </a:lnSpc>
              <a:buNone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Each activity in the dataset comprises at most 30 low-level actions, including four body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locomotions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sit, stand, walk, lie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and 13 actions for each hand (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e.g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close, reach, open, move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 numCol="1" spcCol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723960" algn="l"/>
                <a:tab pos="1447920" algn="l"/>
                <a:tab pos="2171880" algn="l"/>
                <a:tab pos="2895480" algn="l"/>
              </a:tabLst>
              <a:defRPr lang="en-GB" sz="1200" b="0" strike="noStrike" spc="-1">
                <a:solidFill>
                  <a:srgbClr val="000000"/>
                </a:solidFill>
                <a:latin typeface="DejaVu Serif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723960" algn="l"/>
                <a:tab pos="1447920" algn="l"/>
                <a:tab pos="2171880" algn="l"/>
                <a:tab pos="2895480" algn="l"/>
              </a:tabLst>
            </a:pPr>
            <a:fld id="{1BE6433C-0613-4FEE-8D11-E409E4C163AA}" type="slidenum">
              <a:rPr lang="en-GB" sz="1200" b="0" strike="noStrike" spc="-1">
                <a:solidFill>
                  <a:srgbClr val="000000"/>
                </a:solidFill>
                <a:latin typeface="DejaVu Serif"/>
                <a:ea typeface="+mn-ea"/>
              </a:rPr>
              <a:t>2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1237" cy="3427413"/>
          </a:xfrm>
          <a:prstGeom prst="rect">
            <a:avLst/>
          </a:prstGeom>
          <a:ln w="0">
            <a:noFill/>
          </a:ln>
        </p:spPr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 numCol="1" spcCol="0" anchor="t">
            <a:noAutofit/>
          </a:bodyPr>
          <a:lstStyle/>
          <a:p>
            <a:pPr marL="216000" indent="-216000">
              <a:lnSpc>
                <a:spcPct val="100000"/>
              </a:lnSpc>
              <a:buNone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.</a:t>
            </a:r>
            <a:endParaRPr lang="en-US" sz="20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</a:pPr>
            <a:endParaRPr lang="en-US" sz="2000" b="0" strike="noStrike" spc="-1">
              <a:latin typeface="Arial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sldNum" idx="8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 numCol="1" spcCol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723960" algn="l"/>
                <a:tab pos="1447920" algn="l"/>
                <a:tab pos="2171880" algn="l"/>
                <a:tab pos="2895480" algn="l"/>
              </a:tabLst>
              <a:defRPr lang="en-GB" sz="1200" b="0" strike="noStrike" spc="-1">
                <a:solidFill>
                  <a:srgbClr val="000000"/>
                </a:solidFill>
                <a:latin typeface="DejaVu Serif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723960" algn="l"/>
                <a:tab pos="1447920" algn="l"/>
                <a:tab pos="2171880" algn="l"/>
                <a:tab pos="2895480" algn="l"/>
              </a:tabLst>
            </a:pPr>
            <a:fld id="{0A3636E1-2A4E-4BBA-A1D2-FF1800CDBED5}" type="slidenum">
              <a:rPr lang="en-GB" sz="1200" b="0" strike="noStrike" spc="-1">
                <a:solidFill>
                  <a:srgbClr val="000000"/>
                </a:solidFill>
                <a:latin typeface="DejaVu Serif"/>
                <a:ea typeface="+mn-ea"/>
              </a:rPr>
              <a:t>3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680" y="685800"/>
            <a:ext cx="6090840" cy="3427200"/>
          </a:xfrm>
          <a:prstGeom prst="rect">
            <a:avLst/>
          </a:prstGeom>
          <a:ln w="0">
            <a:noFill/>
          </a:ln>
        </p:spPr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 numCol="1" spcCol="0" anchor="t">
            <a:no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  <a:buNone/>
              <a:tabLst>
                <a:tab pos="0" algn="l"/>
              </a:tabLst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Avec cette approche, </a:t>
            </a:r>
            <a:r>
              <a:rPr lang="en-US" sz="1200" b="1" strike="noStrike" spc="-1">
                <a:solidFill>
                  <a:srgbClr val="000000"/>
                </a:solidFill>
                <a:latin typeface="Times New Roman"/>
                <a:ea typeface="+mn-ea"/>
              </a:rPr>
              <a:t>l'acteur humain aurait le contrôle sur ce qu'il veut que le système analyse</a:t>
            </a: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 : </a:t>
            </a:r>
            <a:r>
              <a:rPr lang="en-US" sz="1200" b="1" strike="noStrike" spc="-1">
                <a:solidFill>
                  <a:srgbClr val="000000"/>
                </a:solidFill>
                <a:latin typeface="Times New Roman"/>
                <a:ea typeface="+mn-ea"/>
              </a:rPr>
              <a:t>intérêt et engagement des occupants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en-US" sz="1200" b="0" strike="noStrike" spc="-1">
              <a:latin typeface="Arial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sldNum" idx="9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 numCol="1" spcCol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723960" algn="l"/>
                <a:tab pos="1447920" algn="l"/>
                <a:tab pos="2171880" algn="l"/>
                <a:tab pos="2895480" algn="l"/>
              </a:tabLst>
              <a:defRPr lang="en-GB" sz="1200" b="0" strike="noStrike" spc="-1">
                <a:solidFill>
                  <a:srgbClr val="000000"/>
                </a:solidFill>
                <a:latin typeface="DejaVu Serif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723960" algn="l"/>
                <a:tab pos="1447920" algn="l"/>
                <a:tab pos="2171880" algn="l"/>
                <a:tab pos="2895480" algn="l"/>
              </a:tabLst>
            </a:pPr>
            <a:fld id="{54D2E8D0-72E2-4D4B-9B9A-ED128A984B08}" type="slidenum">
              <a:rPr lang="en-GB" sz="1200" b="0" strike="noStrike" spc="-1">
                <a:solidFill>
                  <a:srgbClr val="000000"/>
                </a:solidFill>
                <a:latin typeface="DejaVu Serif"/>
                <a:ea typeface="+mn-ea"/>
              </a:rPr>
              <a:t>4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527400" y="1346400"/>
            <a:ext cx="547236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527400" y="3828960"/>
            <a:ext cx="547236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527400" y="1346400"/>
            <a:ext cx="267048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3331800" y="1346400"/>
            <a:ext cx="267048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527400" y="3828960"/>
            <a:ext cx="267048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3331800" y="3828960"/>
            <a:ext cx="267048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527400" y="1346400"/>
            <a:ext cx="176184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2377800" y="1346400"/>
            <a:ext cx="176184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4228200" y="1346400"/>
            <a:ext cx="176184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527400" y="3828960"/>
            <a:ext cx="176184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2377800" y="3828960"/>
            <a:ext cx="176184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4228200" y="3828960"/>
            <a:ext cx="176184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0038B10-EAAF-41C3-A432-945119AF3D63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subTitle"/>
          </p:nvPr>
        </p:nvSpPr>
        <p:spPr>
          <a:xfrm>
            <a:off x="527400" y="1346400"/>
            <a:ext cx="5472360" cy="475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1969FD1-3061-4CE5-AE67-3139710C4C75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527400" y="1346400"/>
            <a:ext cx="5472360" cy="475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A7E3107-0D21-4BF6-8CA0-7DA003981AA7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527400" y="1346400"/>
            <a:ext cx="2670480" cy="475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3331800" y="1346400"/>
            <a:ext cx="2670480" cy="475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9378394-E3F8-47A4-BC69-089B2C125704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6B9FEE9-22FF-4153-A1E9-6148DDB8B68F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subTitle"/>
          </p:nvPr>
        </p:nvSpPr>
        <p:spPr>
          <a:xfrm>
            <a:off x="3144600" y="188640"/>
            <a:ext cx="8759520" cy="4340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95F76D9-D919-4BF1-997F-78060D5190CD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27400" y="1346400"/>
            <a:ext cx="267048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3331800" y="1346400"/>
            <a:ext cx="2670480" cy="475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527400" y="3828960"/>
            <a:ext cx="267048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505E1B8-9C65-4F1E-8696-CF6B24B67EF3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527400" y="1346400"/>
            <a:ext cx="5472360" cy="475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527400" y="1346400"/>
            <a:ext cx="2670480" cy="475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3331800" y="1346400"/>
            <a:ext cx="267048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3331800" y="3828960"/>
            <a:ext cx="267048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5900196-7BA2-4943-93CB-FD29E822AEC6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27400" y="1346400"/>
            <a:ext cx="267048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331800" y="1346400"/>
            <a:ext cx="267048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527400" y="3828960"/>
            <a:ext cx="547236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DE0FFE0-30DD-43AF-8088-BF0EA97F2B4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527400" y="1346400"/>
            <a:ext cx="547236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527400" y="3828960"/>
            <a:ext cx="547236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1F5B260-5BA4-44BC-96EA-DB6F722D0A90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527400" y="1346400"/>
            <a:ext cx="267048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331800" y="1346400"/>
            <a:ext cx="267048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527400" y="3828960"/>
            <a:ext cx="267048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3331800" y="3828960"/>
            <a:ext cx="267048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58E4491-45B4-4A2E-8505-90A254567295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27400" y="1346400"/>
            <a:ext cx="176184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/>
          </p:nvPr>
        </p:nvSpPr>
        <p:spPr>
          <a:xfrm>
            <a:off x="2377800" y="1346400"/>
            <a:ext cx="176184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/>
          </p:nvPr>
        </p:nvSpPr>
        <p:spPr>
          <a:xfrm>
            <a:off x="4228200" y="1346400"/>
            <a:ext cx="176184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/>
          </p:nvPr>
        </p:nvSpPr>
        <p:spPr>
          <a:xfrm>
            <a:off x="527400" y="3828960"/>
            <a:ext cx="176184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6"/>
          <p:cNvSpPr>
            <a:spLocks noGrp="1"/>
          </p:cNvSpPr>
          <p:nvPr>
            <p:ph/>
          </p:nvPr>
        </p:nvSpPr>
        <p:spPr>
          <a:xfrm>
            <a:off x="2377800" y="3828960"/>
            <a:ext cx="176184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7"/>
          <p:cNvSpPr>
            <a:spLocks noGrp="1"/>
          </p:cNvSpPr>
          <p:nvPr>
            <p:ph/>
          </p:nvPr>
        </p:nvSpPr>
        <p:spPr>
          <a:xfrm>
            <a:off x="4228200" y="3828960"/>
            <a:ext cx="176184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F0DDBD7-C5D5-47EA-94FF-DD05ECB1806E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27400" y="1346400"/>
            <a:ext cx="5472360" cy="475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527400" y="1346400"/>
            <a:ext cx="2670480" cy="475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3331800" y="1346400"/>
            <a:ext cx="2670480" cy="475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3144600" y="188640"/>
            <a:ext cx="8759520" cy="4340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27400" y="1346400"/>
            <a:ext cx="267048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3331800" y="1346400"/>
            <a:ext cx="2670480" cy="475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27400" y="3828960"/>
            <a:ext cx="267048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27400" y="1346400"/>
            <a:ext cx="2670480" cy="475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3331800" y="1346400"/>
            <a:ext cx="267048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3331800" y="3828960"/>
            <a:ext cx="267048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24000"/>
              </a:lnSpc>
              <a:buNone/>
            </a:pP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27400" y="1346400"/>
            <a:ext cx="267048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3331800" y="1346400"/>
            <a:ext cx="267048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27400" y="3828960"/>
            <a:ext cx="5472360" cy="226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26000"/>
              </a:lnSpc>
              <a:spcBef>
                <a:spcPts val="1417"/>
              </a:spcBef>
              <a:buNone/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6"/>
          <p:cNvGrpSpPr/>
          <p:nvPr/>
        </p:nvGrpSpPr>
        <p:grpSpPr>
          <a:xfrm>
            <a:off x="335520" y="378360"/>
            <a:ext cx="1812240" cy="720000"/>
            <a:chOff x="335520" y="378360"/>
            <a:chExt cx="1812240" cy="720000"/>
          </a:xfrm>
        </p:grpSpPr>
        <p:pic>
          <p:nvPicPr>
            <p:cNvPr id="10" name="Picture 7"/>
            <p:cNvPicPr/>
            <p:nvPr/>
          </p:nvPicPr>
          <p:blipFill>
            <a:blip r:embed="rId15"/>
            <a:stretch/>
          </p:blipFill>
          <p:spPr>
            <a:xfrm>
              <a:off x="335520" y="378360"/>
              <a:ext cx="1791720" cy="6336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" name="Rectangle 8"/>
            <p:cNvSpPr/>
            <p:nvPr/>
          </p:nvSpPr>
          <p:spPr>
            <a:xfrm>
              <a:off x="1053000" y="858600"/>
              <a:ext cx="1094760" cy="239760"/>
            </a:xfrm>
            <a:prstGeom prst="rect">
              <a:avLst/>
            </a:pr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914400" y="1523880"/>
            <a:ext cx="10362960" cy="146952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 numCol="1" spcCol="0" anchor="ctr">
            <a:noAutofit/>
          </a:bodyPr>
          <a:lstStyle/>
          <a:p>
            <a:pPr algn="ctr">
              <a:lnSpc>
                <a:spcPct val="126000"/>
              </a:lnSpc>
              <a:buNone/>
            </a:pPr>
            <a:r>
              <a:rPr lang="fr-FR" sz="4000" b="0" strike="noStrike" spc="-1">
                <a:solidFill>
                  <a:srgbClr val="157CA1"/>
                </a:solidFill>
                <a:latin typeface="Arial"/>
              </a:rPr>
              <a:t>Modifiez le style du titre</a:t>
            </a:r>
            <a:endParaRPr lang="en-GB" sz="4000" b="0" strike="noStrike" spc="-1">
              <a:solidFill>
                <a:srgbClr val="FFFFFF"/>
              </a:solidFill>
              <a:latin typeface="Times New Roman"/>
            </a:endParaRPr>
          </a:p>
        </p:txBody>
      </p:sp>
      <p:pic>
        <p:nvPicPr>
          <p:cNvPr id="4" name="Image 6"/>
          <p:cNvPicPr/>
          <p:nvPr/>
        </p:nvPicPr>
        <p:blipFill>
          <a:blip r:embed="rId16"/>
          <a:stretch/>
        </p:blipFill>
        <p:spPr>
          <a:xfrm>
            <a:off x="1679400" y="3789000"/>
            <a:ext cx="9047160" cy="73800"/>
          </a:xfrm>
          <a:prstGeom prst="rect">
            <a:avLst/>
          </a:prstGeom>
          <a:ln w="0">
            <a:noFill/>
          </a:ln>
        </p:spPr>
      </p:pic>
      <p:pic>
        <p:nvPicPr>
          <p:cNvPr id="5" name="Picture 3"/>
          <p:cNvPicPr/>
          <p:nvPr/>
        </p:nvPicPr>
        <p:blipFill>
          <a:blip r:embed="rId17"/>
          <a:stretch/>
        </p:blipFill>
        <p:spPr>
          <a:xfrm>
            <a:off x="1060920" y="922680"/>
            <a:ext cx="1342080" cy="126360"/>
          </a:xfrm>
          <a:prstGeom prst="rect">
            <a:avLst/>
          </a:prstGeom>
          <a:ln w="0">
            <a:noFill/>
          </a:ln>
        </p:spPr>
      </p:pic>
      <p:sp>
        <p:nvSpPr>
          <p:cNvPr id="6" name="Rectangle 9"/>
          <p:cNvSpPr/>
          <p:nvPr/>
        </p:nvSpPr>
        <p:spPr>
          <a:xfrm>
            <a:off x="5727600" y="5727600"/>
            <a:ext cx="1726920" cy="60912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7" name="Image 8"/>
          <p:cNvPicPr/>
          <p:nvPr/>
        </p:nvPicPr>
        <p:blipFill>
          <a:blip r:embed="rId18"/>
          <a:stretch/>
        </p:blipFill>
        <p:spPr>
          <a:xfrm>
            <a:off x="6199920" y="5727600"/>
            <a:ext cx="782640" cy="629280"/>
          </a:xfrm>
          <a:prstGeom prst="rect">
            <a:avLst/>
          </a:prstGeom>
          <a:ln w="0">
            <a:noFill/>
          </a:ln>
        </p:spPr>
      </p:pic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26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lnSpc>
                <a:spcPct val="126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lnSpc>
                <a:spcPct val="126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126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126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126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126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6"/>
          <p:cNvGrpSpPr/>
          <p:nvPr/>
        </p:nvGrpSpPr>
        <p:grpSpPr>
          <a:xfrm>
            <a:off x="335520" y="378360"/>
            <a:ext cx="1812240" cy="720000"/>
            <a:chOff x="335520" y="378360"/>
            <a:chExt cx="1812240" cy="720000"/>
          </a:xfrm>
        </p:grpSpPr>
        <p:pic>
          <p:nvPicPr>
            <p:cNvPr id="46" name="Picture 7"/>
            <p:cNvPicPr/>
            <p:nvPr/>
          </p:nvPicPr>
          <p:blipFill>
            <a:blip r:embed="rId15"/>
            <a:stretch/>
          </p:blipFill>
          <p:spPr>
            <a:xfrm>
              <a:off x="335520" y="378360"/>
              <a:ext cx="1791720" cy="6336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47" name="Rectangle 8"/>
            <p:cNvSpPr/>
            <p:nvPr/>
          </p:nvSpPr>
          <p:spPr>
            <a:xfrm>
              <a:off x="1053000" y="858600"/>
              <a:ext cx="1094760" cy="239760"/>
            </a:xfrm>
            <a:prstGeom prst="rect">
              <a:avLst/>
            </a:pr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 numCol="1" spcCol="0" anchor="ctr">
            <a:noAutofit/>
          </a:bodyPr>
          <a:lstStyle/>
          <a:p>
            <a:pPr algn="r">
              <a:lnSpc>
                <a:spcPct val="126000"/>
              </a:lnSpc>
              <a:buNone/>
            </a:pPr>
            <a:r>
              <a:rPr lang="fr-FR" sz="3200" b="0" strike="noStrike" spc="-1">
                <a:solidFill>
                  <a:srgbClr val="157CA1"/>
                </a:solidFill>
                <a:latin typeface="Arial"/>
              </a:rPr>
              <a:t>Modifiez le style du titre</a:t>
            </a:r>
            <a:endParaRPr lang="en-GB" sz="32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527400" y="1346400"/>
            <a:ext cx="5472360" cy="475272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 numCol="1" spcCol="0" anchor="t">
            <a:noAutofit/>
          </a:bodyPr>
          <a:lstStyle/>
          <a:p>
            <a:pPr marL="341280" indent="-341280">
              <a:lnSpc>
                <a:spcPct val="126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</a:rPr>
              <a:t>Modifier les styles du texte du masque</a:t>
            </a: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  <a:p>
            <a:pPr marL="741240" lvl="1" indent="-284040">
              <a:lnSpc>
                <a:spcPct val="126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–"/>
            </a:pPr>
            <a:r>
              <a:rPr lang="fr-FR" sz="2400" b="0" strike="noStrike" spc="-1">
                <a:solidFill>
                  <a:srgbClr val="000000"/>
                </a:solidFill>
                <a:latin typeface="Arial"/>
              </a:rPr>
              <a:t>Deuxième niveau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  <a:p>
            <a:pPr marL="1143000" lvl="2" indent="-228600">
              <a:lnSpc>
                <a:spcPct val="126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Troisième niveau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  <a:p>
            <a:pPr marL="1600200" lvl="3" indent="-228600">
              <a:lnSpc>
                <a:spcPct val="126000"/>
              </a:lnSpc>
              <a:spcBef>
                <a:spcPts val="451"/>
              </a:spcBef>
              <a:buClr>
                <a:srgbClr val="000000"/>
              </a:buClr>
              <a:buFont typeface="Arial"/>
              <a:buChar char="–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Quatrième niveau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marL="2057400" lvl="4" indent="-228600">
              <a:lnSpc>
                <a:spcPct val="126000"/>
              </a:lnSpc>
              <a:spcBef>
                <a:spcPts val="451"/>
              </a:spcBef>
              <a:buClr>
                <a:srgbClr val="000000"/>
              </a:buClr>
              <a:buFont typeface="Arial"/>
              <a:buChar char="»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Cinquième niveau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192000" y="1346400"/>
            <a:ext cx="5800680" cy="475272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 numCol="1" spcCol="0" anchor="t">
            <a:noAutofit/>
          </a:bodyPr>
          <a:lstStyle/>
          <a:p>
            <a:pPr marL="341280" indent="-341280">
              <a:lnSpc>
                <a:spcPct val="126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</a:rPr>
              <a:t>Modifier les styles du texte du masque</a:t>
            </a: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  <a:p>
            <a:pPr marL="741240" lvl="1" indent="-284040">
              <a:lnSpc>
                <a:spcPct val="126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–"/>
            </a:pPr>
            <a:r>
              <a:rPr lang="fr-FR" sz="2400" b="0" strike="noStrike" spc="-1">
                <a:solidFill>
                  <a:srgbClr val="000000"/>
                </a:solidFill>
                <a:latin typeface="Arial"/>
              </a:rPr>
              <a:t>Deuxième niveau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  <a:p>
            <a:pPr marL="1143000" lvl="2" indent="-228600">
              <a:lnSpc>
                <a:spcPct val="126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Troisième niveau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  <a:p>
            <a:pPr marL="1600200" lvl="3" indent="-228600">
              <a:lnSpc>
                <a:spcPct val="126000"/>
              </a:lnSpc>
              <a:spcBef>
                <a:spcPts val="451"/>
              </a:spcBef>
              <a:buClr>
                <a:srgbClr val="000000"/>
              </a:buClr>
              <a:buFont typeface="Arial"/>
              <a:buChar char="–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Quatrième niveau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marL="2057400" lvl="4" indent="-228600">
              <a:lnSpc>
                <a:spcPct val="126000"/>
              </a:lnSpc>
              <a:spcBef>
                <a:spcPts val="451"/>
              </a:spcBef>
              <a:buClr>
                <a:srgbClr val="000000"/>
              </a:buClr>
              <a:buFont typeface="Arial"/>
              <a:buChar char="»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Cinquième niveau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1" name="Image 7"/>
          <p:cNvPicPr/>
          <p:nvPr/>
        </p:nvPicPr>
        <p:blipFill>
          <a:blip r:embed="rId16"/>
          <a:stretch/>
        </p:blipFill>
        <p:spPr>
          <a:xfrm>
            <a:off x="3144600" y="1125000"/>
            <a:ext cx="9047160" cy="73800"/>
          </a:xfrm>
          <a:prstGeom prst="rect">
            <a:avLst/>
          </a:prstGeom>
          <a:ln w="0">
            <a:noFill/>
          </a:ln>
        </p:spPr>
      </p:pic>
      <p:sp>
        <p:nvSpPr>
          <p:cNvPr id="52" name="PlaceHolder 4"/>
          <p:cNvSpPr>
            <a:spLocks noGrp="1"/>
          </p:cNvSpPr>
          <p:nvPr>
            <p:ph type="dt" idx="1"/>
          </p:nvPr>
        </p:nvSpPr>
        <p:spPr>
          <a:xfrm>
            <a:off x="527400" y="6190920"/>
            <a:ext cx="2537640" cy="45540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 numCol="1" spcCol="0" anchor="t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fr-FR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  <a:endParaRPr lang="en-US" sz="1400" b="0" strike="noStrike" spc="-1">
              <a:latin typeface="Times New Roman"/>
            </a:endParaRPr>
          </a:p>
        </p:txBody>
      </p:sp>
      <p:sp>
        <p:nvSpPr>
          <p:cNvPr id="53" name="PlaceHolder 5"/>
          <p:cNvSpPr>
            <a:spLocks noGrp="1"/>
          </p:cNvSpPr>
          <p:nvPr>
            <p:ph type="ftr" idx="2"/>
          </p:nvPr>
        </p:nvSpPr>
        <p:spPr>
          <a:xfrm>
            <a:off x="4574880" y="6193440"/>
            <a:ext cx="3858480" cy="45540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 numCol="1" spcCol="0" anchor="t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  <a:endParaRPr lang="en-US" sz="1400" b="0" strike="noStrike" spc="-1">
              <a:latin typeface="Times New Roman"/>
            </a:endParaRPr>
          </a:p>
        </p:txBody>
      </p:sp>
      <p:sp>
        <p:nvSpPr>
          <p:cNvPr id="54" name="PlaceHolder 6"/>
          <p:cNvSpPr>
            <a:spLocks noGrp="1"/>
          </p:cNvSpPr>
          <p:nvPr>
            <p:ph type="sldNum" idx="3"/>
          </p:nvPr>
        </p:nvSpPr>
        <p:spPr>
          <a:xfrm>
            <a:off x="9455040" y="6190920"/>
            <a:ext cx="2537640" cy="45540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 numCol="1" spcCol="0" anchor="t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7BD5A10-3D58-48E3-BCA9-3444A7F33169}" type="slidenum"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914400" y="1927080"/>
            <a:ext cx="10362960" cy="146952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 numCol="1" spcCol="0" anchor="ctr">
            <a:noAutofit/>
          </a:bodyPr>
          <a:lstStyle/>
          <a:p>
            <a:pPr algn="ctr">
              <a:lnSpc>
                <a:spcPct val="126000"/>
              </a:lnSpc>
              <a:buNone/>
            </a:pPr>
            <a:r>
              <a:rPr lang="fr-FR" sz="4000" b="1" strike="noStrike" spc="-1">
                <a:solidFill>
                  <a:srgbClr val="157CA1"/>
                </a:solidFill>
                <a:latin typeface="Optima"/>
              </a:rPr>
              <a:t>Apprentissage interactif et coopératif pour l'expérimentation de son chez-soi</a:t>
            </a:r>
            <a:br>
              <a:rPr sz="4000"/>
            </a:br>
            <a:endParaRPr lang="en-GB" sz="4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subTitle"/>
          </p:nvPr>
        </p:nvSpPr>
        <p:spPr>
          <a:xfrm>
            <a:off x="1105560" y="3221820"/>
            <a:ext cx="10119600" cy="151164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 numCol="1" spcCol="0" anchor="t">
            <a:noAutofit/>
          </a:bodyPr>
          <a:lstStyle/>
          <a:p>
            <a:pPr algn="ctr">
              <a:lnSpc>
                <a:spcPct val="126000"/>
              </a:lnSpc>
              <a:spcBef>
                <a:spcPts val="700"/>
              </a:spcBef>
              <a:buNone/>
              <a:tabLst>
                <a:tab pos="0" algn="l"/>
              </a:tabLst>
            </a:pPr>
            <a:r>
              <a:rPr lang="fr-FR" sz="2000" b="0" strike="noStrike" spc="-1" dirty="0" err="1">
                <a:solidFill>
                  <a:srgbClr val="000000"/>
                </a:solidFill>
                <a:latin typeface="Optima"/>
              </a:rPr>
              <a:t>Estefania</a:t>
            </a:r>
            <a:r>
              <a:rPr lang="fr-FR" sz="2000" b="0" strike="noStrike" spc="-1" dirty="0">
                <a:solidFill>
                  <a:srgbClr val="000000"/>
                </a:solidFill>
                <a:latin typeface="Optima"/>
              </a:rPr>
              <a:t> Alvarez </a:t>
            </a:r>
            <a:r>
              <a:rPr lang="fr-FR" sz="2000" b="0" strike="noStrike" spc="-1" dirty="0" err="1">
                <a:solidFill>
                  <a:srgbClr val="000000"/>
                </a:solidFill>
                <a:latin typeface="Optima"/>
              </a:rPr>
              <a:t>del</a:t>
            </a:r>
            <a:r>
              <a:rPr lang="fr-FR" sz="2000" b="0" strike="noStrike" spc="-1" dirty="0">
                <a:solidFill>
                  <a:srgbClr val="000000"/>
                </a:solidFill>
                <a:latin typeface="Optima"/>
              </a:rPr>
              <a:t> Castillo Cardoso, Manar </a:t>
            </a:r>
            <a:r>
              <a:rPr lang="fr-FR" sz="2000" b="0" strike="noStrike" spc="-1" dirty="0" err="1">
                <a:solidFill>
                  <a:srgbClr val="000000"/>
                </a:solidFill>
                <a:latin typeface="Optima"/>
              </a:rPr>
              <a:t>Amayri</a:t>
            </a:r>
            <a:r>
              <a:rPr lang="fr-FR" sz="2000" b="0" strike="noStrike" spc="-1" dirty="0">
                <a:solidFill>
                  <a:srgbClr val="000000"/>
                </a:solidFill>
                <a:latin typeface="Optima"/>
              </a:rPr>
              <a:t>, </a:t>
            </a:r>
            <a:r>
              <a:rPr lang="fr-FR" sz="2000" b="0" strike="noStrike" spc="-1" dirty="0" err="1">
                <a:solidFill>
                  <a:srgbClr val="000000"/>
                </a:solidFill>
                <a:latin typeface="Optima"/>
              </a:rPr>
              <a:t>Stephane</a:t>
            </a:r>
            <a:r>
              <a:rPr lang="fr-FR" sz="2000" b="0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fr-FR" sz="2000" b="0" strike="noStrike" spc="-1" dirty="0" err="1">
                <a:solidFill>
                  <a:srgbClr val="000000"/>
                </a:solidFill>
                <a:latin typeface="Optima"/>
              </a:rPr>
              <a:t>Ploix</a:t>
            </a:r>
            <a:r>
              <a:rPr lang="fr-FR" sz="2000" b="0" strike="noStrike" spc="-1" dirty="0">
                <a:solidFill>
                  <a:srgbClr val="000000"/>
                </a:solidFill>
                <a:latin typeface="Optima"/>
              </a:rPr>
              <a:t>, Patrick Reignier.</a:t>
            </a:r>
            <a:r>
              <a:rPr lang="en-US" sz="2000" b="0" strike="noStrike" spc="-1" dirty="0">
                <a:solidFill>
                  <a:srgbClr val="000000"/>
                </a:solidFill>
                <a:latin typeface="Optima"/>
              </a:rPr>
              <a:t> 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99" name="Rectangle 2"/>
          <p:cNvSpPr/>
          <p:nvPr/>
        </p:nvSpPr>
        <p:spPr>
          <a:xfrm>
            <a:off x="5659920" y="4825440"/>
            <a:ext cx="6048360" cy="35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numCol="1" spcCol="0" anchor="t">
            <a:noAutofit/>
          </a:bodyPr>
          <a:lstStyle/>
          <a:p>
            <a:pPr algn="r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Optima"/>
              </a:rPr>
              <a:t>19 Mai 2022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0" name="Picture 2" descr="LIG - Université Grenoble Alpes - Accueil"/>
          <p:cNvPicPr/>
          <p:nvPr/>
        </p:nvPicPr>
        <p:blipFill>
          <a:blip r:embed="rId2"/>
          <a:stretch/>
        </p:blipFill>
        <p:spPr>
          <a:xfrm>
            <a:off x="11225160" y="5681160"/>
            <a:ext cx="966240" cy="660960"/>
          </a:xfrm>
          <a:prstGeom prst="rect">
            <a:avLst/>
          </a:prstGeom>
          <a:ln w="0">
            <a:noFill/>
          </a:ln>
        </p:spPr>
      </p:pic>
      <p:sp>
        <p:nvSpPr>
          <p:cNvPr id="101" name="TextBox 8"/>
          <p:cNvSpPr/>
          <p:nvPr/>
        </p:nvSpPr>
        <p:spPr>
          <a:xfrm>
            <a:off x="334080" y="4119120"/>
            <a:ext cx="11728440" cy="618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24000"/>
              </a:lnSpc>
              <a:buNone/>
            </a:pPr>
            <a:r>
              <a:rPr lang="en-US" sz="1400" b="0" strike="noStrike" spc="-1">
                <a:solidFill>
                  <a:srgbClr val="157CA1"/>
                </a:solidFill>
                <a:latin typeface="Optima"/>
              </a:rPr>
              <a:t>Remerciements : Ce travail a été soutenu par l'appel générique ANR-2021 de l'Agence Nationale de la Recherche à travers le projet LearningHome et par le Pack Ambition Recherche de la Région Auvergne-Rhône-Alpes, référence P089O002 projet EXPESIGNO. </a:t>
            </a:r>
            <a:endParaRPr lang="en-US" sz="1400" b="0" strike="noStrike" spc="-1">
              <a:latin typeface="Arial"/>
            </a:endParaRPr>
          </a:p>
        </p:txBody>
      </p:sp>
      <p:pic>
        <p:nvPicPr>
          <p:cNvPr id="102" name="Picture 6"/>
          <p:cNvPicPr/>
          <p:nvPr/>
        </p:nvPicPr>
        <p:blipFill>
          <a:blip r:embed="rId3"/>
          <a:stretch/>
        </p:blipFill>
        <p:spPr>
          <a:xfrm>
            <a:off x="1270080" y="1270080"/>
            <a:ext cx="63000" cy="759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3144600" y="188640"/>
            <a:ext cx="8759520" cy="93600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 numCol="1" spcCol="0" anchor="ctr">
            <a:noAutofit/>
          </a:bodyPr>
          <a:lstStyle/>
          <a:p>
            <a:pPr algn="r">
              <a:lnSpc>
                <a:spcPct val="126000"/>
              </a:lnSpc>
              <a:buNone/>
            </a:pPr>
            <a:r>
              <a:rPr lang="en-US" sz="3200" b="1" strike="noStrike" spc="-1" dirty="0" err="1">
                <a:solidFill>
                  <a:srgbClr val="157CA1"/>
                </a:solidFill>
                <a:latin typeface="Optima"/>
              </a:rPr>
              <a:t>Contexte</a:t>
            </a:r>
            <a:r>
              <a:rPr lang="en-US" sz="3200" b="1" strike="noStrike" spc="-1" dirty="0">
                <a:solidFill>
                  <a:srgbClr val="157CA1"/>
                </a:solidFill>
                <a:latin typeface="Optima"/>
              </a:rPr>
              <a:t> et </a:t>
            </a:r>
            <a:r>
              <a:rPr lang="en-US" sz="3200" b="1" strike="noStrike" spc="-1" dirty="0" err="1">
                <a:solidFill>
                  <a:srgbClr val="157CA1"/>
                </a:solidFill>
                <a:latin typeface="Optima"/>
              </a:rPr>
              <a:t>problématiques</a:t>
            </a:r>
            <a:endParaRPr lang="en-GB" sz="3200" b="0" strike="noStrike" spc="-1" dirty="0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04" name="Rectangle 8"/>
          <p:cNvSpPr/>
          <p:nvPr/>
        </p:nvSpPr>
        <p:spPr>
          <a:xfrm>
            <a:off x="421920" y="1231560"/>
            <a:ext cx="6552720" cy="333125"/>
          </a:xfrm>
          <a:prstGeom prst="rect">
            <a:avLst/>
          </a:prstGeom>
          <a:noFill/>
          <a:ln w="3175">
            <a:solidFill>
              <a:srgbClr val="000000"/>
            </a:solidFill>
            <a:prstDash val="dash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24000"/>
              </a:lnSpc>
              <a:buNone/>
            </a:pPr>
            <a:r>
              <a:rPr lang="en-US" sz="1400" b="1" spc="-1" dirty="0" err="1">
                <a:solidFill>
                  <a:srgbClr val="157CA1"/>
                </a:solidFill>
                <a:latin typeface="Times New Roman"/>
              </a:rPr>
              <a:t>B</a:t>
            </a:r>
            <a:r>
              <a:rPr lang="en-US" sz="1400" b="1" strike="noStrike" spc="-1" dirty="0" err="1">
                <a:solidFill>
                  <a:srgbClr val="157CA1"/>
                </a:solidFill>
                <a:latin typeface="Times New Roman"/>
              </a:rPr>
              <a:t>âtiments</a:t>
            </a:r>
            <a:r>
              <a:rPr lang="en-US" sz="1400" b="1" strike="noStrike" spc="-1" dirty="0">
                <a:solidFill>
                  <a:srgbClr val="157CA1"/>
                </a:solidFill>
                <a:latin typeface="Times New Roman"/>
              </a:rPr>
              <a:t> </a:t>
            </a:r>
            <a:r>
              <a:rPr lang="en-US" sz="1400" b="1" strike="noStrike" spc="-1" dirty="0" err="1">
                <a:solidFill>
                  <a:srgbClr val="157CA1"/>
                </a:solidFill>
                <a:latin typeface="Times New Roman"/>
              </a:rPr>
              <a:t>résidentiels</a:t>
            </a:r>
            <a:r>
              <a:rPr lang="en-US" sz="1400" b="0" strike="noStrike" spc="-1" dirty="0">
                <a:solidFill>
                  <a:srgbClr val="157CA1"/>
                </a:solidFill>
                <a:latin typeface="Times New Roman"/>
              </a:rPr>
              <a:t> :</a:t>
            </a:r>
            <a:endParaRPr lang="en-US" sz="1400" b="0" strike="noStrike" spc="-1" dirty="0">
              <a:solidFill>
                <a:srgbClr val="157CA1"/>
              </a:solidFill>
              <a:latin typeface="Arial"/>
            </a:endParaRPr>
          </a:p>
        </p:txBody>
      </p:sp>
      <p:pic>
        <p:nvPicPr>
          <p:cNvPr id="105" name="Picture 10"/>
          <p:cNvPicPr/>
          <p:nvPr/>
        </p:nvPicPr>
        <p:blipFill>
          <a:blip r:embed="rId3"/>
          <a:stretch/>
        </p:blipFill>
        <p:spPr>
          <a:xfrm>
            <a:off x="7071120" y="1231560"/>
            <a:ext cx="1590966" cy="1289605"/>
          </a:xfrm>
          <a:prstGeom prst="rect">
            <a:avLst/>
          </a:prstGeom>
          <a:ln w="0">
            <a:noFill/>
          </a:ln>
        </p:spPr>
      </p:pic>
      <p:sp>
        <p:nvSpPr>
          <p:cNvPr id="106" name="Rectangle 14"/>
          <p:cNvSpPr/>
          <p:nvPr/>
        </p:nvSpPr>
        <p:spPr>
          <a:xfrm>
            <a:off x="421920" y="1615480"/>
            <a:ext cx="6552720" cy="521766"/>
          </a:xfrm>
          <a:prstGeom prst="rect">
            <a:avLst/>
          </a:prstGeom>
          <a:noFill/>
          <a:ln w="3175">
            <a:solidFill>
              <a:srgbClr val="157CA1"/>
            </a:solidFill>
            <a:prstDash val="lgDash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r>
              <a:rPr lang="en-US" sz="1400" dirty="0" err="1">
                <a:solidFill>
                  <a:srgbClr val="157CA1"/>
                </a:solidFill>
                <a:latin typeface="Optima" panose="02000503060000020004" pitchFamily="2" charset="0"/>
              </a:rPr>
              <a:t>Consommation</a:t>
            </a:r>
            <a:r>
              <a:rPr lang="en-US" sz="1400" dirty="0">
                <a:solidFill>
                  <a:srgbClr val="157CA1"/>
                </a:solidFill>
                <a:latin typeface="Optima" panose="02000503060000020004" pitchFamily="2" charset="0"/>
              </a:rPr>
              <a:t> </a:t>
            </a:r>
            <a:r>
              <a:rPr lang="en-US" sz="1400" dirty="0" err="1">
                <a:solidFill>
                  <a:srgbClr val="157CA1"/>
                </a:solidFill>
                <a:latin typeface="Optima" panose="02000503060000020004" pitchFamily="2" charset="0"/>
              </a:rPr>
              <a:t>d'énergie</a:t>
            </a:r>
            <a:r>
              <a:rPr lang="en-US" sz="1400" dirty="0">
                <a:solidFill>
                  <a:srgbClr val="157CA1"/>
                </a:solidFill>
                <a:latin typeface="Optima" panose="02000503060000020004" pitchFamily="2" charset="0"/>
              </a:rPr>
              <a:t> très sensible au </a:t>
            </a:r>
            <a:r>
              <a:rPr lang="en-US" sz="1400" b="1" dirty="0" err="1">
                <a:solidFill>
                  <a:srgbClr val="157CA1"/>
                </a:solidFill>
                <a:latin typeface="Optima" panose="02000503060000020004" pitchFamily="2" charset="0"/>
              </a:rPr>
              <a:t>comportement</a:t>
            </a:r>
            <a:r>
              <a:rPr lang="en-US" sz="1400" b="1" dirty="0">
                <a:solidFill>
                  <a:srgbClr val="157CA1"/>
                </a:solidFill>
                <a:latin typeface="Optima" panose="02000503060000020004" pitchFamily="2" charset="0"/>
              </a:rPr>
              <a:t> des occupants</a:t>
            </a:r>
            <a:r>
              <a:rPr lang="en-US" sz="1400" dirty="0">
                <a:solidFill>
                  <a:srgbClr val="157CA1"/>
                </a:solidFill>
                <a:latin typeface="Optima" panose="02000503060000020004" pitchFamily="2" charset="0"/>
              </a:rPr>
              <a:t>. </a:t>
            </a:r>
            <a:r>
              <a:rPr lang="en-US" sz="1400" b="1" dirty="0" err="1">
                <a:solidFill>
                  <a:srgbClr val="157CA1"/>
                </a:solidFill>
                <a:latin typeface="Optima" panose="02000503060000020004" pitchFamily="2" charset="0"/>
              </a:rPr>
              <a:t>Contexte</a:t>
            </a:r>
            <a:r>
              <a:rPr lang="en-US" sz="1400" b="1" dirty="0">
                <a:solidFill>
                  <a:srgbClr val="157CA1"/>
                </a:solidFill>
                <a:latin typeface="Optima" panose="02000503060000020004" pitchFamily="2" charset="0"/>
              </a:rPr>
              <a:t> </a:t>
            </a:r>
            <a:r>
              <a:rPr lang="en-US" sz="1400" b="1" spc="-1" dirty="0">
                <a:solidFill>
                  <a:srgbClr val="157CA1"/>
                </a:solidFill>
                <a:latin typeface="Optima" panose="02000503060000020004" pitchFamily="2" charset="0"/>
              </a:rPr>
              <a:t>multi-</a:t>
            </a:r>
            <a:r>
              <a:rPr lang="en-US" sz="1400" b="1" spc="-1" dirty="0" err="1">
                <a:solidFill>
                  <a:srgbClr val="157CA1"/>
                </a:solidFill>
                <a:latin typeface="Optima" panose="02000503060000020004" pitchFamily="2" charset="0"/>
              </a:rPr>
              <a:t>activités</a:t>
            </a:r>
            <a:r>
              <a:rPr lang="en-US" sz="1400" b="1" spc="-1" dirty="0">
                <a:solidFill>
                  <a:srgbClr val="157CA1"/>
                </a:solidFill>
                <a:latin typeface="Optima" panose="02000503060000020004" pitchFamily="2" charset="0"/>
              </a:rPr>
              <a:t>, actions </a:t>
            </a:r>
            <a:r>
              <a:rPr lang="en-US" sz="1400" b="1" spc="-1" dirty="0" err="1">
                <a:solidFill>
                  <a:srgbClr val="157CA1"/>
                </a:solidFill>
                <a:latin typeface="Optima" panose="02000503060000020004" pitchFamily="2" charset="0"/>
              </a:rPr>
              <a:t>simultanées</a:t>
            </a:r>
            <a:r>
              <a:rPr lang="en-US" sz="1400" b="1" spc="-1" dirty="0">
                <a:solidFill>
                  <a:srgbClr val="157CA1"/>
                </a:solidFill>
                <a:latin typeface="Optima" panose="02000503060000020004" pitchFamily="2" charset="0"/>
              </a:rPr>
              <a:t>, multi-zones et multi-</a:t>
            </a:r>
            <a:r>
              <a:rPr lang="en-US" sz="1400" b="1" spc="-1" dirty="0" err="1">
                <a:solidFill>
                  <a:srgbClr val="157CA1"/>
                </a:solidFill>
                <a:latin typeface="Optima" panose="02000503060000020004" pitchFamily="2" charset="0"/>
              </a:rPr>
              <a:t>acteurs</a:t>
            </a:r>
            <a:r>
              <a:rPr lang="en-US" sz="1400" b="1" spc="-1" dirty="0">
                <a:solidFill>
                  <a:srgbClr val="157CA1"/>
                </a:solidFill>
                <a:latin typeface="Optima" panose="02000503060000020004" pitchFamily="2" charset="0"/>
              </a:rPr>
              <a:t>. </a:t>
            </a:r>
          </a:p>
        </p:txBody>
      </p:sp>
      <p:pic>
        <p:nvPicPr>
          <p:cNvPr id="107" name="Image 12"/>
          <p:cNvPicPr/>
          <p:nvPr/>
        </p:nvPicPr>
        <p:blipFill>
          <a:blip r:embed="rId4"/>
          <a:srcRect r="31433"/>
          <a:stretch/>
        </p:blipFill>
        <p:spPr>
          <a:xfrm>
            <a:off x="8758566" y="1144270"/>
            <a:ext cx="2467969" cy="1383540"/>
          </a:xfrm>
          <a:prstGeom prst="rect">
            <a:avLst/>
          </a:prstGeom>
          <a:ln w="0">
            <a:noFill/>
          </a:ln>
        </p:spPr>
      </p:pic>
      <p:sp>
        <p:nvSpPr>
          <p:cNvPr id="108" name="TextBox 18"/>
          <p:cNvSpPr/>
          <p:nvPr/>
        </p:nvSpPr>
        <p:spPr>
          <a:xfrm>
            <a:off x="204201" y="3971681"/>
            <a:ext cx="11165760" cy="330951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343080" indent="-343080">
              <a:lnSpc>
                <a:spcPct val="12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500" b="1" strike="noStrike" spc="-1" dirty="0" err="1">
                <a:solidFill>
                  <a:srgbClr val="000000"/>
                </a:solidFill>
                <a:latin typeface="Optima"/>
              </a:rPr>
              <a:t>Contexte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500" b="1" strike="noStrike" spc="-1" dirty="0" err="1">
                <a:solidFill>
                  <a:srgbClr val="000000"/>
                </a:solidFill>
                <a:latin typeface="Optima"/>
              </a:rPr>
              <a:t>résidentiel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 très </a:t>
            </a:r>
            <a:r>
              <a:rPr lang="en-US" sz="1500" b="1" strike="noStrike" spc="-1" dirty="0" err="1">
                <a:solidFill>
                  <a:srgbClr val="000000"/>
                </a:solidFill>
                <a:latin typeface="Optima"/>
              </a:rPr>
              <a:t>complexe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 : </a:t>
            </a:r>
            <a:r>
              <a:rPr lang="en-US" sz="1500" b="0" strike="noStrike" spc="-1" dirty="0">
                <a:solidFill>
                  <a:srgbClr val="000000"/>
                </a:solidFill>
                <a:latin typeface="Optima"/>
              </a:rPr>
              <a:t>Silva et al. (2022) 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occupation et </a:t>
            </a:r>
            <a:r>
              <a:rPr lang="en-US" sz="1500" b="1" strike="noStrike" spc="-1" dirty="0" err="1">
                <a:solidFill>
                  <a:srgbClr val="000000"/>
                </a:solidFill>
                <a:latin typeface="Optima"/>
              </a:rPr>
              <a:t>activités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500" b="1" strike="noStrike" spc="-1" dirty="0" err="1">
                <a:solidFill>
                  <a:srgbClr val="000000"/>
                </a:solidFill>
                <a:latin typeface="Optima"/>
              </a:rPr>
              <a:t>estimées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500" b="1" strike="noStrike" spc="-1" dirty="0" err="1">
                <a:solidFill>
                  <a:srgbClr val="000000"/>
                </a:solidFill>
                <a:latin typeface="Optima"/>
              </a:rPr>
              <a:t>uniquement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 dans </a:t>
            </a:r>
            <a:r>
              <a:rPr lang="en-US" sz="1500" b="1" strike="noStrike" spc="-1" dirty="0" err="1">
                <a:solidFill>
                  <a:srgbClr val="000000"/>
                </a:solidFill>
                <a:latin typeface="Optima"/>
              </a:rPr>
              <a:t>une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500" b="1" strike="noStrike" spc="-1" dirty="0" err="1">
                <a:solidFill>
                  <a:srgbClr val="000000"/>
                </a:solidFill>
                <a:latin typeface="Optima"/>
              </a:rPr>
              <a:t>contexte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 mono-zone.</a:t>
            </a:r>
            <a:endParaRPr lang="en-US" sz="1500" b="0" strike="noStrike" spc="-1" dirty="0">
              <a:latin typeface="Arial"/>
            </a:endParaRPr>
          </a:p>
          <a:p>
            <a:pPr marL="343080" indent="-343080">
              <a:lnSpc>
                <a:spcPct val="12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Cameras </a:t>
            </a:r>
            <a:r>
              <a:rPr lang="en-US" sz="1500" b="1" strike="noStrike" spc="-1" dirty="0" err="1">
                <a:solidFill>
                  <a:srgbClr val="000000"/>
                </a:solidFill>
                <a:latin typeface="Optima"/>
              </a:rPr>
              <a:t>considérées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500" b="1" strike="noStrike" spc="-1" dirty="0" err="1">
                <a:solidFill>
                  <a:srgbClr val="000000"/>
                </a:solidFill>
                <a:latin typeface="Optima"/>
              </a:rPr>
              <a:t>comme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500" b="1" strike="noStrike" spc="-1" dirty="0" err="1">
                <a:solidFill>
                  <a:srgbClr val="000000"/>
                </a:solidFill>
                <a:latin typeface="Optima"/>
              </a:rPr>
              <a:t>intrusives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.</a:t>
            </a:r>
            <a:endParaRPr lang="en-US" sz="1500" b="0" strike="noStrike" spc="-1" dirty="0">
              <a:latin typeface="Optima" panose="02000503060000020004" pitchFamily="2" charset="0"/>
            </a:endParaRPr>
          </a:p>
          <a:p>
            <a:pPr marL="343080" indent="-343080">
              <a:lnSpc>
                <a:spcPct val="12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500" b="1" strike="noStrike" spc="-1" dirty="0" err="1">
                <a:solidFill>
                  <a:srgbClr val="000000"/>
                </a:solidFill>
                <a:latin typeface="Optima"/>
              </a:rPr>
              <a:t>Modèles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500" b="1" strike="noStrike" spc="-1" dirty="0" err="1">
                <a:solidFill>
                  <a:srgbClr val="000000"/>
                </a:solidFill>
                <a:latin typeface="Optima"/>
              </a:rPr>
              <a:t>graphiques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500" b="1" strike="noStrike" spc="-1" dirty="0" err="1">
                <a:solidFill>
                  <a:srgbClr val="000000"/>
                </a:solidFill>
                <a:latin typeface="Optima"/>
              </a:rPr>
              <a:t>probabilistes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500" dirty="0" err="1">
                <a:latin typeface="Optima" panose="02000503060000020004" pitchFamily="2" charset="0"/>
              </a:rPr>
              <a:t>représentant</a:t>
            </a:r>
            <a:r>
              <a:rPr lang="en-US" sz="1500" dirty="0"/>
              <a:t> </a:t>
            </a:r>
            <a:r>
              <a:rPr lang="en-US" sz="1500" b="0" strike="noStrike" spc="-1" dirty="0">
                <a:solidFill>
                  <a:srgbClr val="000000"/>
                </a:solidFill>
                <a:latin typeface="Optima"/>
              </a:rPr>
              <a:t>les interactions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Optima"/>
              </a:rPr>
              <a:t>temporelles</a:t>
            </a:r>
            <a:r>
              <a:rPr lang="en-US" sz="1500" b="0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Optima"/>
              </a:rPr>
              <a:t>liées</a:t>
            </a:r>
            <a:r>
              <a:rPr lang="en-US" sz="1500" b="0" strike="noStrike" spc="-1" dirty="0">
                <a:solidFill>
                  <a:srgbClr val="000000"/>
                </a:solidFill>
                <a:latin typeface="Optima"/>
              </a:rPr>
              <a:t> aux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Optima"/>
              </a:rPr>
              <a:t>activités</a:t>
            </a:r>
            <a:r>
              <a:rPr lang="en-US" sz="1500" b="0" strike="noStrike" spc="-1" dirty="0">
                <a:solidFill>
                  <a:srgbClr val="000000"/>
                </a:solidFill>
                <a:latin typeface="Optima"/>
              </a:rPr>
              <a:t> : 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augmentation de la </a:t>
            </a:r>
            <a:r>
              <a:rPr lang="en-US" sz="1500" b="1" strike="noStrike" spc="-1" dirty="0" err="1">
                <a:solidFill>
                  <a:srgbClr val="000000"/>
                </a:solidFill>
                <a:latin typeface="Optima"/>
              </a:rPr>
              <a:t>complexité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 du </a:t>
            </a:r>
            <a:r>
              <a:rPr lang="en-US" sz="1500" b="1" strike="noStrike" spc="-1" dirty="0" err="1">
                <a:solidFill>
                  <a:srgbClr val="000000"/>
                </a:solidFill>
                <a:latin typeface="Optima"/>
              </a:rPr>
              <a:t>modèle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500" b="0" strike="noStrike" spc="-1" dirty="0">
                <a:solidFill>
                  <a:srgbClr val="000000"/>
                </a:solidFill>
                <a:latin typeface="Optima"/>
              </a:rPr>
              <a:t>du fait du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Optima"/>
              </a:rPr>
              <a:t>nombre</a:t>
            </a:r>
            <a:r>
              <a:rPr lang="en-US" sz="1500" b="0" strike="noStrike" spc="-1" dirty="0">
                <a:solidFill>
                  <a:srgbClr val="000000"/>
                </a:solidFill>
                <a:latin typeface="Optima"/>
              </a:rPr>
              <a:t> et de la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Optima"/>
              </a:rPr>
              <a:t>diversité</a:t>
            </a:r>
            <a:r>
              <a:rPr lang="en-US" sz="1500" b="0" strike="noStrike" spc="-1" dirty="0">
                <a:solidFill>
                  <a:srgbClr val="000000"/>
                </a:solidFill>
                <a:latin typeface="Optima"/>
              </a:rPr>
              <a:t> des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Optima"/>
              </a:rPr>
              <a:t>activités</a:t>
            </a:r>
            <a:r>
              <a:rPr lang="en-US" sz="1500" b="0" strike="noStrike" spc="-1" dirty="0">
                <a:solidFill>
                  <a:srgbClr val="000000"/>
                </a:solidFill>
                <a:latin typeface="Optima"/>
              </a:rPr>
              <a:t>, </a:t>
            </a:r>
            <a:r>
              <a:rPr lang="en-US" sz="1500" b="1" strike="noStrike" spc="-1" dirty="0" err="1">
                <a:solidFill>
                  <a:srgbClr val="000000"/>
                </a:solidFill>
                <a:latin typeface="Optima"/>
              </a:rPr>
              <a:t>grande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500" b="1" strike="noStrike" spc="-1" dirty="0" err="1">
                <a:solidFill>
                  <a:srgbClr val="000000"/>
                </a:solidFill>
                <a:latin typeface="Optima"/>
              </a:rPr>
              <a:t>quantité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500" b="1" strike="noStrike" spc="-1" dirty="0" err="1">
                <a:solidFill>
                  <a:srgbClr val="000000"/>
                </a:solidFill>
                <a:latin typeface="Optima"/>
              </a:rPr>
              <a:t>d’informations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Optima"/>
              </a:rPr>
              <a:t>nécessaire</a:t>
            </a:r>
            <a:r>
              <a:rPr lang="en-US" sz="1500" b="0" strike="noStrike" spc="-1" dirty="0">
                <a:solidFill>
                  <a:srgbClr val="000000"/>
                </a:solidFill>
                <a:latin typeface="Optima"/>
              </a:rPr>
              <a:t> pour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Optima"/>
              </a:rPr>
              <a:t>l’apprentissage</a:t>
            </a:r>
            <a:r>
              <a:rPr lang="en-US" sz="1500" b="0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500" dirty="0">
                <a:latin typeface="Optima" panose="02000503060000020004" pitchFamily="2" charset="0"/>
              </a:rPr>
              <a:t>(Liu et al., 2016).</a:t>
            </a:r>
            <a:endParaRPr lang="en-US" sz="1500" b="0" strike="noStrike" spc="-1" dirty="0">
              <a:latin typeface="Optima" panose="02000503060000020004" pitchFamily="2" charset="0"/>
            </a:endParaRPr>
          </a:p>
          <a:p>
            <a:pPr marL="343080" indent="-343080">
              <a:lnSpc>
                <a:spcPct val="12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500" b="0" strike="noStrike" spc="-1" dirty="0" err="1">
                <a:solidFill>
                  <a:srgbClr val="000000"/>
                </a:solidFill>
                <a:latin typeface="Optima"/>
              </a:rPr>
              <a:t>Méthodes</a:t>
            </a:r>
            <a:r>
              <a:rPr lang="en-US" sz="1500" b="0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Optima"/>
              </a:rPr>
              <a:t>développées</a:t>
            </a:r>
            <a:r>
              <a:rPr lang="en-US" sz="1500" b="0" strike="noStrike" spc="-1" dirty="0">
                <a:solidFill>
                  <a:srgbClr val="000000"/>
                </a:solidFill>
                <a:latin typeface="Optima"/>
              </a:rPr>
              <a:t> avec des </a:t>
            </a:r>
            <a:r>
              <a:rPr lang="en-US" sz="1500" b="1" strike="noStrike" spc="-1" dirty="0" err="1">
                <a:solidFill>
                  <a:srgbClr val="000000"/>
                </a:solidFill>
                <a:latin typeface="Optima"/>
              </a:rPr>
              <a:t>capteurs</a:t>
            </a:r>
            <a:r>
              <a:rPr lang="en-US" sz="1500" b="1" strike="noStrike" spc="-1" dirty="0">
                <a:solidFill>
                  <a:srgbClr val="000000"/>
                </a:solidFill>
                <a:latin typeface="Optima"/>
              </a:rPr>
              <a:t> sur le corps</a:t>
            </a:r>
            <a:r>
              <a:rPr lang="en-US" sz="1500" b="0" strike="noStrike" spc="-1" dirty="0">
                <a:solidFill>
                  <a:srgbClr val="000000"/>
                </a:solidFill>
                <a:latin typeface="Optima"/>
              </a:rPr>
              <a:t> : solution invasive et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Optima"/>
              </a:rPr>
              <a:t>analyse</a:t>
            </a:r>
            <a:r>
              <a:rPr lang="en-US" sz="1500" b="0" strike="noStrike" spc="-1" dirty="0">
                <a:solidFill>
                  <a:srgbClr val="000000"/>
                </a:solidFill>
                <a:latin typeface="Optima"/>
              </a:rPr>
              <a:t> de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Optima"/>
              </a:rPr>
              <a:t>plusieurs</a:t>
            </a:r>
            <a:r>
              <a:rPr lang="en-US" sz="1500" b="0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Optima"/>
              </a:rPr>
              <a:t>mouvements</a:t>
            </a:r>
            <a:r>
              <a:rPr lang="en-US" sz="1500" b="0" strike="noStrike" spc="-1" dirty="0">
                <a:solidFill>
                  <a:srgbClr val="000000"/>
                </a:solidFill>
                <a:latin typeface="Optima"/>
              </a:rPr>
              <a:t> pour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Optima"/>
              </a:rPr>
              <a:t>pouvoir</a:t>
            </a:r>
            <a:r>
              <a:rPr lang="en-US" sz="1500" b="0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Optima"/>
              </a:rPr>
              <a:t>associer</a:t>
            </a:r>
            <a:r>
              <a:rPr lang="en-US" sz="1500" b="0" strike="noStrike" spc="-1" dirty="0">
                <a:solidFill>
                  <a:srgbClr val="000000"/>
                </a:solidFill>
                <a:latin typeface="Optima"/>
              </a:rPr>
              <a:t> des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Optima"/>
              </a:rPr>
              <a:t>activités</a:t>
            </a:r>
            <a:r>
              <a:rPr lang="en-US" sz="1500" b="0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Optima" panose="02000503060000020004" pitchFamily="2" charset="0"/>
              </a:rPr>
              <a:t>comme</a:t>
            </a:r>
            <a:r>
              <a:rPr lang="en-US" sz="1500" b="0" strike="noStrike" spc="-1" dirty="0">
                <a:solidFill>
                  <a:srgbClr val="000000"/>
                </a:solidFill>
                <a:latin typeface="Optima" panose="02000503060000020004" pitchFamily="2" charset="0"/>
              </a:rPr>
              <a:t>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Optima" panose="02000503060000020004" pitchFamily="2" charset="0"/>
              </a:rPr>
              <a:t>ils</a:t>
            </a:r>
            <a:r>
              <a:rPr lang="en-US" sz="1500" b="0" strike="noStrike" spc="-1" dirty="0">
                <a:solidFill>
                  <a:srgbClr val="000000"/>
                </a:solidFill>
                <a:latin typeface="Optima" panose="02000503060000020004" pitchFamily="2" charset="0"/>
              </a:rPr>
              <a:t>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Optima" panose="02000503060000020004" pitchFamily="2" charset="0"/>
              </a:rPr>
              <a:t>l'ont</a:t>
            </a:r>
            <a:r>
              <a:rPr lang="en-US" sz="1500" b="0" strike="noStrike" spc="-1" dirty="0">
                <a:solidFill>
                  <a:srgbClr val="000000"/>
                </a:solidFill>
                <a:latin typeface="Optima" panose="02000503060000020004" pitchFamily="2" charset="0"/>
              </a:rPr>
              <a:t> fait </a:t>
            </a:r>
            <a:r>
              <a:rPr lang="en-US" sz="1500" dirty="0">
                <a:latin typeface="Optima" panose="02000503060000020004" pitchFamily="2" charset="0"/>
              </a:rPr>
              <a:t>Liu et al. (2016).</a:t>
            </a:r>
          </a:p>
          <a:p>
            <a:pPr marL="343080" indent="-343080">
              <a:lnSpc>
                <a:spcPct val="124000"/>
              </a:lnSpc>
              <a:buClr>
                <a:srgbClr val="000000"/>
              </a:buClr>
              <a:buFont typeface="Arial"/>
              <a:buChar char="•"/>
            </a:pPr>
            <a:endParaRPr lang="en-US" sz="1600" b="0" strike="noStrike" spc="-1" dirty="0">
              <a:latin typeface="Optima" panose="02000503060000020004" pitchFamily="2" charset="0"/>
            </a:endParaRPr>
          </a:p>
          <a:p>
            <a:pPr>
              <a:lnSpc>
                <a:spcPct val="124000"/>
              </a:lnSpc>
              <a:buClr>
                <a:srgbClr val="000000"/>
              </a:buClr>
            </a:pPr>
            <a:endParaRPr lang="en-US" sz="1100" b="0" strike="noStrike" spc="-1" dirty="0">
              <a:latin typeface="Arial"/>
            </a:endParaRPr>
          </a:p>
          <a:p>
            <a:pPr>
              <a:lnSpc>
                <a:spcPct val="124000"/>
              </a:lnSpc>
              <a:buNone/>
            </a:pPr>
            <a:endParaRPr lang="en-US" sz="2400" b="0" strike="noStrike" spc="-1" dirty="0"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828FB9-D640-9F7E-D86D-DF46E3633332}"/>
              </a:ext>
            </a:extLst>
          </p:cNvPr>
          <p:cNvSpPr/>
          <p:nvPr/>
        </p:nvSpPr>
        <p:spPr>
          <a:xfrm>
            <a:off x="204201" y="2521165"/>
            <a:ext cx="11987799" cy="1383540"/>
          </a:xfrm>
          <a:prstGeom prst="rect">
            <a:avLst/>
          </a:prstGeom>
          <a:solidFill>
            <a:srgbClr val="157CA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Optima" panose="02000503060000020004" pitchFamily="2" charset="0"/>
              </a:rPr>
              <a:t>Activite</a:t>
            </a:r>
            <a:r>
              <a:rPr lang="en-US" sz="1400" b="1" dirty="0">
                <a:solidFill>
                  <a:schemeClr val="bg1"/>
                </a:solidFill>
                <a:latin typeface="Optima" panose="02000503060000020004" pitchFamily="2" charset="0"/>
              </a:rPr>
              <a:t>́: 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Un 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processus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exécute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́ pendant un certain temps. On 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peut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également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 dire que les 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activités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sont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 un ensemble 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d'actions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: pour 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réaliser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l'activite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́ de 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cuisson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, les actions "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allumer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 la 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cuisinière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" et "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allumer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 le four" 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ont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 lieu. </a:t>
            </a:r>
          </a:p>
          <a:p>
            <a:r>
              <a:rPr lang="en-US" sz="1400" b="1" dirty="0">
                <a:solidFill>
                  <a:schemeClr val="bg1"/>
                </a:solidFill>
                <a:latin typeface="Optima" panose="02000503060000020004" pitchFamily="2" charset="0"/>
              </a:rPr>
              <a:t>Action: 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Faite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/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travaille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exécutée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en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 un instant (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Ouvrir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une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Optima" panose="02000503060000020004" pitchFamily="2" charset="0"/>
              </a:rPr>
              <a:t>fenêtre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).</a:t>
            </a:r>
            <a:b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</a:br>
            <a:endParaRPr lang="en-US" sz="1400" dirty="0">
              <a:solidFill>
                <a:schemeClr val="bg1"/>
              </a:solidFill>
              <a:latin typeface="Optima" panose="02000503060000020004" pitchFamily="2" charset="0"/>
            </a:endParaRPr>
          </a:p>
          <a:p>
            <a:r>
              <a:rPr lang="en-US" sz="1400" b="1" dirty="0">
                <a:solidFill>
                  <a:schemeClr val="bg1"/>
                </a:solidFill>
                <a:latin typeface="Optima" panose="02000503060000020004" pitchFamily="2" charset="0"/>
              </a:rPr>
              <a:t>                                                    “Les actions et les </a:t>
            </a:r>
            <a:r>
              <a:rPr lang="en-US" sz="1400" b="1" dirty="0" err="1">
                <a:solidFill>
                  <a:schemeClr val="bg1"/>
                </a:solidFill>
                <a:latin typeface="Optima" panose="02000503060000020004" pitchFamily="2" charset="0"/>
              </a:rPr>
              <a:t>activités</a:t>
            </a:r>
            <a:r>
              <a:rPr lang="en-US" sz="1400" b="1" dirty="0">
                <a:solidFill>
                  <a:schemeClr val="bg1"/>
                </a:solidFill>
                <a:latin typeface="Optima" panose="02000503060000020004" pitchFamily="2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Optima" panose="02000503060000020004" pitchFamily="2" charset="0"/>
              </a:rPr>
              <a:t>peuvent</a:t>
            </a:r>
            <a:r>
              <a:rPr lang="en-US" sz="1400" b="1" dirty="0">
                <a:solidFill>
                  <a:schemeClr val="bg1"/>
                </a:solidFill>
                <a:latin typeface="Optima" panose="02000503060000020004" pitchFamily="2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Optima" panose="02000503060000020004" pitchFamily="2" charset="0"/>
              </a:rPr>
              <a:t>toutes</a:t>
            </a:r>
            <a:r>
              <a:rPr lang="en-US" sz="1400" b="1" dirty="0">
                <a:solidFill>
                  <a:schemeClr val="bg1"/>
                </a:solidFill>
                <a:latin typeface="Optima" panose="02000503060000020004" pitchFamily="2" charset="0"/>
              </a:rPr>
              <a:t> deux </a:t>
            </a:r>
            <a:r>
              <a:rPr lang="en-US" sz="1400" b="1" dirty="0" err="1">
                <a:solidFill>
                  <a:schemeClr val="bg1"/>
                </a:solidFill>
                <a:latin typeface="Optima" panose="02000503060000020004" pitchFamily="2" charset="0"/>
              </a:rPr>
              <a:t>avoir</a:t>
            </a:r>
            <a:r>
              <a:rPr lang="en-US" sz="1400" b="1" dirty="0">
                <a:solidFill>
                  <a:schemeClr val="bg1"/>
                </a:solidFill>
                <a:latin typeface="Optima" panose="02000503060000020004" pitchFamily="2" charset="0"/>
              </a:rPr>
              <a:t> un impact </a:t>
            </a:r>
            <a:r>
              <a:rPr lang="en-US" sz="1400" b="1" dirty="0" err="1">
                <a:solidFill>
                  <a:schemeClr val="bg1"/>
                </a:solidFill>
                <a:latin typeface="Optima" panose="02000503060000020004" pitchFamily="2" charset="0"/>
              </a:rPr>
              <a:t>énergétique</a:t>
            </a:r>
            <a:r>
              <a:rPr lang="en-US" sz="1400" dirty="0">
                <a:solidFill>
                  <a:schemeClr val="bg1"/>
                </a:solidFill>
                <a:latin typeface="Optima" panose="02000503060000020004" pitchFamily="2" charset="0"/>
              </a:rPr>
              <a:t>.”</a:t>
            </a:r>
          </a:p>
          <a:p>
            <a:endParaRPr lang="en-US" sz="1400" dirty="0">
              <a:solidFill>
                <a:schemeClr val="bg1"/>
              </a:solidFill>
              <a:latin typeface="Optima" panose="02000503060000020004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1317960" y="310680"/>
            <a:ext cx="10674720" cy="76788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 numCol="1" spcCol="0" anchor="ctr">
            <a:noAutofit/>
          </a:bodyPr>
          <a:lstStyle/>
          <a:p>
            <a:pPr algn="r">
              <a:lnSpc>
                <a:spcPct val="126000"/>
              </a:lnSpc>
              <a:buNone/>
            </a:pPr>
            <a:r>
              <a:rPr lang="en-US" sz="2400" b="1" strike="noStrike" spc="-1">
                <a:solidFill>
                  <a:srgbClr val="157CA1"/>
                </a:solidFill>
                <a:latin typeface="Optima"/>
              </a:rPr>
              <a:t>PROPOSITION- Génération d’”expériences” définies par les occupants</a:t>
            </a: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10" name="TextBox 5"/>
          <p:cNvSpPr/>
          <p:nvPr/>
        </p:nvSpPr>
        <p:spPr>
          <a:xfrm>
            <a:off x="199080" y="1302120"/>
            <a:ext cx="12191760" cy="4924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24000"/>
              </a:lnSpc>
              <a:buNone/>
            </a:pPr>
            <a:r>
              <a:rPr lang="en-US" sz="1600" b="0" strike="noStrike" spc="-1" dirty="0" err="1">
                <a:solidFill>
                  <a:srgbClr val="000000"/>
                </a:solidFill>
                <a:latin typeface="Optima"/>
              </a:rPr>
              <a:t>Algorithme</a:t>
            </a:r>
            <a:r>
              <a:rPr lang="en-US" sz="1600" b="0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Optima"/>
              </a:rPr>
              <a:t>d’apprentissage</a:t>
            </a:r>
            <a:r>
              <a:rPr lang="en-US" sz="1600" b="0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Optima"/>
              </a:rPr>
              <a:t>coopératif</a:t>
            </a:r>
            <a:r>
              <a:rPr lang="en-US" sz="1600" b="0" strike="noStrike" spc="-1" dirty="0">
                <a:solidFill>
                  <a:srgbClr val="000000"/>
                </a:solidFill>
                <a:latin typeface="Optima"/>
              </a:rPr>
              <a:t> et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Optima"/>
              </a:rPr>
              <a:t>interactif</a:t>
            </a:r>
            <a:r>
              <a:rPr lang="en-US" sz="1600" b="0" strike="noStrike" spc="-1" dirty="0">
                <a:solidFill>
                  <a:srgbClr val="000000"/>
                </a:solidFill>
                <a:latin typeface="Optima"/>
              </a:rPr>
              <a:t> de Silva et al.</a:t>
            </a:r>
            <a:r>
              <a:rPr lang="en-US" sz="1600" spc="-1" dirty="0">
                <a:solidFill>
                  <a:srgbClr val="000000"/>
                </a:solidFill>
                <a:latin typeface="Optima"/>
              </a:rPr>
              <a:t>(</a:t>
            </a:r>
            <a:r>
              <a:rPr lang="en-US" sz="1600" b="0" strike="noStrike" spc="-1" dirty="0">
                <a:solidFill>
                  <a:srgbClr val="000000"/>
                </a:solidFill>
                <a:latin typeface="Optima"/>
              </a:rPr>
              <a:t>2022)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24000"/>
              </a:lnSpc>
              <a:buNone/>
            </a:pPr>
            <a:endParaRPr lang="en-US" sz="2400" b="0" strike="noStrike" spc="-1" dirty="0">
              <a:latin typeface="Arial"/>
            </a:endParaRPr>
          </a:p>
          <a:p>
            <a:pPr>
              <a:lnSpc>
                <a:spcPct val="124000"/>
              </a:lnSpc>
              <a:buNone/>
            </a:pPr>
            <a:endParaRPr lang="en-US" sz="2400" b="0" strike="noStrike" spc="-1" dirty="0">
              <a:latin typeface="Arial"/>
            </a:endParaRPr>
          </a:p>
          <a:p>
            <a:pPr>
              <a:lnSpc>
                <a:spcPct val="124000"/>
              </a:lnSpc>
              <a:buNone/>
            </a:pPr>
            <a:endParaRPr lang="en-US" sz="2400" b="0" strike="noStrike" spc="-1" dirty="0">
              <a:latin typeface="Arial"/>
            </a:endParaRPr>
          </a:p>
          <a:p>
            <a:pPr>
              <a:lnSpc>
                <a:spcPct val="124000"/>
              </a:lnSpc>
              <a:buNone/>
            </a:pPr>
            <a:br>
              <a:rPr sz="2400" dirty="0"/>
            </a:br>
            <a:endParaRPr lang="en-US" sz="2400" b="0" strike="noStrike" spc="-1" dirty="0">
              <a:latin typeface="Arial"/>
            </a:endParaRPr>
          </a:p>
          <a:p>
            <a:pPr>
              <a:lnSpc>
                <a:spcPct val="124000"/>
              </a:lnSpc>
              <a:buNone/>
            </a:pPr>
            <a:endParaRPr lang="en-US" sz="2400" b="0" strike="noStrike" spc="-1" dirty="0">
              <a:latin typeface="Arial"/>
            </a:endParaRPr>
          </a:p>
          <a:p>
            <a:pPr>
              <a:lnSpc>
                <a:spcPct val="124000"/>
              </a:lnSpc>
              <a:buNone/>
            </a:pPr>
            <a:endParaRPr lang="en-US" sz="2400" b="0" strike="noStrike" spc="-1" dirty="0">
              <a:latin typeface="Arial"/>
            </a:endParaRPr>
          </a:p>
          <a:p>
            <a:pPr>
              <a:lnSpc>
                <a:spcPct val="124000"/>
              </a:lnSpc>
              <a:buNone/>
            </a:pPr>
            <a:endParaRPr lang="en-US" sz="2400" b="0" strike="noStrike" spc="-1" dirty="0">
              <a:latin typeface="Arial"/>
            </a:endParaRPr>
          </a:p>
          <a:p>
            <a:pPr>
              <a:lnSpc>
                <a:spcPct val="124000"/>
              </a:lnSpc>
              <a:buNone/>
            </a:pPr>
            <a:endParaRPr lang="en-US" sz="2400" b="0" strike="noStrike" spc="-1" dirty="0">
              <a:latin typeface="Arial"/>
            </a:endParaRPr>
          </a:p>
          <a:p>
            <a:pPr>
              <a:lnSpc>
                <a:spcPct val="124000"/>
              </a:lnSpc>
              <a:buNone/>
            </a:pPr>
            <a:endParaRPr lang="en-US" sz="2400" b="0" strike="noStrike" spc="-1" dirty="0">
              <a:latin typeface="Arial"/>
            </a:endParaRPr>
          </a:p>
        </p:txBody>
      </p:sp>
      <p:pic>
        <p:nvPicPr>
          <p:cNvPr id="111" name="Picture 6"/>
          <p:cNvPicPr/>
          <p:nvPr/>
        </p:nvPicPr>
        <p:blipFill>
          <a:blip r:embed="rId3"/>
          <a:stretch/>
        </p:blipFill>
        <p:spPr>
          <a:xfrm>
            <a:off x="1310760" y="1544400"/>
            <a:ext cx="11565000" cy="1436040"/>
          </a:xfrm>
          <a:prstGeom prst="rect">
            <a:avLst/>
          </a:prstGeom>
          <a:ln w="0">
            <a:noFill/>
          </a:ln>
        </p:spPr>
      </p:pic>
      <p:pic>
        <p:nvPicPr>
          <p:cNvPr id="112" name="Picture 7"/>
          <p:cNvPicPr/>
          <p:nvPr/>
        </p:nvPicPr>
        <p:blipFill>
          <a:blip r:embed="rId4"/>
          <a:stretch/>
        </p:blipFill>
        <p:spPr>
          <a:xfrm>
            <a:off x="684360" y="1838160"/>
            <a:ext cx="633240" cy="793440"/>
          </a:xfrm>
          <a:prstGeom prst="rect">
            <a:avLst/>
          </a:prstGeom>
          <a:ln w="0">
            <a:noFill/>
          </a:ln>
        </p:spPr>
      </p:pic>
      <p:pic>
        <p:nvPicPr>
          <p:cNvPr id="113" name="Picture 8"/>
          <p:cNvPicPr/>
          <p:nvPr/>
        </p:nvPicPr>
        <p:blipFill>
          <a:blip r:embed="rId5"/>
          <a:stretch/>
        </p:blipFill>
        <p:spPr>
          <a:xfrm>
            <a:off x="298440" y="3183480"/>
            <a:ext cx="4472640" cy="3127320"/>
          </a:xfrm>
          <a:prstGeom prst="rect">
            <a:avLst/>
          </a:prstGeom>
          <a:ln w="0">
            <a:noFill/>
          </a:ln>
        </p:spPr>
      </p:pic>
      <p:sp>
        <p:nvSpPr>
          <p:cNvPr id="114" name="TextBox 9"/>
          <p:cNvSpPr/>
          <p:nvPr/>
        </p:nvSpPr>
        <p:spPr>
          <a:xfrm>
            <a:off x="5606640" y="3744360"/>
            <a:ext cx="6386040" cy="264177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24000"/>
              </a:lnSpc>
              <a:buNone/>
            </a:pPr>
            <a:r>
              <a:rPr lang="en-US" sz="1600" b="1" strike="noStrike" spc="-1" dirty="0" err="1">
                <a:solidFill>
                  <a:srgbClr val="000000"/>
                </a:solidFill>
                <a:latin typeface="Optima"/>
              </a:rPr>
              <a:t>Apprentissage</a:t>
            </a:r>
            <a:r>
              <a:rPr lang="en-US" sz="1600" b="1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600" b="1" strike="noStrike" spc="-1" dirty="0" err="1">
                <a:solidFill>
                  <a:srgbClr val="000000"/>
                </a:solidFill>
                <a:latin typeface="Optima"/>
              </a:rPr>
              <a:t>interactif</a:t>
            </a:r>
            <a:r>
              <a:rPr lang="en-US" sz="1600" b="1" strike="noStrike" spc="-1" dirty="0">
                <a:solidFill>
                  <a:srgbClr val="000000"/>
                </a:solidFill>
                <a:latin typeface="Optima"/>
              </a:rPr>
              <a:t>: </a:t>
            </a:r>
            <a:r>
              <a:rPr lang="en-US" sz="1600" strike="noStrike" spc="-1" dirty="0">
                <a:solidFill>
                  <a:srgbClr val="000000"/>
                </a:solidFill>
                <a:latin typeface="Optima"/>
              </a:rPr>
              <a:t>Le </a:t>
            </a:r>
            <a:r>
              <a:rPr lang="en-US" sz="1600" strike="noStrike" spc="-1" dirty="0" err="1">
                <a:solidFill>
                  <a:srgbClr val="000000"/>
                </a:solidFill>
                <a:latin typeface="Optima"/>
              </a:rPr>
              <a:t>système</a:t>
            </a:r>
            <a:r>
              <a:rPr lang="en-US" sz="1600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600" spc="-1" dirty="0" err="1">
                <a:solidFill>
                  <a:srgbClr val="000000"/>
                </a:solidFill>
                <a:latin typeface="Optima"/>
              </a:rPr>
              <a:t>d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Optima"/>
              </a:rPr>
              <a:t>emande</a:t>
            </a:r>
            <a:r>
              <a:rPr lang="en-US" sz="1600" b="0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Optima"/>
              </a:rPr>
              <a:t>d'informations</a:t>
            </a:r>
            <a:r>
              <a:rPr lang="en-US" sz="1600" b="0" strike="noStrike" spc="-1" dirty="0">
                <a:solidFill>
                  <a:srgbClr val="000000"/>
                </a:solidFill>
                <a:latin typeface="Optima"/>
              </a:rPr>
              <a:t> aux habitants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Optima"/>
              </a:rPr>
              <a:t>uniquement</a:t>
            </a:r>
            <a:r>
              <a:rPr lang="en-US" sz="1600" b="0" strike="noStrike" spc="-1" dirty="0">
                <a:solidFill>
                  <a:srgbClr val="000000"/>
                </a:solidFill>
                <a:latin typeface="Optima"/>
              </a:rPr>
              <a:t> aux moments les plus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Optima"/>
              </a:rPr>
              <a:t>opportuns</a:t>
            </a:r>
            <a:r>
              <a:rPr lang="en-US" sz="1600" b="0" strike="noStrike" spc="-1" dirty="0">
                <a:solidFill>
                  <a:srgbClr val="000000"/>
                </a:solidFill>
                <a:latin typeface="Optima"/>
              </a:rPr>
              <a:t> : les habitants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Optima"/>
              </a:rPr>
              <a:t>répondent</a:t>
            </a:r>
            <a:r>
              <a:rPr lang="en-US" sz="1600" b="0" strike="noStrike" spc="-1" dirty="0">
                <a:solidFill>
                  <a:srgbClr val="000000"/>
                </a:solidFill>
                <a:latin typeface="Optima"/>
              </a:rPr>
              <a:t> avec des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Optima"/>
              </a:rPr>
              <a:t>étiquettes</a:t>
            </a:r>
            <a:r>
              <a:rPr lang="en-US" sz="1600" b="0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Optima"/>
              </a:rPr>
              <a:t>parmi</a:t>
            </a:r>
            <a:r>
              <a:rPr lang="en-US" sz="1600" b="0" strike="noStrike" spc="-1" dirty="0">
                <a:solidFill>
                  <a:srgbClr val="000000"/>
                </a:solidFill>
                <a:latin typeface="Optima"/>
              </a:rPr>
              <a:t> un ensemble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Optima"/>
              </a:rPr>
              <a:t>ouvert</a:t>
            </a:r>
            <a:r>
              <a:rPr lang="en-US" sz="1600" b="0" strike="noStrike" spc="-1" dirty="0">
                <a:solidFill>
                  <a:srgbClr val="000000"/>
                </a:solidFill>
                <a:latin typeface="Optima"/>
              </a:rPr>
              <a:t>.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24000"/>
              </a:lnSpc>
              <a:buNone/>
            </a:pPr>
            <a:endParaRPr lang="en-US" sz="1600" b="0" strike="noStrike" spc="-1" dirty="0">
              <a:latin typeface="Arial"/>
            </a:endParaRPr>
          </a:p>
          <a:p>
            <a:pPr>
              <a:lnSpc>
                <a:spcPct val="124000"/>
              </a:lnSpc>
              <a:buNone/>
            </a:pPr>
            <a:r>
              <a:rPr lang="en-US" sz="1600" b="1" strike="noStrike" spc="-1" dirty="0" err="1">
                <a:solidFill>
                  <a:srgbClr val="000000"/>
                </a:solidFill>
                <a:latin typeface="Optima"/>
              </a:rPr>
              <a:t>Apprentissage</a:t>
            </a:r>
            <a:r>
              <a:rPr lang="en-US" sz="1600" b="1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600" b="1" strike="noStrike" spc="-1" dirty="0" err="1">
                <a:solidFill>
                  <a:srgbClr val="000000"/>
                </a:solidFill>
                <a:latin typeface="Optima"/>
              </a:rPr>
              <a:t>coopératif</a:t>
            </a:r>
            <a:r>
              <a:rPr lang="en-US" sz="1600" b="1" strike="noStrike" spc="-1" dirty="0">
                <a:solidFill>
                  <a:srgbClr val="000000"/>
                </a:solidFill>
                <a:latin typeface="Optima"/>
              </a:rPr>
              <a:t>:</a:t>
            </a:r>
            <a:r>
              <a:rPr lang="en-US" sz="1600" b="0" strike="noStrike" spc="-1" dirty="0">
                <a:solidFill>
                  <a:srgbClr val="000000"/>
                </a:solidFill>
                <a:latin typeface="Optima"/>
              </a:rPr>
              <a:t> Construction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Optima"/>
              </a:rPr>
              <a:t>d'une</a:t>
            </a:r>
            <a:r>
              <a:rPr lang="en-US" sz="1600" b="0" strike="noStrike" spc="-1" dirty="0">
                <a:solidFill>
                  <a:srgbClr val="000000"/>
                </a:solidFill>
                <a:latin typeface="Optima"/>
              </a:rPr>
              <a:t> perception commune entre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Optima"/>
              </a:rPr>
              <a:t>l’habitant</a:t>
            </a:r>
            <a:r>
              <a:rPr lang="en-US" sz="1600" b="0" strike="noStrike" spc="-1" dirty="0">
                <a:solidFill>
                  <a:srgbClr val="000000"/>
                </a:solidFill>
                <a:latin typeface="Optima"/>
              </a:rPr>
              <a:t> et le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Optima"/>
              </a:rPr>
              <a:t>système</a:t>
            </a:r>
            <a:r>
              <a:rPr lang="en-US" sz="1600" b="0" strike="noStrike" spc="-1" dirty="0">
                <a:solidFill>
                  <a:srgbClr val="000000"/>
                </a:solidFill>
                <a:latin typeface="Optima"/>
              </a:rPr>
              <a:t>. Le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Optima"/>
              </a:rPr>
              <a:t>système</a:t>
            </a:r>
            <a:r>
              <a:rPr lang="en-US" sz="1600" b="0" strike="noStrike" spc="-1" dirty="0">
                <a:solidFill>
                  <a:srgbClr val="000000"/>
                </a:solidFill>
                <a:latin typeface="Optima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Optima"/>
              </a:rPr>
              <a:t>résoud</a:t>
            </a:r>
            <a:r>
              <a:rPr lang="en-US" sz="1600" b="0" strike="noStrike" spc="-1" dirty="0">
                <a:solidFill>
                  <a:srgbClr val="000000"/>
                </a:solidFill>
                <a:latin typeface="Optima"/>
              </a:rPr>
              <a:t> les confusions pendant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Optima"/>
              </a:rPr>
              <a:t>l’apprentissage</a:t>
            </a:r>
            <a:r>
              <a:rPr lang="en-US" sz="1600" b="0" strike="noStrike" spc="-1" dirty="0">
                <a:solidFill>
                  <a:srgbClr val="000000"/>
                </a:solidFill>
                <a:latin typeface="Optima"/>
              </a:rPr>
              <a:t>.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24000"/>
              </a:lnSpc>
              <a:buNone/>
            </a:pPr>
            <a:endParaRPr lang="en-US" sz="24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Box 7"/>
          <p:cNvSpPr/>
          <p:nvPr/>
        </p:nvSpPr>
        <p:spPr>
          <a:xfrm>
            <a:off x="287640" y="1318320"/>
            <a:ext cx="9682560" cy="994680"/>
          </a:xfrm>
          <a:prstGeom prst="rect">
            <a:avLst/>
          </a:prstGeom>
          <a:solidFill>
            <a:srgbClr val="157CA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24000"/>
              </a:lnSpc>
              <a:buNone/>
            </a:pP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Expérience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: Un habitant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définit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la question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qu'il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souhaite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poser,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puis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sélectionne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les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capteurs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liés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à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l'activité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dont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il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veut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connaître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l'impact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sur la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consommation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d'énergie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ou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sur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ses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conditions de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confort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. Au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cours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du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processus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, le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système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demande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des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informations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 pour </a:t>
            </a:r>
            <a:r>
              <a:rPr lang="en-US" sz="1600" b="0" strike="noStrike" spc="-1" dirty="0" err="1">
                <a:solidFill>
                  <a:srgbClr val="FFFFFF"/>
                </a:solidFill>
                <a:latin typeface="Optima"/>
              </a:rPr>
              <a:t>l'apprentissage</a:t>
            </a:r>
            <a:r>
              <a:rPr lang="en-US" sz="1600" b="0" strike="noStrike" spc="-1" dirty="0">
                <a:solidFill>
                  <a:srgbClr val="FFFFFF"/>
                </a:solidFill>
                <a:latin typeface="Optima"/>
              </a:rPr>
              <a:t>.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116" name="Picture 8"/>
          <p:cNvPicPr/>
          <p:nvPr/>
        </p:nvPicPr>
        <p:blipFill>
          <a:blip r:embed="rId3"/>
          <a:stretch/>
        </p:blipFill>
        <p:spPr>
          <a:xfrm>
            <a:off x="458640" y="2664360"/>
            <a:ext cx="5381640" cy="2379240"/>
          </a:xfrm>
          <a:prstGeom prst="rect">
            <a:avLst/>
          </a:prstGeom>
          <a:ln w="0">
            <a:noFill/>
          </a:ln>
        </p:spPr>
      </p:pic>
      <p:pic>
        <p:nvPicPr>
          <p:cNvPr id="117" name="Picture 9"/>
          <p:cNvPicPr/>
          <p:nvPr/>
        </p:nvPicPr>
        <p:blipFill>
          <a:blip r:embed="rId4"/>
          <a:stretch/>
        </p:blipFill>
        <p:spPr>
          <a:xfrm>
            <a:off x="6294960" y="2629800"/>
            <a:ext cx="3120840" cy="2413440"/>
          </a:xfrm>
          <a:prstGeom prst="rect">
            <a:avLst/>
          </a:prstGeom>
          <a:ln w="0">
            <a:noFill/>
          </a:ln>
        </p:spPr>
      </p:pic>
      <p:pic>
        <p:nvPicPr>
          <p:cNvPr id="118" name="Picture 10"/>
          <p:cNvPicPr/>
          <p:nvPr/>
        </p:nvPicPr>
        <p:blipFill>
          <a:blip r:embed="rId5"/>
          <a:stretch/>
        </p:blipFill>
        <p:spPr>
          <a:xfrm>
            <a:off x="9416160" y="2664000"/>
            <a:ext cx="2761560" cy="2469600"/>
          </a:xfrm>
          <a:prstGeom prst="rect">
            <a:avLst/>
          </a:prstGeom>
          <a:ln w="0">
            <a:noFill/>
          </a:ln>
        </p:spPr>
      </p:pic>
      <p:sp>
        <p:nvSpPr>
          <p:cNvPr id="119" name="TextBox 12"/>
          <p:cNvSpPr/>
          <p:nvPr/>
        </p:nvSpPr>
        <p:spPr>
          <a:xfrm>
            <a:off x="6323400" y="5043600"/>
            <a:ext cx="2761560" cy="541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24000"/>
              </a:lnSpc>
              <a:buNone/>
            </a:pPr>
            <a:r>
              <a:rPr lang="en-US" sz="1200" b="0" strike="noStrike" spc="-1">
                <a:solidFill>
                  <a:srgbClr val="000000"/>
                </a:solidFill>
                <a:latin typeface="Optima"/>
              </a:rPr>
              <a:t>Quelle est la température de la cuisine pendant l'activité </a:t>
            </a:r>
            <a:r>
              <a:rPr lang="en-US" sz="1200" b="0" strike="noStrike" spc="-1">
                <a:solidFill>
                  <a:srgbClr val="000000"/>
                </a:solidFill>
                <a:latin typeface="Times New Roman"/>
              </a:rPr>
              <a:t>“cuisine”?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20" name="TextBox 15"/>
          <p:cNvSpPr/>
          <p:nvPr/>
        </p:nvSpPr>
        <p:spPr>
          <a:xfrm>
            <a:off x="9416160" y="5082120"/>
            <a:ext cx="2761560" cy="504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24000"/>
              </a:lnSpc>
              <a:buNone/>
            </a:pPr>
            <a:r>
              <a:rPr lang="en-US" sz="1100" b="0" strike="noStrike" spc="-1">
                <a:solidFill>
                  <a:srgbClr val="000000"/>
                </a:solidFill>
                <a:latin typeface="Optima"/>
              </a:rPr>
              <a:t>Quelle est la consommation totale d'énergie pendant l'activité "cuisine “?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1406880" y="188640"/>
            <a:ext cx="10497240" cy="93600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 numCol="1" spcCol="0" anchor="ctr">
            <a:noAutofit/>
          </a:bodyPr>
          <a:lstStyle/>
          <a:p>
            <a:pPr algn="r">
              <a:lnSpc>
                <a:spcPct val="126000"/>
              </a:lnSpc>
              <a:buNone/>
            </a:pPr>
            <a:r>
              <a:rPr lang="en-US" sz="2400" b="1" strike="noStrike" spc="-1">
                <a:solidFill>
                  <a:srgbClr val="157CA1"/>
                </a:solidFill>
                <a:latin typeface="Optima"/>
              </a:rPr>
              <a:t>PROPOSITION- Génération d’”expériences” définies par les occupants</a:t>
            </a:r>
            <a:endParaRPr lang="en-GB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pic>
        <p:nvPicPr>
          <p:cNvPr id="122" name="Picture 2" descr="OctoPrint Touchscreen: How to Add It to Your Printer | All3DP"/>
          <p:cNvPicPr/>
          <p:nvPr/>
        </p:nvPicPr>
        <p:blipFill>
          <a:blip r:embed="rId6"/>
          <a:stretch/>
        </p:blipFill>
        <p:spPr>
          <a:xfrm>
            <a:off x="9981720" y="1298520"/>
            <a:ext cx="1922400" cy="1040760"/>
          </a:xfrm>
          <a:prstGeom prst="rect">
            <a:avLst/>
          </a:prstGeom>
          <a:ln w="0">
            <a:noFill/>
          </a:ln>
        </p:spPr>
      </p:pic>
      <p:sp>
        <p:nvSpPr>
          <p:cNvPr id="123" name="TextBox 19"/>
          <p:cNvSpPr/>
          <p:nvPr/>
        </p:nvSpPr>
        <p:spPr>
          <a:xfrm>
            <a:off x="209880" y="5473440"/>
            <a:ext cx="8093880" cy="88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24000"/>
              </a:lnSpc>
              <a:buNone/>
            </a:pPr>
            <a:r>
              <a:rPr lang="en-US" sz="1400" b="1" strike="noStrike" spc="-1">
                <a:solidFill>
                  <a:srgbClr val="157CA1"/>
                </a:solidFill>
                <a:latin typeface="Optima"/>
              </a:rPr>
              <a:t>Prochaines étapes:</a:t>
            </a:r>
            <a:endParaRPr lang="en-US" sz="1400" b="0" strike="noStrike" spc="-1">
              <a:latin typeface="Arial"/>
            </a:endParaRPr>
          </a:p>
          <a:p>
            <a:pPr marL="216000" indent="-216000">
              <a:lnSpc>
                <a:spcPct val="12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b="0" strike="noStrike" spc="-1">
                <a:solidFill>
                  <a:srgbClr val="157CA1"/>
                </a:solidFill>
                <a:latin typeface="Optima"/>
              </a:rPr>
              <a:t>Tester les</a:t>
            </a:r>
            <a:r>
              <a:rPr lang="en-US" sz="1400" b="1" strike="noStrike" spc="-1">
                <a:solidFill>
                  <a:srgbClr val="157CA1"/>
                </a:solidFill>
                <a:latin typeface="Optima"/>
              </a:rPr>
              <a:t> interactions en temps réel avec les occupants</a:t>
            </a:r>
            <a:endParaRPr lang="en-US" sz="1400" b="0" strike="noStrike" spc="-1">
              <a:latin typeface="Arial"/>
            </a:endParaRPr>
          </a:p>
          <a:p>
            <a:pPr marL="216000" indent="-216000">
              <a:lnSpc>
                <a:spcPct val="12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b="0" strike="noStrike" spc="-1">
                <a:solidFill>
                  <a:srgbClr val="157CA1"/>
                </a:solidFill>
                <a:latin typeface="Optima"/>
              </a:rPr>
              <a:t>Concevoir une interface </a:t>
            </a:r>
            <a:r>
              <a:rPr lang="en-US" sz="1400" b="1" strike="noStrike" spc="-1">
                <a:solidFill>
                  <a:srgbClr val="157CA1"/>
                </a:solidFill>
                <a:latin typeface="Optima"/>
              </a:rPr>
              <a:t>homme machine "engageante" pour valider l'approche</a:t>
            </a:r>
            <a:r>
              <a:rPr lang="en-US" sz="1400" b="0" strike="noStrike" spc="-1">
                <a:solidFill>
                  <a:srgbClr val="157CA1"/>
                </a:solidFill>
                <a:latin typeface="Optima"/>
              </a:rPr>
              <a:t>. </a:t>
            </a:r>
            <a:endParaRPr lang="en-US" sz="1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6D5A8-88BA-34BF-F396-1F8A4CF6E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AB6C62-FA00-0309-A7D5-A876D2AD0EDF}"/>
              </a:ext>
            </a:extLst>
          </p:cNvPr>
          <p:cNvSpPr txBox="1"/>
          <p:nvPr/>
        </p:nvSpPr>
        <p:spPr>
          <a:xfrm>
            <a:off x="1011124" y="1377992"/>
            <a:ext cx="10815251" cy="2925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4000"/>
              </a:lnSpc>
              <a:buClr>
                <a:srgbClr val="000000"/>
              </a:buClr>
            </a:pPr>
            <a:endParaRPr lang="en-US" sz="1400" dirty="0"/>
          </a:p>
          <a:p>
            <a:pPr>
              <a:lnSpc>
                <a:spcPct val="124000"/>
              </a:lnSpc>
              <a:buClr>
                <a:srgbClr val="000000"/>
              </a:buClr>
            </a:pPr>
            <a:r>
              <a:rPr lang="en-US" sz="1400" dirty="0"/>
              <a:t>Joana B. Silva, </a:t>
            </a:r>
            <a:r>
              <a:rPr lang="en-US" sz="1400" dirty="0" err="1"/>
              <a:t>Manar</a:t>
            </a:r>
            <a:r>
              <a:rPr lang="en-US" sz="1400" dirty="0"/>
              <a:t> </a:t>
            </a:r>
            <a:r>
              <a:rPr lang="en-US" sz="1400" dirty="0" err="1"/>
              <a:t>Amayri</a:t>
            </a:r>
            <a:r>
              <a:rPr lang="en-US" sz="1400" dirty="0"/>
              <a:t>, Stephane </a:t>
            </a:r>
            <a:r>
              <a:rPr lang="en-US" sz="1400" dirty="0" err="1"/>
              <a:t>Ploix</a:t>
            </a:r>
            <a:r>
              <a:rPr lang="en-US" sz="1400" dirty="0"/>
              <a:t>, Patrick </a:t>
            </a:r>
            <a:r>
              <a:rPr lang="en-US" sz="1400" dirty="0" err="1"/>
              <a:t>Reignier</a:t>
            </a:r>
            <a:r>
              <a:rPr lang="en-US" sz="1400" dirty="0"/>
              <a:t>, Carlos Santos Silva. 2022. “Cooperative and Interactive Learning to estimate human </a:t>
            </a:r>
            <a:r>
              <a:rPr lang="en-US" sz="1400" dirty="0" err="1"/>
              <a:t>behaviours</a:t>
            </a:r>
            <a:r>
              <a:rPr lang="en-US" sz="1400" dirty="0"/>
              <a:t> for energy applications”. </a:t>
            </a:r>
            <a:r>
              <a:rPr lang="en-US" sz="1400" i="1" dirty="0"/>
              <a:t>ELSEVIER Energy and Buildings </a:t>
            </a:r>
            <a:r>
              <a:rPr lang="en-US" sz="1400" dirty="0"/>
              <a:t>258. </a:t>
            </a:r>
          </a:p>
          <a:p>
            <a:pPr>
              <a:lnSpc>
                <a:spcPct val="124000"/>
              </a:lnSpc>
              <a:buClr>
                <a:srgbClr val="000000"/>
              </a:buClr>
            </a:pPr>
            <a:endParaRPr lang="en-US" sz="1400" dirty="0"/>
          </a:p>
          <a:p>
            <a:pPr>
              <a:lnSpc>
                <a:spcPct val="124000"/>
              </a:lnSpc>
              <a:buClr>
                <a:srgbClr val="000000"/>
              </a:buClr>
            </a:pPr>
            <a:r>
              <a:rPr lang="en-US" sz="1400" dirty="0"/>
              <a:t>Ye Liu, </a:t>
            </a:r>
            <a:r>
              <a:rPr lang="en-US" sz="1400" dirty="0" err="1"/>
              <a:t>Liqiang</a:t>
            </a:r>
            <a:r>
              <a:rPr lang="en-US" sz="1400" dirty="0"/>
              <a:t> </a:t>
            </a:r>
            <a:r>
              <a:rPr lang="en-US" sz="1400" dirty="0" err="1"/>
              <a:t>Nie</a:t>
            </a:r>
            <a:r>
              <a:rPr lang="en-US" sz="1400" dirty="0"/>
              <a:t>, Li Liu, David S. Rosenblum. 2016."From action to activity: Sensor-based activity recognition",</a:t>
            </a:r>
            <a:r>
              <a:rPr lang="en-US" sz="1400" i="1" dirty="0"/>
              <a:t>Neurocomputing</a:t>
            </a:r>
            <a:r>
              <a:rPr lang="en-US" sz="1400" dirty="0"/>
              <a:t>181,108-115,0925-2312, </a:t>
            </a:r>
            <a:r>
              <a:rPr lang="en-US" sz="1400" dirty="0" err="1"/>
              <a:t>doi:https</a:t>
            </a:r>
            <a:r>
              <a:rPr lang="en-US" sz="1400" dirty="0"/>
              <a:t>://</a:t>
            </a:r>
            <a:r>
              <a:rPr lang="en-US" sz="1400" dirty="0" err="1"/>
              <a:t>doi.org</a:t>
            </a:r>
            <a:r>
              <a:rPr lang="en-US" sz="1400" dirty="0"/>
              <a:t>/10.1016/j.neucom.2015.08.096</a:t>
            </a:r>
            <a:r>
              <a:rPr lang="en-US" sz="1600" dirty="0"/>
              <a:t>. </a:t>
            </a:r>
          </a:p>
          <a:p>
            <a:pPr>
              <a:lnSpc>
                <a:spcPct val="124000"/>
              </a:lnSpc>
              <a:buClr>
                <a:srgbClr val="000000"/>
              </a:buClr>
            </a:pPr>
            <a:endParaRPr lang="en-US" sz="1600" dirty="0"/>
          </a:p>
          <a:p>
            <a:pPr>
              <a:lnSpc>
                <a:spcPct val="124000"/>
              </a:lnSpc>
              <a:buClr>
                <a:srgbClr val="000000"/>
              </a:buClr>
            </a:pPr>
            <a:endParaRPr lang="en-US" sz="1600" dirty="0"/>
          </a:p>
          <a:p>
            <a:pPr>
              <a:lnSpc>
                <a:spcPct val="124000"/>
              </a:lnSpc>
              <a:buClr>
                <a:srgbClr val="000000"/>
              </a:buClr>
            </a:pPr>
            <a:endParaRPr lang="en-US" sz="1600" dirty="0"/>
          </a:p>
          <a:p>
            <a:pPr>
              <a:lnSpc>
                <a:spcPct val="124000"/>
              </a:lnSpc>
              <a:buClr>
                <a:srgbClr val="000000"/>
              </a:buClr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30547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G-SCOP</Template>
  <TotalTime>8749</TotalTime>
  <Words>595</Words>
  <Application>Microsoft Macintosh PowerPoint</Application>
  <PresentationFormat>Widescreen</PresentationFormat>
  <Paragraphs>47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DejaVu Serif</vt:lpstr>
      <vt:lpstr>Optima</vt:lpstr>
      <vt:lpstr>Symbol</vt:lpstr>
      <vt:lpstr>Times New Roman</vt:lpstr>
      <vt:lpstr>Wingdings</vt:lpstr>
      <vt:lpstr>Office Theme</vt:lpstr>
      <vt:lpstr>Office Theme</vt:lpstr>
      <vt:lpstr>Apprentissage interactif et coopératif pour l'expérimentation de son chez-soi </vt:lpstr>
      <vt:lpstr>Contexte et problématiques</vt:lpstr>
      <vt:lpstr>PROPOSITION- Génération d’”expériences” définies par les occupants</vt:lpstr>
      <vt:lpstr>PROPOSITION- Génération d’”expériences” définies par les occupants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de la présentation</dc:title>
  <dc:subject/>
  <dc:creator>MANGIONE Fabien (mangionf)</dc:creator>
  <dc:description/>
  <cp:lastModifiedBy>Microsoft Office User</cp:lastModifiedBy>
  <cp:revision>16</cp:revision>
  <dcterms:created xsi:type="dcterms:W3CDTF">2021-09-07T09:19:31Z</dcterms:created>
  <dcterms:modified xsi:type="dcterms:W3CDTF">2022-05-19T13:41:11Z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3</vt:i4>
  </property>
  <property fmtid="{D5CDD505-2E9C-101B-9397-08002B2CF9AE}" pid="3" name="PresentationFormat">
    <vt:lpwstr>Widescreen</vt:lpwstr>
  </property>
  <property fmtid="{D5CDD505-2E9C-101B-9397-08002B2CF9AE}" pid="4" name="Slides">
    <vt:i4>4</vt:i4>
  </property>
</Properties>
</file>