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302" r:id="rId2"/>
    <p:sldId id="367" r:id="rId3"/>
    <p:sldId id="570" r:id="rId4"/>
    <p:sldId id="571" r:id="rId5"/>
    <p:sldId id="590" r:id="rId6"/>
    <p:sldId id="594" r:id="rId7"/>
    <p:sldId id="591" r:id="rId8"/>
    <p:sldId id="592" r:id="rId9"/>
    <p:sldId id="593" r:id="rId10"/>
    <p:sldId id="433" r:id="rId11"/>
    <p:sldId id="498" r:id="rId12"/>
    <p:sldId id="587" r:id="rId13"/>
    <p:sldId id="595" r:id="rId14"/>
    <p:sldId id="499" r:id="rId15"/>
    <p:sldId id="415" r:id="rId16"/>
    <p:sldId id="506" r:id="rId17"/>
    <p:sldId id="508" r:id="rId18"/>
    <p:sldId id="509" r:id="rId19"/>
    <p:sldId id="516" r:id="rId20"/>
    <p:sldId id="401" r:id="rId21"/>
    <p:sldId id="527" r:id="rId22"/>
    <p:sldId id="430" r:id="rId23"/>
    <p:sldId id="431" r:id="rId24"/>
    <p:sldId id="528" r:id="rId25"/>
    <p:sldId id="529" r:id="rId26"/>
    <p:sldId id="424" r:id="rId27"/>
    <p:sldId id="425" r:id="rId28"/>
    <p:sldId id="427" r:id="rId29"/>
    <p:sldId id="428" r:id="rId30"/>
    <p:sldId id="407" r:id="rId31"/>
    <p:sldId id="452" r:id="rId32"/>
    <p:sldId id="453" r:id="rId33"/>
    <p:sldId id="454" r:id="rId34"/>
    <p:sldId id="588" r:id="rId35"/>
    <p:sldId id="535" r:id="rId36"/>
    <p:sldId id="584" r:id="rId37"/>
    <p:sldId id="585" r:id="rId38"/>
    <p:sldId id="581" r:id="rId39"/>
    <p:sldId id="547" r:id="rId40"/>
    <p:sldId id="589" r:id="rId41"/>
    <p:sldId id="438" r:id="rId42"/>
    <p:sldId id="289" r:id="rId4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81D0"/>
    <a:srgbClr val="EC5E5E"/>
    <a:srgbClr val="00FF00"/>
    <a:srgbClr val="00CC00"/>
    <a:srgbClr val="FF66FF"/>
    <a:srgbClr val="97CA78"/>
    <a:srgbClr val="FB2D2D"/>
    <a:srgbClr val="D876CC"/>
    <a:srgbClr val="6BED61"/>
    <a:srgbClr val="15F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4" autoAdjust="0"/>
    <p:restoredTop sz="55656" autoAdjust="0"/>
  </p:normalViewPr>
  <p:slideViewPr>
    <p:cSldViewPr snapToGrid="0">
      <p:cViewPr varScale="1">
        <p:scale>
          <a:sx n="90" d="100"/>
          <a:sy n="90" d="100"/>
        </p:scale>
        <p:origin x="-466" y="-6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5715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D6898F-3511-45C0-86E6-682B79F5DACB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77E687-3C43-4CA0-AB3F-6A1CD4033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5555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à coins arrondis 21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 userDrawn="1"/>
        </p:nvSpPr>
        <p:spPr>
          <a:xfrm>
            <a:off x="6509910" y="6425554"/>
            <a:ext cx="2446285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à coins arrondis 22">
            <a:extLst>
              <a:ext uri="{FF2B5EF4-FFF2-40B4-BE49-F238E27FC236}">
                <a16:creationId xmlns:a16="http://schemas.microsoft.com/office/drawing/2014/main" xmlns="" id="{FF658EC0-0801-4A8C-B448-551670D9F761}"/>
              </a:ext>
            </a:extLst>
          </p:cNvPr>
          <p:cNvSpPr/>
          <p:nvPr userDrawn="1"/>
        </p:nvSpPr>
        <p:spPr>
          <a:xfrm>
            <a:off x="330308" y="6425554"/>
            <a:ext cx="2529297" cy="33787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à coins arrondis 23">
            <a:extLst>
              <a:ext uri="{FF2B5EF4-FFF2-40B4-BE49-F238E27FC236}">
                <a16:creationId xmlns:a16="http://schemas.microsoft.com/office/drawing/2014/main" xmlns="" id="{E8F62AF0-458F-448A-92EC-AF507E378025}"/>
              </a:ext>
            </a:extLst>
          </p:cNvPr>
          <p:cNvSpPr/>
          <p:nvPr userDrawn="1"/>
        </p:nvSpPr>
        <p:spPr>
          <a:xfrm>
            <a:off x="9568024" y="6425554"/>
            <a:ext cx="2446285" cy="33787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à coins arrondis 24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 userDrawn="1"/>
        </p:nvSpPr>
        <p:spPr>
          <a:xfrm>
            <a:off x="3459546" y="6425554"/>
            <a:ext cx="2446285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74C0A848-3DBF-4656-A58E-869496EF90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0309" y="6439013"/>
            <a:ext cx="2529296" cy="324415"/>
          </a:xfrm>
        </p:spPr>
        <p:txBody>
          <a:bodyPr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fld id="{9ED138D1-6D44-4F1A-8910-1A20B8C40617}" type="datetime1">
              <a:rPr lang="fr-FR" smtClean="0"/>
              <a:pPr/>
              <a:t>19/05/2022</a:t>
            </a:fld>
            <a:endParaRPr lang="fr-FR" dirty="0"/>
          </a:p>
        </p:txBody>
      </p:sp>
      <p:pic>
        <p:nvPicPr>
          <p:cNvPr id="43" name="Image 42">
            <a:extLst>
              <a:ext uri="{FF2B5EF4-FFF2-40B4-BE49-F238E27FC236}">
                <a16:creationId xmlns="" xmlns:a16="http://schemas.microsoft.com/office/drawing/2014/main" id="{08A224B4-6793-4EE8-8B42-279CF18A42AC}"/>
              </a:ext>
            </a:extLst>
          </p:cNvPr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0" t="23820" r="11121" b="19329"/>
          <a:stretch/>
        </p:blipFill>
        <p:spPr bwMode="auto">
          <a:xfrm>
            <a:off x="4173059" y="4911015"/>
            <a:ext cx="3820926" cy="7570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2" descr="C:\Users\ederautlinde\Downloads\Illustration_sans_titre(1)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76" t="31463" r="30134" b="33147"/>
          <a:stretch/>
        </p:blipFill>
        <p:spPr bwMode="auto">
          <a:xfrm>
            <a:off x="18264" y="569410"/>
            <a:ext cx="3202456" cy="4020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ap-Terre-Nobatek-Inef-4 - Bureau d'études environnement, énergie et  aménagement durable | Cap Terre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2753" y="4885172"/>
            <a:ext cx="1597025" cy="808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Nouvelle Aquitaine : un nouveau logo pour la Région | Nouvelle-Aquitaine |  Actualités en Aquitaine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50" y="4589833"/>
            <a:ext cx="2528183" cy="1422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xmlns="" id="{2C66F1F6-8F03-4289-A8FA-AC60C6DD0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7297" y="456730"/>
            <a:ext cx="8950490" cy="4227029"/>
          </a:xfrm>
          <a:prstGeom prst="rect">
            <a:avLst/>
          </a:prstGeom>
        </p:spPr>
        <p:txBody>
          <a:bodyPr anchor="ctr"/>
          <a:lstStyle>
            <a:lvl1pPr algn="l">
              <a:defRPr sz="5400"/>
            </a:lvl1pPr>
          </a:lstStyle>
          <a:p>
            <a:r>
              <a:rPr lang="fr-FR" dirty="0" smtClean="0"/>
              <a:t>Détection d’ouvertures de fenêtres au moyen de réseaux de neurones artificiels LSTM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68939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09297380-4B8E-44B2-B9A3-B68926FD7D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44C8DFB1-9C86-456B-83CD-C83ED17405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EE75B-BA02-4322-B174-21FE8EB3F3A5}" type="datetime1">
              <a:rPr lang="fr-FR" smtClean="0"/>
              <a:t>19/05/2022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A566ED37-924E-49F4-8910-E09CB78B5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4D6D67BA-E642-4246-B4A7-15326A5D4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t>‹N°›</a:t>
            </a:fld>
            <a:endParaRPr lang="fr-FR"/>
          </a:p>
        </p:txBody>
      </p:sp>
      <p:sp>
        <p:nvSpPr>
          <p:cNvPr id="33" name="Organigramme : Alternative 32">
            <a:extLst>
              <a:ext uri="{FF2B5EF4-FFF2-40B4-BE49-F238E27FC236}">
                <a16:creationId xmlns:a16="http://schemas.microsoft.com/office/drawing/2014/main" xmlns="" id="{835C7930-8684-43C5-80A9-195F6F997F87}"/>
              </a:ext>
            </a:extLst>
          </p:cNvPr>
          <p:cNvSpPr/>
          <p:nvPr userDrawn="1"/>
        </p:nvSpPr>
        <p:spPr>
          <a:xfrm>
            <a:off x="1961867" y="388718"/>
            <a:ext cx="9595568" cy="752500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Titre 1">
            <a:extLst>
              <a:ext uri="{FF2B5EF4-FFF2-40B4-BE49-F238E27FC236}">
                <a16:creationId xmlns:a16="http://schemas.microsoft.com/office/drawing/2014/main" xmlns="" id="{C5DFFA66-557C-48CE-B1A2-6644DB34E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8847" y="467802"/>
            <a:ext cx="9374953" cy="649823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xmlns="" id="{890DA280-4A30-4353-9DD1-463BE9417B05}"/>
              </a:ext>
            </a:extLst>
          </p:cNvPr>
          <p:cNvSpPr/>
          <p:nvPr userDrawn="1"/>
        </p:nvSpPr>
        <p:spPr>
          <a:xfrm>
            <a:off x="7175143" y="0"/>
            <a:ext cx="2103120" cy="23346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xmlns="" id="{CF42B6DB-FEF2-45DF-8D4E-21357529C75D}"/>
              </a:ext>
            </a:extLst>
          </p:cNvPr>
          <p:cNvSpPr/>
          <p:nvPr userDrawn="1"/>
        </p:nvSpPr>
        <p:spPr>
          <a:xfrm>
            <a:off x="2525341" y="-4832"/>
            <a:ext cx="2174486" cy="2334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xmlns="" id="{AB7198D0-1CCD-4B8F-840C-7D102FFCBBFB}"/>
              </a:ext>
            </a:extLst>
          </p:cNvPr>
          <p:cNvSpPr/>
          <p:nvPr userDrawn="1"/>
        </p:nvSpPr>
        <p:spPr>
          <a:xfrm>
            <a:off x="9464361" y="-4832"/>
            <a:ext cx="2103120" cy="2334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3F34059C-F5B9-4DCE-BAC0-5D2892483A30}"/>
              </a:ext>
            </a:extLst>
          </p:cNvPr>
          <p:cNvSpPr/>
          <p:nvPr userDrawn="1"/>
        </p:nvSpPr>
        <p:spPr>
          <a:xfrm>
            <a:off x="4885925" y="-4832"/>
            <a:ext cx="2103120" cy="233464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xmlns="" id="{EFDCC2C8-5D97-4394-8907-3019696EC9ED}"/>
              </a:ext>
            </a:extLst>
          </p:cNvPr>
          <p:cNvSpPr/>
          <p:nvPr userDrawn="1"/>
        </p:nvSpPr>
        <p:spPr>
          <a:xfrm>
            <a:off x="2103121" y="0"/>
            <a:ext cx="355028" cy="2334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xmlns="" id="{4E9E9EF4-B0DF-451D-968D-E9DEDFC60BFE}"/>
              </a:ext>
            </a:extLst>
          </p:cNvPr>
          <p:cNvSpPr/>
          <p:nvPr userDrawn="1"/>
        </p:nvSpPr>
        <p:spPr>
          <a:xfrm>
            <a:off x="1961867" y="-4832"/>
            <a:ext cx="76027" cy="2334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Forme libre : forme 31">
            <a:extLst>
              <a:ext uri="{FF2B5EF4-FFF2-40B4-BE49-F238E27FC236}">
                <a16:creationId xmlns:a16="http://schemas.microsoft.com/office/drawing/2014/main" xmlns="" id="{01ED3F3C-22CF-45AC-9EFD-943DF9A8D367}"/>
              </a:ext>
            </a:extLst>
          </p:cNvPr>
          <p:cNvSpPr/>
          <p:nvPr userDrawn="1"/>
        </p:nvSpPr>
        <p:spPr>
          <a:xfrm>
            <a:off x="634565" y="6407953"/>
            <a:ext cx="1418745" cy="278184"/>
          </a:xfrm>
          <a:custGeom>
            <a:avLst/>
            <a:gdLst>
              <a:gd name="connsiteX0" fmla="*/ 0 w 2895600"/>
              <a:gd name="connsiteY0" fmla="*/ 0 h 396240"/>
              <a:gd name="connsiteX1" fmla="*/ 2895600 w 2895600"/>
              <a:gd name="connsiteY1" fmla="*/ 0 h 396240"/>
              <a:gd name="connsiteX2" fmla="*/ 2636520 w 2895600"/>
              <a:gd name="connsiteY2" fmla="*/ 396240 h 396240"/>
              <a:gd name="connsiteX3" fmla="*/ 0 w 2895600"/>
              <a:gd name="connsiteY3" fmla="*/ 396240 h 396240"/>
              <a:gd name="connsiteX4" fmla="*/ 0 w 2895600"/>
              <a:gd name="connsiteY4" fmla="*/ 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396240">
                <a:moveTo>
                  <a:pt x="0" y="0"/>
                </a:moveTo>
                <a:lnTo>
                  <a:pt x="2895600" y="0"/>
                </a:lnTo>
                <a:lnTo>
                  <a:pt x="2636520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888F2D69-5B4E-49E5-9A0D-84AD851C8A3A}"/>
              </a:ext>
            </a:extLst>
          </p:cNvPr>
          <p:cNvSpPr/>
          <p:nvPr userDrawn="1"/>
        </p:nvSpPr>
        <p:spPr>
          <a:xfrm>
            <a:off x="2207443" y="6407953"/>
            <a:ext cx="7731221" cy="2781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Forme libre : forme 59">
            <a:extLst>
              <a:ext uri="{FF2B5EF4-FFF2-40B4-BE49-F238E27FC236}">
                <a16:creationId xmlns:a16="http://schemas.microsoft.com/office/drawing/2014/main" xmlns="" id="{407E7092-37B7-4A14-A94A-5E0862BD4E8E}"/>
              </a:ext>
            </a:extLst>
          </p:cNvPr>
          <p:cNvSpPr/>
          <p:nvPr userDrawn="1"/>
        </p:nvSpPr>
        <p:spPr>
          <a:xfrm rot="10800000">
            <a:off x="10101051" y="6422566"/>
            <a:ext cx="1415135" cy="269240"/>
          </a:xfrm>
          <a:custGeom>
            <a:avLst/>
            <a:gdLst>
              <a:gd name="connsiteX0" fmla="*/ 0 w 2895600"/>
              <a:gd name="connsiteY0" fmla="*/ 0 h 396240"/>
              <a:gd name="connsiteX1" fmla="*/ 2895600 w 2895600"/>
              <a:gd name="connsiteY1" fmla="*/ 0 h 396240"/>
              <a:gd name="connsiteX2" fmla="*/ 2636520 w 2895600"/>
              <a:gd name="connsiteY2" fmla="*/ 396240 h 396240"/>
              <a:gd name="connsiteX3" fmla="*/ 0 w 2895600"/>
              <a:gd name="connsiteY3" fmla="*/ 396240 h 396240"/>
              <a:gd name="connsiteX4" fmla="*/ 0 w 2895600"/>
              <a:gd name="connsiteY4" fmla="*/ 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396240">
                <a:moveTo>
                  <a:pt x="0" y="0"/>
                </a:moveTo>
                <a:lnTo>
                  <a:pt x="2895600" y="0"/>
                </a:lnTo>
                <a:lnTo>
                  <a:pt x="2636520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Triangle isocèle 60">
            <a:extLst>
              <a:ext uri="{FF2B5EF4-FFF2-40B4-BE49-F238E27FC236}">
                <a16:creationId xmlns:a16="http://schemas.microsoft.com/office/drawing/2014/main" xmlns="" id="{6EAAF77B-F87D-4CA4-AF00-09E11C407540}"/>
              </a:ext>
            </a:extLst>
          </p:cNvPr>
          <p:cNvSpPr/>
          <p:nvPr userDrawn="1"/>
        </p:nvSpPr>
        <p:spPr>
          <a:xfrm rot="10800000">
            <a:off x="9759362" y="6409487"/>
            <a:ext cx="316249" cy="276650"/>
          </a:xfrm>
          <a:prstGeom prst="triangle">
            <a:avLst>
              <a:gd name="adj" fmla="val 41718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Triangle isocèle 61">
            <a:extLst>
              <a:ext uri="{FF2B5EF4-FFF2-40B4-BE49-F238E27FC236}">
                <a16:creationId xmlns:a16="http://schemas.microsoft.com/office/drawing/2014/main" xmlns="" id="{5C49A2A8-D846-4AEB-9732-CA401BB89ABE}"/>
              </a:ext>
            </a:extLst>
          </p:cNvPr>
          <p:cNvSpPr/>
          <p:nvPr userDrawn="1"/>
        </p:nvSpPr>
        <p:spPr>
          <a:xfrm>
            <a:off x="2070496" y="6409487"/>
            <a:ext cx="316249" cy="276650"/>
          </a:xfrm>
          <a:prstGeom prst="triangle">
            <a:avLst>
              <a:gd name="adj" fmla="val 41718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6" name="Picture 2">
            <a:extLst>
              <a:ext uri="{FF2B5EF4-FFF2-40B4-BE49-F238E27FC236}">
                <a16:creationId xmlns:a16="http://schemas.microsoft.com/office/drawing/2014/main" xmlns="" id="{861906CC-1962-4511-B61B-C2980A8C64B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31" y="116732"/>
            <a:ext cx="1012606" cy="1102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1959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xmlns="" id="{F68E3D1A-1622-406D-A8D1-1EA4560D0F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1735CD1A-6CA7-4E6D-844F-FB063F5A8A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38F1EEF7-D6E6-49E6-BD1B-45E2F9827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45BA8-4F90-494C-8265-A51C481FBBA3}" type="datetime1">
              <a:rPr lang="fr-FR" smtClean="0"/>
              <a:t>19/05/2022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7CA5EF16-794C-435B-B60B-50C21090D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80842519-078C-4C45-BE04-8860C0D0E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Forme libre : forme 9">
            <a:extLst>
              <a:ext uri="{FF2B5EF4-FFF2-40B4-BE49-F238E27FC236}">
                <a16:creationId xmlns:a16="http://schemas.microsoft.com/office/drawing/2014/main" xmlns="" id="{260E2DC0-B883-4FEB-9FCB-FCEB873CEEA7}"/>
              </a:ext>
            </a:extLst>
          </p:cNvPr>
          <p:cNvSpPr/>
          <p:nvPr userDrawn="1"/>
        </p:nvSpPr>
        <p:spPr>
          <a:xfrm>
            <a:off x="634565" y="6407953"/>
            <a:ext cx="1418745" cy="278184"/>
          </a:xfrm>
          <a:custGeom>
            <a:avLst/>
            <a:gdLst>
              <a:gd name="connsiteX0" fmla="*/ 0 w 2895600"/>
              <a:gd name="connsiteY0" fmla="*/ 0 h 396240"/>
              <a:gd name="connsiteX1" fmla="*/ 2895600 w 2895600"/>
              <a:gd name="connsiteY1" fmla="*/ 0 h 396240"/>
              <a:gd name="connsiteX2" fmla="*/ 2636520 w 2895600"/>
              <a:gd name="connsiteY2" fmla="*/ 396240 h 396240"/>
              <a:gd name="connsiteX3" fmla="*/ 0 w 2895600"/>
              <a:gd name="connsiteY3" fmla="*/ 396240 h 396240"/>
              <a:gd name="connsiteX4" fmla="*/ 0 w 2895600"/>
              <a:gd name="connsiteY4" fmla="*/ 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396240">
                <a:moveTo>
                  <a:pt x="0" y="0"/>
                </a:moveTo>
                <a:lnTo>
                  <a:pt x="2895600" y="0"/>
                </a:lnTo>
                <a:lnTo>
                  <a:pt x="2636520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D678743A-89BC-46A8-B449-A6F1DF184F8B}"/>
              </a:ext>
            </a:extLst>
          </p:cNvPr>
          <p:cNvSpPr/>
          <p:nvPr userDrawn="1"/>
        </p:nvSpPr>
        <p:spPr>
          <a:xfrm>
            <a:off x="2207443" y="6407953"/>
            <a:ext cx="7731221" cy="2781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orme libre : forme 11">
            <a:extLst>
              <a:ext uri="{FF2B5EF4-FFF2-40B4-BE49-F238E27FC236}">
                <a16:creationId xmlns:a16="http://schemas.microsoft.com/office/drawing/2014/main" xmlns="" id="{05CA2149-7B09-4FC1-8576-3595ABA9803C}"/>
              </a:ext>
            </a:extLst>
          </p:cNvPr>
          <p:cNvSpPr/>
          <p:nvPr userDrawn="1"/>
        </p:nvSpPr>
        <p:spPr>
          <a:xfrm rot="10800000">
            <a:off x="10101051" y="6422566"/>
            <a:ext cx="1415135" cy="269240"/>
          </a:xfrm>
          <a:custGeom>
            <a:avLst/>
            <a:gdLst>
              <a:gd name="connsiteX0" fmla="*/ 0 w 2895600"/>
              <a:gd name="connsiteY0" fmla="*/ 0 h 396240"/>
              <a:gd name="connsiteX1" fmla="*/ 2895600 w 2895600"/>
              <a:gd name="connsiteY1" fmla="*/ 0 h 396240"/>
              <a:gd name="connsiteX2" fmla="*/ 2636520 w 2895600"/>
              <a:gd name="connsiteY2" fmla="*/ 396240 h 396240"/>
              <a:gd name="connsiteX3" fmla="*/ 0 w 2895600"/>
              <a:gd name="connsiteY3" fmla="*/ 396240 h 396240"/>
              <a:gd name="connsiteX4" fmla="*/ 0 w 2895600"/>
              <a:gd name="connsiteY4" fmla="*/ 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396240">
                <a:moveTo>
                  <a:pt x="0" y="0"/>
                </a:moveTo>
                <a:lnTo>
                  <a:pt x="2895600" y="0"/>
                </a:lnTo>
                <a:lnTo>
                  <a:pt x="2636520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riangle isocèle 12">
            <a:extLst>
              <a:ext uri="{FF2B5EF4-FFF2-40B4-BE49-F238E27FC236}">
                <a16:creationId xmlns:a16="http://schemas.microsoft.com/office/drawing/2014/main" xmlns="" id="{EAAC96B8-57EE-4064-906B-D7BA730EB7F1}"/>
              </a:ext>
            </a:extLst>
          </p:cNvPr>
          <p:cNvSpPr/>
          <p:nvPr userDrawn="1"/>
        </p:nvSpPr>
        <p:spPr>
          <a:xfrm rot="10800000">
            <a:off x="9759362" y="6409487"/>
            <a:ext cx="316249" cy="276650"/>
          </a:xfrm>
          <a:prstGeom prst="triangle">
            <a:avLst>
              <a:gd name="adj" fmla="val 41718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riangle isocèle 13">
            <a:extLst>
              <a:ext uri="{FF2B5EF4-FFF2-40B4-BE49-F238E27FC236}">
                <a16:creationId xmlns:a16="http://schemas.microsoft.com/office/drawing/2014/main" xmlns="" id="{A489DB01-37D4-4CE3-8E6A-A4E67FEC0F82}"/>
              </a:ext>
            </a:extLst>
          </p:cNvPr>
          <p:cNvSpPr/>
          <p:nvPr userDrawn="1"/>
        </p:nvSpPr>
        <p:spPr>
          <a:xfrm>
            <a:off x="2070496" y="6409487"/>
            <a:ext cx="316249" cy="276650"/>
          </a:xfrm>
          <a:prstGeom prst="triangle">
            <a:avLst>
              <a:gd name="adj" fmla="val 41718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6317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à coins arrondis 37">
            <a:extLst>
              <a:ext uri="{FF2B5EF4-FFF2-40B4-BE49-F238E27FC236}">
                <a16:creationId xmlns:a16="http://schemas.microsoft.com/office/drawing/2014/main" xmlns="" id="{FF658EC0-0801-4A8C-B448-551670D9F761}"/>
              </a:ext>
            </a:extLst>
          </p:cNvPr>
          <p:cNvSpPr/>
          <p:nvPr userDrawn="1"/>
        </p:nvSpPr>
        <p:spPr>
          <a:xfrm>
            <a:off x="330308" y="6425554"/>
            <a:ext cx="2529297" cy="33787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à coins arrondis 38">
            <a:extLst>
              <a:ext uri="{FF2B5EF4-FFF2-40B4-BE49-F238E27FC236}">
                <a16:creationId xmlns:a16="http://schemas.microsoft.com/office/drawing/2014/main" xmlns="" id="{E8F62AF0-458F-448A-92EC-AF507E378025}"/>
              </a:ext>
            </a:extLst>
          </p:cNvPr>
          <p:cNvSpPr/>
          <p:nvPr userDrawn="1"/>
        </p:nvSpPr>
        <p:spPr>
          <a:xfrm>
            <a:off x="9568024" y="6425554"/>
            <a:ext cx="2446285" cy="33787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36FF492F-3882-41E9-B300-5C162A559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1867" y="467802"/>
            <a:ext cx="9391933" cy="649823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99C3C471-A510-4D07-9343-F90E312F82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1300"/>
            <a:ext cx="10515600" cy="4665663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B29089D2-0A17-464E-941B-320521465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68023" y="6425554"/>
            <a:ext cx="2446285" cy="337874"/>
          </a:xfrm>
        </p:spPr>
        <p:txBody>
          <a:bodyPr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fld id="{CDB31CF7-2469-4C82-B0CC-48004090E66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C3F35606-A3BD-4577-9A5B-831D8B2F23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1911" y="6398303"/>
            <a:ext cx="2507694" cy="365125"/>
          </a:xfrm>
        </p:spPr>
        <p:txBody>
          <a:bodyPr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pic>
        <p:nvPicPr>
          <p:cNvPr id="20" name="Picture 2" descr="C:\Users\ederautlinde\Downloads\Illustration_sans_titre(1)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76" t="31463" r="30134" b="33147"/>
          <a:stretch/>
        </p:blipFill>
        <p:spPr bwMode="auto">
          <a:xfrm>
            <a:off x="351911" y="-7966"/>
            <a:ext cx="1231356" cy="1545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Ellipse 6"/>
          <p:cNvSpPr/>
          <p:nvPr userDrawn="1"/>
        </p:nvSpPr>
        <p:spPr>
          <a:xfrm>
            <a:off x="1583267" y="671834"/>
            <a:ext cx="186267" cy="1862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8"/>
          <p:cNvCxnSpPr>
            <a:stCxn id="7" idx="1"/>
          </p:cNvCxnSpPr>
          <p:nvPr userDrawn="1"/>
        </p:nvCxnSpPr>
        <p:spPr>
          <a:xfrm>
            <a:off x="1610545" y="699112"/>
            <a:ext cx="351322" cy="562421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 userDrawn="1"/>
        </p:nvCxnSpPr>
        <p:spPr>
          <a:xfrm flipH="1" flipV="1">
            <a:off x="1949677" y="1261534"/>
            <a:ext cx="9297443" cy="4163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0206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rganigramme : Alternative 30">
            <a:extLst>
              <a:ext uri="{FF2B5EF4-FFF2-40B4-BE49-F238E27FC236}">
                <a16:creationId xmlns:a16="http://schemas.microsoft.com/office/drawing/2014/main" xmlns="" id="{2BE9BA0D-4CEA-4D60-B1BB-FE5015BB2469}"/>
              </a:ext>
            </a:extLst>
          </p:cNvPr>
          <p:cNvSpPr/>
          <p:nvPr userDrawn="1"/>
        </p:nvSpPr>
        <p:spPr>
          <a:xfrm>
            <a:off x="597417" y="3225799"/>
            <a:ext cx="10970064" cy="2863852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A81865C0-87D4-49E5-8478-A8114044DF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429001"/>
            <a:ext cx="10735630" cy="266065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7521DF02-9155-42B5-BB1D-B0CF18901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D131E-4210-44F2-99F5-D9165BEEB5E7}" type="datetime1">
              <a:rPr lang="fr-FR" smtClean="0"/>
              <a:t>19/05/2022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24AB2F4B-97F1-43EC-8854-A9FBC3ACF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73EC1482-3D2D-447C-A4A9-E4EFB6E3E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Forme libre : forme 6">
            <a:extLst>
              <a:ext uri="{FF2B5EF4-FFF2-40B4-BE49-F238E27FC236}">
                <a16:creationId xmlns:a16="http://schemas.microsoft.com/office/drawing/2014/main" xmlns="" id="{B98A40A4-6550-42A9-9BD5-CB3A14282D1C}"/>
              </a:ext>
            </a:extLst>
          </p:cNvPr>
          <p:cNvSpPr/>
          <p:nvPr userDrawn="1"/>
        </p:nvSpPr>
        <p:spPr>
          <a:xfrm>
            <a:off x="619149" y="6347460"/>
            <a:ext cx="3114651" cy="396240"/>
          </a:xfrm>
          <a:custGeom>
            <a:avLst/>
            <a:gdLst>
              <a:gd name="connsiteX0" fmla="*/ 0 w 2895600"/>
              <a:gd name="connsiteY0" fmla="*/ 0 h 396240"/>
              <a:gd name="connsiteX1" fmla="*/ 2895600 w 2895600"/>
              <a:gd name="connsiteY1" fmla="*/ 0 h 396240"/>
              <a:gd name="connsiteX2" fmla="*/ 2636520 w 2895600"/>
              <a:gd name="connsiteY2" fmla="*/ 396240 h 396240"/>
              <a:gd name="connsiteX3" fmla="*/ 0 w 2895600"/>
              <a:gd name="connsiteY3" fmla="*/ 396240 h 396240"/>
              <a:gd name="connsiteX4" fmla="*/ 0 w 2895600"/>
              <a:gd name="connsiteY4" fmla="*/ 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396240">
                <a:moveTo>
                  <a:pt x="0" y="0"/>
                </a:moveTo>
                <a:lnTo>
                  <a:pt x="2895600" y="0"/>
                </a:lnTo>
                <a:lnTo>
                  <a:pt x="2636520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orme libre : forme 7">
            <a:extLst>
              <a:ext uri="{FF2B5EF4-FFF2-40B4-BE49-F238E27FC236}">
                <a16:creationId xmlns:a16="http://schemas.microsoft.com/office/drawing/2014/main" xmlns="" id="{99145180-0F07-4654-9BF4-A52C92E8ECBC}"/>
              </a:ext>
            </a:extLst>
          </p:cNvPr>
          <p:cNvSpPr/>
          <p:nvPr userDrawn="1"/>
        </p:nvSpPr>
        <p:spPr>
          <a:xfrm rot="10800000">
            <a:off x="8610600" y="6332219"/>
            <a:ext cx="2895600" cy="396240"/>
          </a:xfrm>
          <a:custGeom>
            <a:avLst/>
            <a:gdLst>
              <a:gd name="connsiteX0" fmla="*/ 0 w 2895600"/>
              <a:gd name="connsiteY0" fmla="*/ 0 h 396240"/>
              <a:gd name="connsiteX1" fmla="*/ 2895600 w 2895600"/>
              <a:gd name="connsiteY1" fmla="*/ 0 h 396240"/>
              <a:gd name="connsiteX2" fmla="*/ 2636520 w 2895600"/>
              <a:gd name="connsiteY2" fmla="*/ 396240 h 396240"/>
              <a:gd name="connsiteX3" fmla="*/ 0 w 2895600"/>
              <a:gd name="connsiteY3" fmla="*/ 396240 h 396240"/>
              <a:gd name="connsiteX4" fmla="*/ 0 w 2895600"/>
              <a:gd name="connsiteY4" fmla="*/ 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396240">
                <a:moveTo>
                  <a:pt x="0" y="0"/>
                </a:moveTo>
                <a:lnTo>
                  <a:pt x="2895600" y="0"/>
                </a:lnTo>
                <a:lnTo>
                  <a:pt x="2636520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orme libre : forme 8">
            <a:extLst>
              <a:ext uri="{FF2B5EF4-FFF2-40B4-BE49-F238E27FC236}">
                <a16:creationId xmlns:a16="http://schemas.microsoft.com/office/drawing/2014/main" xmlns="" id="{119F8EDE-8DB7-47E9-8BA3-C92358C7EB33}"/>
              </a:ext>
            </a:extLst>
          </p:cNvPr>
          <p:cNvSpPr/>
          <p:nvPr userDrawn="1"/>
        </p:nvSpPr>
        <p:spPr>
          <a:xfrm>
            <a:off x="3800451" y="6339840"/>
            <a:ext cx="4701540" cy="403860"/>
          </a:xfrm>
          <a:custGeom>
            <a:avLst/>
            <a:gdLst>
              <a:gd name="connsiteX0" fmla="*/ 289560 w 5394960"/>
              <a:gd name="connsiteY0" fmla="*/ 0 h 403860"/>
              <a:gd name="connsiteX1" fmla="*/ 0 w 5394960"/>
              <a:gd name="connsiteY1" fmla="*/ 403860 h 403860"/>
              <a:gd name="connsiteX2" fmla="*/ 5143500 w 5394960"/>
              <a:gd name="connsiteY2" fmla="*/ 403860 h 403860"/>
              <a:gd name="connsiteX3" fmla="*/ 5394960 w 5394960"/>
              <a:gd name="connsiteY3" fmla="*/ 15240 h 403860"/>
              <a:gd name="connsiteX4" fmla="*/ 289560 w 5394960"/>
              <a:gd name="connsiteY4" fmla="*/ 0 h 403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94960" h="403860">
                <a:moveTo>
                  <a:pt x="289560" y="0"/>
                </a:moveTo>
                <a:lnTo>
                  <a:pt x="0" y="403860"/>
                </a:lnTo>
                <a:lnTo>
                  <a:pt x="5143500" y="403860"/>
                </a:lnTo>
                <a:lnTo>
                  <a:pt x="5394960" y="15240"/>
                </a:lnTo>
                <a:lnTo>
                  <a:pt x="289560" y="0"/>
                </a:lnTo>
                <a:close/>
              </a:path>
            </a:pathLst>
          </a:custGeom>
          <a:noFill/>
          <a:ln w="285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97B85DB1-F829-4A55-B212-AEED6C179441}"/>
              </a:ext>
            </a:extLst>
          </p:cNvPr>
          <p:cNvSpPr/>
          <p:nvPr userDrawn="1"/>
        </p:nvSpPr>
        <p:spPr>
          <a:xfrm>
            <a:off x="7175143" y="0"/>
            <a:ext cx="2103120" cy="23346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1C942A01-0B99-4F3D-8640-AEC17CEF075B}"/>
              </a:ext>
            </a:extLst>
          </p:cNvPr>
          <p:cNvSpPr/>
          <p:nvPr userDrawn="1"/>
        </p:nvSpPr>
        <p:spPr>
          <a:xfrm>
            <a:off x="4145279" y="-4832"/>
            <a:ext cx="554547" cy="2334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08D8668C-D2C6-4FF7-A71B-6085AB412B6B}"/>
              </a:ext>
            </a:extLst>
          </p:cNvPr>
          <p:cNvSpPr/>
          <p:nvPr userDrawn="1"/>
        </p:nvSpPr>
        <p:spPr>
          <a:xfrm>
            <a:off x="9464361" y="-4832"/>
            <a:ext cx="2103120" cy="2334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D50403EA-8257-4CD7-BBF5-DBFC26D1DDCD}"/>
              </a:ext>
            </a:extLst>
          </p:cNvPr>
          <p:cNvSpPr/>
          <p:nvPr userDrawn="1"/>
        </p:nvSpPr>
        <p:spPr>
          <a:xfrm>
            <a:off x="4885925" y="-4832"/>
            <a:ext cx="2103120" cy="233464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500BF8A3-EFFC-4D9A-9EA6-48F0867C460B}"/>
              </a:ext>
            </a:extLst>
          </p:cNvPr>
          <p:cNvSpPr/>
          <p:nvPr userDrawn="1"/>
        </p:nvSpPr>
        <p:spPr>
          <a:xfrm>
            <a:off x="3899817" y="0"/>
            <a:ext cx="159957" cy="2334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ABAA7B33-0CFB-4896-B233-9AD8ED4BB55C}"/>
              </a:ext>
            </a:extLst>
          </p:cNvPr>
          <p:cNvSpPr/>
          <p:nvPr userDrawn="1"/>
        </p:nvSpPr>
        <p:spPr>
          <a:xfrm>
            <a:off x="3756597" y="-4832"/>
            <a:ext cx="76027" cy="2334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1165C1EF-7D24-4521-BC8A-C7891AF4B114}"/>
              </a:ext>
            </a:extLst>
          </p:cNvPr>
          <p:cNvSpPr/>
          <p:nvPr userDrawn="1"/>
        </p:nvSpPr>
        <p:spPr>
          <a:xfrm rot="10800000">
            <a:off x="2687839" y="245141"/>
            <a:ext cx="2834462" cy="298065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bg1"/>
              </a:gs>
              <a:gs pos="83000">
                <a:schemeClr val="bg1"/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EC589357-43A5-4BFD-99B6-74C3778C2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2623" y="486442"/>
            <a:ext cx="7734857" cy="2509804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33" name="Picture 2" descr="C:\UB_EDR\0_Administratif\01_PFE\00_Rédaction et compte rendu\05_Synthèse intermédiaire 2_07062019\IGC2_redaction\VPE04_Maison_presentation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39" y="510772"/>
            <a:ext cx="3252689" cy="2449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2496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EA29F849-E926-4979-89FB-9A6227E53D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79DC632D-C66F-46B6-A4D7-DB868E446C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6185692A-FDF3-4D9F-BB09-A6E1EB6F7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30968-2E3D-4866-A8FE-14D161B57D78}" type="datetime1">
              <a:rPr lang="fr-FR" smtClean="0"/>
              <a:t>19/05/2022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8E72183D-F5E3-44A1-9461-7588F4F4E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6C4C6CBE-319B-47F6-A38A-62990AB9B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1504" y="6356350"/>
            <a:ext cx="1312850" cy="365125"/>
          </a:xfrm>
        </p:spPr>
        <p:txBody>
          <a:bodyPr/>
          <a:lstStyle/>
          <a:p>
            <a:fld id="{CDB31CF7-2469-4C82-B0CC-48004090E661}" type="slidenum">
              <a:rPr lang="fr-FR" smtClean="0"/>
              <a:t>‹N°›</a:t>
            </a:fld>
            <a:endParaRPr lang="fr-FR"/>
          </a:p>
        </p:txBody>
      </p:sp>
      <p:sp>
        <p:nvSpPr>
          <p:cNvPr id="51" name="Organigramme : Alternative 50">
            <a:extLst>
              <a:ext uri="{FF2B5EF4-FFF2-40B4-BE49-F238E27FC236}">
                <a16:creationId xmlns:a16="http://schemas.microsoft.com/office/drawing/2014/main" xmlns="" id="{AAFBC03A-4E59-4371-8CE3-8BF89AC81E61}"/>
              </a:ext>
            </a:extLst>
          </p:cNvPr>
          <p:cNvSpPr/>
          <p:nvPr userDrawn="1"/>
        </p:nvSpPr>
        <p:spPr>
          <a:xfrm>
            <a:off x="1954890" y="388718"/>
            <a:ext cx="9595568" cy="752500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Titre 1">
            <a:extLst>
              <a:ext uri="{FF2B5EF4-FFF2-40B4-BE49-F238E27FC236}">
                <a16:creationId xmlns:a16="http://schemas.microsoft.com/office/drawing/2014/main" xmlns="" id="{C938E278-3D9A-4A4D-B331-3504842B5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1870" y="467802"/>
            <a:ext cx="9381930" cy="649823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96405E3-032A-42A7-B32E-DFD7C11A63BC}"/>
              </a:ext>
            </a:extLst>
          </p:cNvPr>
          <p:cNvSpPr/>
          <p:nvPr userDrawn="1"/>
        </p:nvSpPr>
        <p:spPr>
          <a:xfrm>
            <a:off x="7175143" y="0"/>
            <a:ext cx="2103120" cy="23346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A645B5FF-5265-4E2A-8D21-6B139625F2F5}"/>
              </a:ext>
            </a:extLst>
          </p:cNvPr>
          <p:cNvSpPr/>
          <p:nvPr userDrawn="1"/>
        </p:nvSpPr>
        <p:spPr>
          <a:xfrm>
            <a:off x="2525341" y="-4832"/>
            <a:ext cx="2174486" cy="2334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6C0784AD-987A-4BAA-8244-4F14D7730DF3}"/>
              </a:ext>
            </a:extLst>
          </p:cNvPr>
          <p:cNvSpPr/>
          <p:nvPr userDrawn="1"/>
        </p:nvSpPr>
        <p:spPr>
          <a:xfrm>
            <a:off x="9464361" y="-4832"/>
            <a:ext cx="2103120" cy="2334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C35174C2-5CE9-422D-8B46-B0C8B5EAF0A1}"/>
              </a:ext>
            </a:extLst>
          </p:cNvPr>
          <p:cNvSpPr/>
          <p:nvPr userDrawn="1"/>
        </p:nvSpPr>
        <p:spPr>
          <a:xfrm>
            <a:off x="4885925" y="-4832"/>
            <a:ext cx="2103120" cy="233464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D0D29C9C-C00A-4BE6-9C06-7DE452C62B59}"/>
              </a:ext>
            </a:extLst>
          </p:cNvPr>
          <p:cNvSpPr/>
          <p:nvPr userDrawn="1"/>
        </p:nvSpPr>
        <p:spPr>
          <a:xfrm>
            <a:off x="2103121" y="0"/>
            <a:ext cx="355028" cy="2334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95FE1CAB-0874-433D-8F09-0E3CB577F10C}"/>
              </a:ext>
            </a:extLst>
          </p:cNvPr>
          <p:cNvSpPr/>
          <p:nvPr userDrawn="1"/>
        </p:nvSpPr>
        <p:spPr>
          <a:xfrm>
            <a:off x="1961867" y="-4832"/>
            <a:ext cx="76027" cy="2334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Forme libre : forme 32">
            <a:extLst>
              <a:ext uri="{FF2B5EF4-FFF2-40B4-BE49-F238E27FC236}">
                <a16:creationId xmlns:a16="http://schemas.microsoft.com/office/drawing/2014/main" xmlns="" id="{956FF0A1-551A-4711-8209-93F3E92833E1}"/>
              </a:ext>
            </a:extLst>
          </p:cNvPr>
          <p:cNvSpPr/>
          <p:nvPr userDrawn="1"/>
        </p:nvSpPr>
        <p:spPr>
          <a:xfrm>
            <a:off x="634565" y="6407953"/>
            <a:ext cx="1418745" cy="278184"/>
          </a:xfrm>
          <a:custGeom>
            <a:avLst/>
            <a:gdLst>
              <a:gd name="connsiteX0" fmla="*/ 0 w 2895600"/>
              <a:gd name="connsiteY0" fmla="*/ 0 h 396240"/>
              <a:gd name="connsiteX1" fmla="*/ 2895600 w 2895600"/>
              <a:gd name="connsiteY1" fmla="*/ 0 h 396240"/>
              <a:gd name="connsiteX2" fmla="*/ 2636520 w 2895600"/>
              <a:gd name="connsiteY2" fmla="*/ 396240 h 396240"/>
              <a:gd name="connsiteX3" fmla="*/ 0 w 2895600"/>
              <a:gd name="connsiteY3" fmla="*/ 396240 h 396240"/>
              <a:gd name="connsiteX4" fmla="*/ 0 w 2895600"/>
              <a:gd name="connsiteY4" fmla="*/ 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396240">
                <a:moveTo>
                  <a:pt x="0" y="0"/>
                </a:moveTo>
                <a:lnTo>
                  <a:pt x="2895600" y="0"/>
                </a:lnTo>
                <a:lnTo>
                  <a:pt x="2636520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E9576322-6DDC-4458-9B23-6633CAF93A5C}"/>
              </a:ext>
            </a:extLst>
          </p:cNvPr>
          <p:cNvSpPr/>
          <p:nvPr userDrawn="1"/>
        </p:nvSpPr>
        <p:spPr>
          <a:xfrm>
            <a:off x="2207443" y="6407953"/>
            <a:ext cx="7731221" cy="2781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Forme libre : forme 34">
            <a:extLst>
              <a:ext uri="{FF2B5EF4-FFF2-40B4-BE49-F238E27FC236}">
                <a16:creationId xmlns:a16="http://schemas.microsoft.com/office/drawing/2014/main" xmlns="" id="{B7299A3E-BCCE-44B9-A89F-F6E6303A66E5}"/>
              </a:ext>
            </a:extLst>
          </p:cNvPr>
          <p:cNvSpPr/>
          <p:nvPr userDrawn="1"/>
        </p:nvSpPr>
        <p:spPr>
          <a:xfrm rot="10800000">
            <a:off x="10101051" y="6422566"/>
            <a:ext cx="1415135" cy="269240"/>
          </a:xfrm>
          <a:custGeom>
            <a:avLst/>
            <a:gdLst>
              <a:gd name="connsiteX0" fmla="*/ 0 w 2895600"/>
              <a:gd name="connsiteY0" fmla="*/ 0 h 396240"/>
              <a:gd name="connsiteX1" fmla="*/ 2895600 w 2895600"/>
              <a:gd name="connsiteY1" fmla="*/ 0 h 396240"/>
              <a:gd name="connsiteX2" fmla="*/ 2636520 w 2895600"/>
              <a:gd name="connsiteY2" fmla="*/ 396240 h 396240"/>
              <a:gd name="connsiteX3" fmla="*/ 0 w 2895600"/>
              <a:gd name="connsiteY3" fmla="*/ 396240 h 396240"/>
              <a:gd name="connsiteX4" fmla="*/ 0 w 2895600"/>
              <a:gd name="connsiteY4" fmla="*/ 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396240">
                <a:moveTo>
                  <a:pt x="0" y="0"/>
                </a:moveTo>
                <a:lnTo>
                  <a:pt x="2895600" y="0"/>
                </a:lnTo>
                <a:lnTo>
                  <a:pt x="2636520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Triangle isocèle 35">
            <a:extLst>
              <a:ext uri="{FF2B5EF4-FFF2-40B4-BE49-F238E27FC236}">
                <a16:creationId xmlns:a16="http://schemas.microsoft.com/office/drawing/2014/main" xmlns="" id="{5E9CBEF5-00E8-4603-A723-75D51055648C}"/>
              </a:ext>
            </a:extLst>
          </p:cNvPr>
          <p:cNvSpPr/>
          <p:nvPr userDrawn="1"/>
        </p:nvSpPr>
        <p:spPr>
          <a:xfrm rot="10800000">
            <a:off x="9759362" y="6409487"/>
            <a:ext cx="316249" cy="276650"/>
          </a:xfrm>
          <a:prstGeom prst="triangle">
            <a:avLst>
              <a:gd name="adj" fmla="val 41718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Triangle isocèle 36">
            <a:extLst>
              <a:ext uri="{FF2B5EF4-FFF2-40B4-BE49-F238E27FC236}">
                <a16:creationId xmlns:a16="http://schemas.microsoft.com/office/drawing/2014/main" xmlns="" id="{70A2F6AC-9C72-49D2-A427-92567099EEF9}"/>
              </a:ext>
            </a:extLst>
          </p:cNvPr>
          <p:cNvSpPr/>
          <p:nvPr userDrawn="1"/>
        </p:nvSpPr>
        <p:spPr>
          <a:xfrm>
            <a:off x="2070496" y="6409487"/>
            <a:ext cx="316249" cy="276650"/>
          </a:xfrm>
          <a:prstGeom prst="triangle">
            <a:avLst>
              <a:gd name="adj" fmla="val 41718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8" name="Picture 2">
            <a:extLst>
              <a:ext uri="{FF2B5EF4-FFF2-40B4-BE49-F238E27FC236}">
                <a16:creationId xmlns:a16="http://schemas.microsoft.com/office/drawing/2014/main" xmlns="" id="{861906CC-1962-4511-B61B-C2980A8C64B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31" y="116732"/>
            <a:ext cx="1012606" cy="1102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9987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18A3ACC2-9CFF-46E0-B609-954E04F673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B04F3C02-BB07-49AE-8FD2-BC3B518528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15ACCC6C-7CD0-4337-93E9-1D60B34117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xmlns="" id="{8F5FB3D1-269D-4E35-9E20-D45A371085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xmlns="" id="{3306C9D8-C213-419D-B014-AC3B95D81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31D04-DF55-48B1-9204-D18ED9DBEE5F}" type="datetime1">
              <a:rPr lang="fr-FR" smtClean="0"/>
              <a:t>19/05/2022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xmlns="" id="{E31DFE49-0C63-4196-9048-9BE10BB84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xmlns="" id="{CCC599AA-8A0C-4601-A09C-EDCD57252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t>‹N°›</a:t>
            </a:fld>
            <a:endParaRPr lang="fr-FR"/>
          </a:p>
        </p:txBody>
      </p:sp>
      <p:sp>
        <p:nvSpPr>
          <p:cNvPr id="35" name="Organigramme : Alternative 34">
            <a:extLst>
              <a:ext uri="{FF2B5EF4-FFF2-40B4-BE49-F238E27FC236}">
                <a16:creationId xmlns:a16="http://schemas.microsoft.com/office/drawing/2014/main" xmlns="" id="{D97B8146-CAE1-4374-A570-A3F7BC26677C}"/>
              </a:ext>
            </a:extLst>
          </p:cNvPr>
          <p:cNvSpPr/>
          <p:nvPr userDrawn="1"/>
        </p:nvSpPr>
        <p:spPr>
          <a:xfrm>
            <a:off x="1961867" y="388718"/>
            <a:ext cx="9595568" cy="752500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Titre 1">
            <a:extLst>
              <a:ext uri="{FF2B5EF4-FFF2-40B4-BE49-F238E27FC236}">
                <a16:creationId xmlns:a16="http://schemas.microsoft.com/office/drawing/2014/main" xmlns="" id="{DE822152-14EB-47C9-B016-59097D6A4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8847" y="467802"/>
            <a:ext cx="9374953" cy="649823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2101FFA0-BE4A-4EA7-AB8F-D6F6BC6C61A4}"/>
              </a:ext>
            </a:extLst>
          </p:cNvPr>
          <p:cNvSpPr/>
          <p:nvPr userDrawn="1"/>
        </p:nvSpPr>
        <p:spPr>
          <a:xfrm>
            <a:off x="7175143" y="0"/>
            <a:ext cx="2103120" cy="23346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xmlns="" id="{C67C980F-DA31-4DD3-BAF1-0E856C8892AD}"/>
              </a:ext>
            </a:extLst>
          </p:cNvPr>
          <p:cNvSpPr/>
          <p:nvPr userDrawn="1"/>
        </p:nvSpPr>
        <p:spPr>
          <a:xfrm>
            <a:off x="2525341" y="-4832"/>
            <a:ext cx="2174486" cy="2334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xmlns="" id="{F9214626-DAC6-4941-BA50-211AB3FF65A7}"/>
              </a:ext>
            </a:extLst>
          </p:cNvPr>
          <p:cNvSpPr/>
          <p:nvPr userDrawn="1"/>
        </p:nvSpPr>
        <p:spPr>
          <a:xfrm>
            <a:off x="9464361" y="-4832"/>
            <a:ext cx="2103120" cy="2334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xmlns="" id="{42E7E305-5F17-42D0-A250-E2FB174A99CC}"/>
              </a:ext>
            </a:extLst>
          </p:cNvPr>
          <p:cNvSpPr/>
          <p:nvPr userDrawn="1"/>
        </p:nvSpPr>
        <p:spPr>
          <a:xfrm>
            <a:off x="4885925" y="-4832"/>
            <a:ext cx="2103120" cy="233464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xmlns="" id="{823FA368-1EB5-4B6E-93B2-D99EF6650837}"/>
              </a:ext>
            </a:extLst>
          </p:cNvPr>
          <p:cNvSpPr/>
          <p:nvPr userDrawn="1"/>
        </p:nvSpPr>
        <p:spPr>
          <a:xfrm>
            <a:off x="2103121" y="0"/>
            <a:ext cx="355028" cy="2334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B45D0CFE-42A4-4623-A685-133FACC886B3}"/>
              </a:ext>
            </a:extLst>
          </p:cNvPr>
          <p:cNvSpPr/>
          <p:nvPr userDrawn="1"/>
        </p:nvSpPr>
        <p:spPr>
          <a:xfrm>
            <a:off x="1961867" y="-4832"/>
            <a:ext cx="76027" cy="2334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Forme libre : forme 35">
            <a:extLst>
              <a:ext uri="{FF2B5EF4-FFF2-40B4-BE49-F238E27FC236}">
                <a16:creationId xmlns:a16="http://schemas.microsoft.com/office/drawing/2014/main" xmlns="" id="{4331B274-1B26-45B9-AD93-7D9BF55123F4}"/>
              </a:ext>
            </a:extLst>
          </p:cNvPr>
          <p:cNvSpPr/>
          <p:nvPr userDrawn="1"/>
        </p:nvSpPr>
        <p:spPr>
          <a:xfrm>
            <a:off x="634565" y="6407953"/>
            <a:ext cx="1418745" cy="278184"/>
          </a:xfrm>
          <a:custGeom>
            <a:avLst/>
            <a:gdLst>
              <a:gd name="connsiteX0" fmla="*/ 0 w 2895600"/>
              <a:gd name="connsiteY0" fmla="*/ 0 h 396240"/>
              <a:gd name="connsiteX1" fmla="*/ 2895600 w 2895600"/>
              <a:gd name="connsiteY1" fmla="*/ 0 h 396240"/>
              <a:gd name="connsiteX2" fmla="*/ 2636520 w 2895600"/>
              <a:gd name="connsiteY2" fmla="*/ 396240 h 396240"/>
              <a:gd name="connsiteX3" fmla="*/ 0 w 2895600"/>
              <a:gd name="connsiteY3" fmla="*/ 396240 h 396240"/>
              <a:gd name="connsiteX4" fmla="*/ 0 w 2895600"/>
              <a:gd name="connsiteY4" fmla="*/ 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396240">
                <a:moveTo>
                  <a:pt x="0" y="0"/>
                </a:moveTo>
                <a:lnTo>
                  <a:pt x="2895600" y="0"/>
                </a:lnTo>
                <a:lnTo>
                  <a:pt x="2636520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5AD964D1-5D66-4E51-B5EB-CACBED009D8A}"/>
              </a:ext>
            </a:extLst>
          </p:cNvPr>
          <p:cNvSpPr/>
          <p:nvPr userDrawn="1"/>
        </p:nvSpPr>
        <p:spPr>
          <a:xfrm>
            <a:off x="2207443" y="6407953"/>
            <a:ext cx="7731221" cy="2781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Forme libre : forme 37">
            <a:extLst>
              <a:ext uri="{FF2B5EF4-FFF2-40B4-BE49-F238E27FC236}">
                <a16:creationId xmlns:a16="http://schemas.microsoft.com/office/drawing/2014/main" xmlns="" id="{12586F35-45F1-41DC-ADE9-53971EB3ED85}"/>
              </a:ext>
            </a:extLst>
          </p:cNvPr>
          <p:cNvSpPr/>
          <p:nvPr userDrawn="1"/>
        </p:nvSpPr>
        <p:spPr>
          <a:xfrm rot="10800000">
            <a:off x="10101051" y="6422566"/>
            <a:ext cx="1415135" cy="269240"/>
          </a:xfrm>
          <a:custGeom>
            <a:avLst/>
            <a:gdLst>
              <a:gd name="connsiteX0" fmla="*/ 0 w 2895600"/>
              <a:gd name="connsiteY0" fmla="*/ 0 h 396240"/>
              <a:gd name="connsiteX1" fmla="*/ 2895600 w 2895600"/>
              <a:gd name="connsiteY1" fmla="*/ 0 h 396240"/>
              <a:gd name="connsiteX2" fmla="*/ 2636520 w 2895600"/>
              <a:gd name="connsiteY2" fmla="*/ 396240 h 396240"/>
              <a:gd name="connsiteX3" fmla="*/ 0 w 2895600"/>
              <a:gd name="connsiteY3" fmla="*/ 396240 h 396240"/>
              <a:gd name="connsiteX4" fmla="*/ 0 w 2895600"/>
              <a:gd name="connsiteY4" fmla="*/ 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396240">
                <a:moveTo>
                  <a:pt x="0" y="0"/>
                </a:moveTo>
                <a:lnTo>
                  <a:pt x="2895600" y="0"/>
                </a:lnTo>
                <a:lnTo>
                  <a:pt x="2636520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Triangle isocèle 38">
            <a:extLst>
              <a:ext uri="{FF2B5EF4-FFF2-40B4-BE49-F238E27FC236}">
                <a16:creationId xmlns:a16="http://schemas.microsoft.com/office/drawing/2014/main" xmlns="" id="{5142A287-6B3F-462F-9B03-F601FEE913A9}"/>
              </a:ext>
            </a:extLst>
          </p:cNvPr>
          <p:cNvSpPr/>
          <p:nvPr userDrawn="1"/>
        </p:nvSpPr>
        <p:spPr>
          <a:xfrm rot="10800000">
            <a:off x="9759362" y="6409487"/>
            <a:ext cx="316249" cy="276650"/>
          </a:xfrm>
          <a:prstGeom prst="triangle">
            <a:avLst>
              <a:gd name="adj" fmla="val 41718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Triangle isocèle 39">
            <a:extLst>
              <a:ext uri="{FF2B5EF4-FFF2-40B4-BE49-F238E27FC236}">
                <a16:creationId xmlns:a16="http://schemas.microsoft.com/office/drawing/2014/main" xmlns="" id="{F3200E6A-DBDD-4A37-A7A1-2FD818303EB0}"/>
              </a:ext>
            </a:extLst>
          </p:cNvPr>
          <p:cNvSpPr/>
          <p:nvPr userDrawn="1"/>
        </p:nvSpPr>
        <p:spPr>
          <a:xfrm>
            <a:off x="2070496" y="6409487"/>
            <a:ext cx="316249" cy="276650"/>
          </a:xfrm>
          <a:prstGeom prst="triangle">
            <a:avLst>
              <a:gd name="adj" fmla="val 41718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1" name="Picture 2">
            <a:extLst>
              <a:ext uri="{FF2B5EF4-FFF2-40B4-BE49-F238E27FC236}">
                <a16:creationId xmlns:a16="http://schemas.microsoft.com/office/drawing/2014/main" xmlns="" id="{861906CC-1962-4511-B61B-C2980A8C64B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31" y="116732"/>
            <a:ext cx="1012606" cy="1102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5449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xmlns="" id="{549008EF-3FE8-4554-BEB0-9CA4BD5BDF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1E1787F2-AB78-40D0-B39A-06FBDC7590C9}" type="datetime1">
              <a:rPr lang="fr-FR" smtClean="0"/>
              <a:t>19/05/2022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0EC275A3-FB31-455B-A32C-69A77D993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31" name="Organigramme : Alternative 30">
            <a:extLst>
              <a:ext uri="{FF2B5EF4-FFF2-40B4-BE49-F238E27FC236}">
                <a16:creationId xmlns:a16="http://schemas.microsoft.com/office/drawing/2014/main" xmlns="" id="{D6F482B5-197B-49CD-94E1-932F0006B258}"/>
              </a:ext>
            </a:extLst>
          </p:cNvPr>
          <p:cNvSpPr/>
          <p:nvPr userDrawn="1"/>
        </p:nvSpPr>
        <p:spPr>
          <a:xfrm>
            <a:off x="1961867" y="388718"/>
            <a:ext cx="9595568" cy="752500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Titre 1">
            <a:extLst>
              <a:ext uri="{FF2B5EF4-FFF2-40B4-BE49-F238E27FC236}">
                <a16:creationId xmlns:a16="http://schemas.microsoft.com/office/drawing/2014/main" xmlns="" id="{9020BAAC-A354-45A7-AAE3-1783614F6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8847" y="467802"/>
            <a:ext cx="9374953" cy="649823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4C55224B-EF24-44AB-A381-339D98B182CC}"/>
              </a:ext>
            </a:extLst>
          </p:cNvPr>
          <p:cNvSpPr/>
          <p:nvPr userDrawn="1"/>
        </p:nvSpPr>
        <p:spPr>
          <a:xfrm>
            <a:off x="7175143" y="0"/>
            <a:ext cx="2103120" cy="23346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92E69B54-E26D-47C0-B13F-1352B3E264F0}"/>
              </a:ext>
            </a:extLst>
          </p:cNvPr>
          <p:cNvSpPr/>
          <p:nvPr userDrawn="1"/>
        </p:nvSpPr>
        <p:spPr>
          <a:xfrm>
            <a:off x="2525341" y="-4832"/>
            <a:ext cx="2174486" cy="2334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xmlns="" id="{484219B2-CD60-4107-916E-6182D53743D6}"/>
              </a:ext>
            </a:extLst>
          </p:cNvPr>
          <p:cNvSpPr/>
          <p:nvPr userDrawn="1"/>
        </p:nvSpPr>
        <p:spPr>
          <a:xfrm>
            <a:off x="9464361" y="-4832"/>
            <a:ext cx="2103120" cy="2334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xmlns="" id="{7BC40568-38C9-4A11-AAF5-0DA9428E4360}"/>
              </a:ext>
            </a:extLst>
          </p:cNvPr>
          <p:cNvSpPr/>
          <p:nvPr userDrawn="1"/>
        </p:nvSpPr>
        <p:spPr>
          <a:xfrm>
            <a:off x="4885925" y="-4832"/>
            <a:ext cx="2103120" cy="233464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xmlns="" id="{916E7729-5A08-4107-BEF9-0D3B7D4ACA69}"/>
              </a:ext>
            </a:extLst>
          </p:cNvPr>
          <p:cNvSpPr/>
          <p:nvPr userDrawn="1"/>
        </p:nvSpPr>
        <p:spPr>
          <a:xfrm>
            <a:off x="2103121" y="0"/>
            <a:ext cx="355028" cy="2334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xmlns="" id="{AAAF9E4E-69DE-42F6-BFDA-16A225243FFF}"/>
              </a:ext>
            </a:extLst>
          </p:cNvPr>
          <p:cNvSpPr/>
          <p:nvPr userDrawn="1"/>
        </p:nvSpPr>
        <p:spPr>
          <a:xfrm>
            <a:off x="1961867" y="-4832"/>
            <a:ext cx="76027" cy="2334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Forme libre : forme 34">
            <a:extLst>
              <a:ext uri="{FF2B5EF4-FFF2-40B4-BE49-F238E27FC236}">
                <a16:creationId xmlns:a16="http://schemas.microsoft.com/office/drawing/2014/main" xmlns="" id="{50429FFC-409C-485C-ABB9-8C5286BA0817}"/>
              </a:ext>
            </a:extLst>
          </p:cNvPr>
          <p:cNvSpPr/>
          <p:nvPr userDrawn="1"/>
        </p:nvSpPr>
        <p:spPr>
          <a:xfrm>
            <a:off x="634565" y="6407953"/>
            <a:ext cx="1418745" cy="278184"/>
          </a:xfrm>
          <a:custGeom>
            <a:avLst/>
            <a:gdLst>
              <a:gd name="connsiteX0" fmla="*/ 0 w 2895600"/>
              <a:gd name="connsiteY0" fmla="*/ 0 h 396240"/>
              <a:gd name="connsiteX1" fmla="*/ 2895600 w 2895600"/>
              <a:gd name="connsiteY1" fmla="*/ 0 h 396240"/>
              <a:gd name="connsiteX2" fmla="*/ 2636520 w 2895600"/>
              <a:gd name="connsiteY2" fmla="*/ 396240 h 396240"/>
              <a:gd name="connsiteX3" fmla="*/ 0 w 2895600"/>
              <a:gd name="connsiteY3" fmla="*/ 396240 h 396240"/>
              <a:gd name="connsiteX4" fmla="*/ 0 w 2895600"/>
              <a:gd name="connsiteY4" fmla="*/ 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396240">
                <a:moveTo>
                  <a:pt x="0" y="0"/>
                </a:moveTo>
                <a:lnTo>
                  <a:pt x="2895600" y="0"/>
                </a:lnTo>
                <a:lnTo>
                  <a:pt x="2636520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D5E9F771-D51C-4A9F-87FC-2101B5871CF7}"/>
              </a:ext>
            </a:extLst>
          </p:cNvPr>
          <p:cNvSpPr/>
          <p:nvPr userDrawn="1"/>
        </p:nvSpPr>
        <p:spPr>
          <a:xfrm>
            <a:off x="2207443" y="6407953"/>
            <a:ext cx="7731221" cy="2781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Forme libre : forme 36">
            <a:extLst>
              <a:ext uri="{FF2B5EF4-FFF2-40B4-BE49-F238E27FC236}">
                <a16:creationId xmlns:a16="http://schemas.microsoft.com/office/drawing/2014/main" xmlns="" id="{B561C86C-642B-4516-AFB8-4CF7FA19F9C1}"/>
              </a:ext>
            </a:extLst>
          </p:cNvPr>
          <p:cNvSpPr/>
          <p:nvPr userDrawn="1"/>
        </p:nvSpPr>
        <p:spPr>
          <a:xfrm rot="10800000">
            <a:off x="10101051" y="6422566"/>
            <a:ext cx="1415135" cy="269240"/>
          </a:xfrm>
          <a:custGeom>
            <a:avLst/>
            <a:gdLst>
              <a:gd name="connsiteX0" fmla="*/ 0 w 2895600"/>
              <a:gd name="connsiteY0" fmla="*/ 0 h 396240"/>
              <a:gd name="connsiteX1" fmla="*/ 2895600 w 2895600"/>
              <a:gd name="connsiteY1" fmla="*/ 0 h 396240"/>
              <a:gd name="connsiteX2" fmla="*/ 2636520 w 2895600"/>
              <a:gd name="connsiteY2" fmla="*/ 396240 h 396240"/>
              <a:gd name="connsiteX3" fmla="*/ 0 w 2895600"/>
              <a:gd name="connsiteY3" fmla="*/ 396240 h 396240"/>
              <a:gd name="connsiteX4" fmla="*/ 0 w 2895600"/>
              <a:gd name="connsiteY4" fmla="*/ 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396240">
                <a:moveTo>
                  <a:pt x="0" y="0"/>
                </a:moveTo>
                <a:lnTo>
                  <a:pt x="2895600" y="0"/>
                </a:lnTo>
                <a:lnTo>
                  <a:pt x="2636520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Triangle isocèle 37">
            <a:extLst>
              <a:ext uri="{FF2B5EF4-FFF2-40B4-BE49-F238E27FC236}">
                <a16:creationId xmlns:a16="http://schemas.microsoft.com/office/drawing/2014/main" xmlns="" id="{586F9E44-B82E-45EC-8A01-6729F0FBE644}"/>
              </a:ext>
            </a:extLst>
          </p:cNvPr>
          <p:cNvSpPr/>
          <p:nvPr userDrawn="1"/>
        </p:nvSpPr>
        <p:spPr>
          <a:xfrm rot="10800000">
            <a:off x="9759362" y="6409487"/>
            <a:ext cx="316249" cy="276650"/>
          </a:xfrm>
          <a:prstGeom prst="triangle">
            <a:avLst>
              <a:gd name="adj" fmla="val 41718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Triangle isocèle 38">
            <a:extLst>
              <a:ext uri="{FF2B5EF4-FFF2-40B4-BE49-F238E27FC236}">
                <a16:creationId xmlns:a16="http://schemas.microsoft.com/office/drawing/2014/main" xmlns="" id="{0740EA08-4A6E-43C6-83DD-8037D038623F}"/>
              </a:ext>
            </a:extLst>
          </p:cNvPr>
          <p:cNvSpPr/>
          <p:nvPr userDrawn="1"/>
        </p:nvSpPr>
        <p:spPr>
          <a:xfrm>
            <a:off x="2070496" y="6409487"/>
            <a:ext cx="316249" cy="276650"/>
          </a:xfrm>
          <a:prstGeom prst="triangle">
            <a:avLst>
              <a:gd name="adj" fmla="val 41718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A6BA5A76-C3FE-497A-9A9D-1BE796842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t>‹N°›</a:t>
            </a:fld>
            <a:endParaRPr lang="fr-FR"/>
          </a:p>
        </p:txBody>
      </p:sp>
      <p:pic>
        <p:nvPicPr>
          <p:cNvPr id="40" name="Picture 2">
            <a:extLst>
              <a:ext uri="{FF2B5EF4-FFF2-40B4-BE49-F238E27FC236}">
                <a16:creationId xmlns:a16="http://schemas.microsoft.com/office/drawing/2014/main" xmlns="" id="{861906CC-1962-4511-B61B-C2980A8C64B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31" y="116732"/>
            <a:ext cx="1012606" cy="1102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1702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2EBBF632-FE3C-4B2F-95B7-ECED89B57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54C06-C78D-4673-AF43-105F5784325F}" type="datetime1">
              <a:rPr lang="fr-FR" smtClean="0"/>
              <a:t>19/05/2022</a:t>
            </a:fld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xmlns="" id="{9A70DF1D-5BE6-472B-BF0C-EDE15112C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Forme libre : forme 10">
            <a:extLst>
              <a:ext uri="{FF2B5EF4-FFF2-40B4-BE49-F238E27FC236}">
                <a16:creationId xmlns:a16="http://schemas.microsoft.com/office/drawing/2014/main" xmlns="" id="{1EC500A8-4446-48E0-BDD8-90AB4B3C8465}"/>
              </a:ext>
            </a:extLst>
          </p:cNvPr>
          <p:cNvSpPr/>
          <p:nvPr userDrawn="1"/>
        </p:nvSpPr>
        <p:spPr>
          <a:xfrm>
            <a:off x="634565" y="6407953"/>
            <a:ext cx="1418745" cy="278184"/>
          </a:xfrm>
          <a:custGeom>
            <a:avLst/>
            <a:gdLst>
              <a:gd name="connsiteX0" fmla="*/ 0 w 2895600"/>
              <a:gd name="connsiteY0" fmla="*/ 0 h 396240"/>
              <a:gd name="connsiteX1" fmla="*/ 2895600 w 2895600"/>
              <a:gd name="connsiteY1" fmla="*/ 0 h 396240"/>
              <a:gd name="connsiteX2" fmla="*/ 2636520 w 2895600"/>
              <a:gd name="connsiteY2" fmla="*/ 396240 h 396240"/>
              <a:gd name="connsiteX3" fmla="*/ 0 w 2895600"/>
              <a:gd name="connsiteY3" fmla="*/ 396240 h 396240"/>
              <a:gd name="connsiteX4" fmla="*/ 0 w 2895600"/>
              <a:gd name="connsiteY4" fmla="*/ 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396240">
                <a:moveTo>
                  <a:pt x="0" y="0"/>
                </a:moveTo>
                <a:lnTo>
                  <a:pt x="2895600" y="0"/>
                </a:lnTo>
                <a:lnTo>
                  <a:pt x="2636520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9F882911-736D-471E-89B0-3DF5CAEA0834}"/>
              </a:ext>
            </a:extLst>
          </p:cNvPr>
          <p:cNvSpPr/>
          <p:nvPr userDrawn="1"/>
        </p:nvSpPr>
        <p:spPr>
          <a:xfrm>
            <a:off x="2207443" y="6407953"/>
            <a:ext cx="7731221" cy="2781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orme libre : forme 12">
            <a:extLst>
              <a:ext uri="{FF2B5EF4-FFF2-40B4-BE49-F238E27FC236}">
                <a16:creationId xmlns:a16="http://schemas.microsoft.com/office/drawing/2014/main" xmlns="" id="{A551DB77-09F8-4D19-B830-73ACDB0E313B}"/>
              </a:ext>
            </a:extLst>
          </p:cNvPr>
          <p:cNvSpPr/>
          <p:nvPr userDrawn="1"/>
        </p:nvSpPr>
        <p:spPr>
          <a:xfrm rot="10800000">
            <a:off x="10101051" y="6422566"/>
            <a:ext cx="1415135" cy="269240"/>
          </a:xfrm>
          <a:custGeom>
            <a:avLst/>
            <a:gdLst>
              <a:gd name="connsiteX0" fmla="*/ 0 w 2895600"/>
              <a:gd name="connsiteY0" fmla="*/ 0 h 396240"/>
              <a:gd name="connsiteX1" fmla="*/ 2895600 w 2895600"/>
              <a:gd name="connsiteY1" fmla="*/ 0 h 396240"/>
              <a:gd name="connsiteX2" fmla="*/ 2636520 w 2895600"/>
              <a:gd name="connsiteY2" fmla="*/ 396240 h 396240"/>
              <a:gd name="connsiteX3" fmla="*/ 0 w 2895600"/>
              <a:gd name="connsiteY3" fmla="*/ 396240 h 396240"/>
              <a:gd name="connsiteX4" fmla="*/ 0 w 2895600"/>
              <a:gd name="connsiteY4" fmla="*/ 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396240">
                <a:moveTo>
                  <a:pt x="0" y="0"/>
                </a:moveTo>
                <a:lnTo>
                  <a:pt x="2895600" y="0"/>
                </a:lnTo>
                <a:lnTo>
                  <a:pt x="2636520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riangle isocèle 13">
            <a:extLst>
              <a:ext uri="{FF2B5EF4-FFF2-40B4-BE49-F238E27FC236}">
                <a16:creationId xmlns:a16="http://schemas.microsoft.com/office/drawing/2014/main" xmlns="" id="{0C36AC83-BF64-4438-97FF-858E8DA03176}"/>
              </a:ext>
            </a:extLst>
          </p:cNvPr>
          <p:cNvSpPr/>
          <p:nvPr userDrawn="1"/>
        </p:nvSpPr>
        <p:spPr>
          <a:xfrm rot="10800000">
            <a:off x="9759362" y="6409487"/>
            <a:ext cx="316249" cy="276650"/>
          </a:xfrm>
          <a:prstGeom prst="triangle">
            <a:avLst>
              <a:gd name="adj" fmla="val 41718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Triangle isocèle 14">
            <a:extLst>
              <a:ext uri="{FF2B5EF4-FFF2-40B4-BE49-F238E27FC236}">
                <a16:creationId xmlns:a16="http://schemas.microsoft.com/office/drawing/2014/main" xmlns="" id="{01E724B1-B1BD-40CE-90F2-C64DCA6164CB}"/>
              </a:ext>
            </a:extLst>
          </p:cNvPr>
          <p:cNvSpPr/>
          <p:nvPr userDrawn="1"/>
        </p:nvSpPr>
        <p:spPr>
          <a:xfrm>
            <a:off x="2070496" y="6409487"/>
            <a:ext cx="316249" cy="276650"/>
          </a:xfrm>
          <a:prstGeom prst="triangle">
            <a:avLst>
              <a:gd name="adj" fmla="val 41718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Alternative 15">
            <a:extLst>
              <a:ext uri="{FF2B5EF4-FFF2-40B4-BE49-F238E27FC236}">
                <a16:creationId xmlns:a16="http://schemas.microsoft.com/office/drawing/2014/main" xmlns="" id="{E590DAFE-7065-4889-85FD-106F59C711DA}"/>
              </a:ext>
            </a:extLst>
          </p:cNvPr>
          <p:cNvSpPr/>
          <p:nvPr userDrawn="1"/>
        </p:nvSpPr>
        <p:spPr>
          <a:xfrm>
            <a:off x="634565" y="136525"/>
            <a:ext cx="6775885" cy="752500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xmlns="" id="{C6739B4F-87FB-427B-A6CC-B28C10A44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545" y="215609"/>
            <a:ext cx="9374953" cy="649823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65333222-A715-443F-86FA-3D110658B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0662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F473ABA1-DF10-4809-926F-96CCB39E2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687180"/>
            <a:ext cx="6172200" cy="4173870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15EF3A37-A401-4B79-846F-7DC073A573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719010"/>
            <a:ext cx="3932237" cy="4149978"/>
          </a:xfr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5A4B9D40-9CD1-4EBD-B0DA-D04524D18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43377-B04C-49C0-84E7-728FCDD90F1E}" type="datetime1">
              <a:rPr lang="fr-FR" smtClean="0"/>
              <a:t>19/05/2022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87AB9681-BFB3-409C-86E7-6B35C228B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13E58E61-728A-4003-91C7-BDD39D2CD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t>‹N°›</a:t>
            </a:fld>
            <a:endParaRPr lang="fr-FR"/>
          </a:p>
        </p:txBody>
      </p:sp>
      <p:sp>
        <p:nvSpPr>
          <p:cNvPr id="34" name="Organigramme : Alternative 33">
            <a:extLst>
              <a:ext uri="{FF2B5EF4-FFF2-40B4-BE49-F238E27FC236}">
                <a16:creationId xmlns:a16="http://schemas.microsoft.com/office/drawing/2014/main" xmlns="" id="{616BFD9E-7BBF-4B1E-ADC1-0FA7D7B3CC08}"/>
              </a:ext>
            </a:extLst>
          </p:cNvPr>
          <p:cNvSpPr/>
          <p:nvPr userDrawn="1"/>
        </p:nvSpPr>
        <p:spPr>
          <a:xfrm>
            <a:off x="1961867" y="388718"/>
            <a:ext cx="9595568" cy="752500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Titre 1">
            <a:extLst>
              <a:ext uri="{FF2B5EF4-FFF2-40B4-BE49-F238E27FC236}">
                <a16:creationId xmlns:a16="http://schemas.microsoft.com/office/drawing/2014/main" xmlns="" id="{EF14FF20-504D-4447-8E02-8D724AD54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8843" y="467802"/>
            <a:ext cx="9384957" cy="649823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xmlns="" id="{554935ED-4A09-4604-856C-C81AF864181F}"/>
              </a:ext>
            </a:extLst>
          </p:cNvPr>
          <p:cNvSpPr/>
          <p:nvPr userDrawn="1"/>
        </p:nvSpPr>
        <p:spPr>
          <a:xfrm>
            <a:off x="7175143" y="0"/>
            <a:ext cx="2103120" cy="23346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xmlns="" id="{91EBDC69-EE63-4FB8-B8D0-208E1BFFDB8E}"/>
              </a:ext>
            </a:extLst>
          </p:cNvPr>
          <p:cNvSpPr/>
          <p:nvPr userDrawn="1"/>
        </p:nvSpPr>
        <p:spPr>
          <a:xfrm>
            <a:off x="2525341" y="-4832"/>
            <a:ext cx="2174486" cy="2334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189AE8D0-5C4E-42C5-ACE8-7FC4B9FE5D85}"/>
              </a:ext>
            </a:extLst>
          </p:cNvPr>
          <p:cNvSpPr/>
          <p:nvPr userDrawn="1"/>
        </p:nvSpPr>
        <p:spPr>
          <a:xfrm>
            <a:off x="9464361" y="-4832"/>
            <a:ext cx="2103120" cy="2334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xmlns="" id="{D4EAC8A1-7A38-445B-9972-4F29366C202E}"/>
              </a:ext>
            </a:extLst>
          </p:cNvPr>
          <p:cNvSpPr/>
          <p:nvPr userDrawn="1"/>
        </p:nvSpPr>
        <p:spPr>
          <a:xfrm>
            <a:off x="4885925" y="-4832"/>
            <a:ext cx="2103120" cy="233464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xmlns="" id="{8011C457-1355-4A5A-95B5-A5411D737F89}"/>
              </a:ext>
            </a:extLst>
          </p:cNvPr>
          <p:cNvSpPr/>
          <p:nvPr userDrawn="1"/>
        </p:nvSpPr>
        <p:spPr>
          <a:xfrm>
            <a:off x="2103121" y="0"/>
            <a:ext cx="355028" cy="2334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xmlns="" id="{6362781A-D60C-4659-9229-18F768BD42CD}"/>
              </a:ext>
            </a:extLst>
          </p:cNvPr>
          <p:cNvSpPr/>
          <p:nvPr userDrawn="1"/>
        </p:nvSpPr>
        <p:spPr>
          <a:xfrm>
            <a:off x="1961867" y="-4832"/>
            <a:ext cx="76027" cy="2334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Forme libre : forme 32">
            <a:extLst>
              <a:ext uri="{FF2B5EF4-FFF2-40B4-BE49-F238E27FC236}">
                <a16:creationId xmlns:a16="http://schemas.microsoft.com/office/drawing/2014/main" xmlns="" id="{D9CA4622-B855-4B75-874B-16CF676984A5}"/>
              </a:ext>
            </a:extLst>
          </p:cNvPr>
          <p:cNvSpPr/>
          <p:nvPr userDrawn="1"/>
        </p:nvSpPr>
        <p:spPr>
          <a:xfrm>
            <a:off x="634565" y="6407953"/>
            <a:ext cx="1418745" cy="278184"/>
          </a:xfrm>
          <a:custGeom>
            <a:avLst/>
            <a:gdLst>
              <a:gd name="connsiteX0" fmla="*/ 0 w 2895600"/>
              <a:gd name="connsiteY0" fmla="*/ 0 h 396240"/>
              <a:gd name="connsiteX1" fmla="*/ 2895600 w 2895600"/>
              <a:gd name="connsiteY1" fmla="*/ 0 h 396240"/>
              <a:gd name="connsiteX2" fmla="*/ 2636520 w 2895600"/>
              <a:gd name="connsiteY2" fmla="*/ 396240 h 396240"/>
              <a:gd name="connsiteX3" fmla="*/ 0 w 2895600"/>
              <a:gd name="connsiteY3" fmla="*/ 396240 h 396240"/>
              <a:gd name="connsiteX4" fmla="*/ 0 w 2895600"/>
              <a:gd name="connsiteY4" fmla="*/ 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396240">
                <a:moveTo>
                  <a:pt x="0" y="0"/>
                </a:moveTo>
                <a:lnTo>
                  <a:pt x="2895600" y="0"/>
                </a:lnTo>
                <a:lnTo>
                  <a:pt x="2636520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9E715173-4991-48BF-9DE9-74562A1C9E23}"/>
              </a:ext>
            </a:extLst>
          </p:cNvPr>
          <p:cNvSpPr/>
          <p:nvPr userDrawn="1"/>
        </p:nvSpPr>
        <p:spPr>
          <a:xfrm>
            <a:off x="2207443" y="6407953"/>
            <a:ext cx="7731221" cy="2781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Forme libre : forme 60">
            <a:extLst>
              <a:ext uri="{FF2B5EF4-FFF2-40B4-BE49-F238E27FC236}">
                <a16:creationId xmlns:a16="http://schemas.microsoft.com/office/drawing/2014/main" xmlns="" id="{EA218834-CB4E-4C90-A529-EA4EEF0EBB5E}"/>
              </a:ext>
            </a:extLst>
          </p:cNvPr>
          <p:cNvSpPr/>
          <p:nvPr userDrawn="1"/>
        </p:nvSpPr>
        <p:spPr>
          <a:xfrm rot="10800000">
            <a:off x="10101051" y="6422566"/>
            <a:ext cx="1415135" cy="269240"/>
          </a:xfrm>
          <a:custGeom>
            <a:avLst/>
            <a:gdLst>
              <a:gd name="connsiteX0" fmla="*/ 0 w 2895600"/>
              <a:gd name="connsiteY0" fmla="*/ 0 h 396240"/>
              <a:gd name="connsiteX1" fmla="*/ 2895600 w 2895600"/>
              <a:gd name="connsiteY1" fmla="*/ 0 h 396240"/>
              <a:gd name="connsiteX2" fmla="*/ 2636520 w 2895600"/>
              <a:gd name="connsiteY2" fmla="*/ 396240 h 396240"/>
              <a:gd name="connsiteX3" fmla="*/ 0 w 2895600"/>
              <a:gd name="connsiteY3" fmla="*/ 396240 h 396240"/>
              <a:gd name="connsiteX4" fmla="*/ 0 w 2895600"/>
              <a:gd name="connsiteY4" fmla="*/ 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396240">
                <a:moveTo>
                  <a:pt x="0" y="0"/>
                </a:moveTo>
                <a:lnTo>
                  <a:pt x="2895600" y="0"/>
                </a:lnTo>
                <a:lnTo>
                  <a:pt x="2636520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Triangle isocèle 61">
            <a:extLst>
              <a:ext uri="{FF2B5EF4-FFF2-40B4-BE49-F238E27FC236}">
                <a16:creationId xmlns:a16="http://schemas.microsoft.com/office/drawing/2014/main" xmlns="" id="{2904B036-9F5C-425A-BBAE-432BEC6AE790}"/>
              </a:ext>
            </a:extLst>
          </p:cNvPr>
          <p:cNvSpPr/>
          <p:nvPr userDrawn="1"/>
        </p:nvSpPr>
        <p:spPr>
          <a:xfrm rot="10800000">
            <a:off x="9759362" y="6409487"/>
            <a:ext cx="316249" cy="276650"/>
          </a:xfrm>
          <a:prstGeom prst="triangle">
            <a:avLst>
              <a:gd name="adj" fmla="val 41718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Triangle isocèle 62">
            <a:extLst>
              <a:ext uri="{FF2B5EF4-FFF2-40B4-BE49-F238E27FC236}">
                <a16:creationId xmlns:a16="http://schemas.microsoft.com/office/drawing/2014/main" xmlns="" id="{EC664DAB-25F0-4CC4-82C2-6676516DC765}"/>
              </a:ext>
            </a:extLst>
          </p:cNvPr>
          <p:cNvSpPr/>
          <p:nvPr userDrawn="1"/>
        </p:nvSpPr>
        <p:spPr>
          <a:xfrm>
            <a:off x="2070496" y="6409487"/>
            <a:ext cx="316249" cy="276650"/>
          </a:xfrm>
          <a:prstGeom prst="triangle">
            <a:avLst>
              <a:gd name="adj" fmla="val 41718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7" name="Picture 2">
            <a:extLst>
              <a:ext uri="{FF2B5EF4-FFF2-40B4-BE49-F238E27FC236}">
                <a16:creationId xmlns:a16="http://schemas.microsoft.com/office/drawing/2014/main" xmlns="" id="{861906CC-1962-4511-B61B-C2980A8C64B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31" y="116732"/>
            <a:ext cx="1012606" cy="1102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921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xmlns="" id="{E9CD934A-94FA-4820-8867-ACD32CBE69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687180"/>
            <a:ext cx="6172200" cy="417387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781CF58D-E672-4892-8896-3F8C449C69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687180"/>
            <a:ext cx="3932237" cy="4181808"/>
          </a:xfr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CEF0F79A-8BE3-4755-A179-892A8DB64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D3419-1891-4A73-9AD7-48A9E9059706}" type="datetime1">
              <a:rPr lang="fr-FR" smtClean="0"/>
              <a:t>19/05/2022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905C2EEE-8138-4B7B-81B1-543A725D1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7982A51C-A936-40A4-B37C-CDE8EE65B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t>‹N°›</a:t>
            </a:fld>
            <a:endParaRPr lang="fr-FR"/>
          </a:p>
        </p:txBody>
      </p:sp>
      <p:sp>
        <p:nvSpPr>
          <p:cNvPr id="33" name="Organigramme : Alternative 32">
            <a:extLst>
              <a:ext uri="{FF2B5EF4-FFF2-40B4-BE49-F238E27FC236}">
                <a16:creationId xmlns:a16="http://schemas.microsoft.com/office/drawing/2014/main" xmlns="" id="{914D9839-EC96-4A03-81E4-A2F857641628}"/>
              </a:ext>
            </a:extLst>
          </p:cNvPr>
          <p:cNvSpPr/>
          <p:nvPr userDrawn="1"/>
        </p:nvSpPr>
        <p:spPr>
          <a:xfrm>
            <a:off x="1961867" y="388718"/>
            <a:ext cx="9595568" cy="752500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Titre 1">
            <a:extLst>
              <a:ext uri="{FF2B5EF4-FFF2-40B4-BE49-F238E27FC236}">
                <a16:creationId xmlns:a16="http://schemas.microsoft.com/office/drawing/2014/main" xmlns="" id="{B5362C2D-85AA-4974-9DBE-C71202547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8843" y="467802"/>
            <a:ext cx="9384957" cy="649823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82624201-AEC2-4129-B677-4E2CD9DE1172}"/>
              </a:ext>
            </a:extLst>
          </p:cNvPr>
          <p:cNvSpPr/>
          <p:nvPr userDrawn="1"/>
        </p:nvSpPr>
        <p:spPr>
          <a:xfrm>
            <a:off x="7175143" y="0"/>
            <a:ext cx="2103120" cy="23346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3C0A2508-A4B0-4D06-BA9C-D8CA07D1FB91}"/>
              </a:ext>
            </a:extLst>
          </p:cNvPr>
          <p:cNvSpPr/>
          <p:nvPr userDrawn="1"/>
        </p:nvSpPr>
        <p:spPr>
          <a:xfrm>
            <a:off x="2525341" y="-4832"/>
            <a:ext cx="2174486" cy="2334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309BCA1D-D278-42E0-9673-DA88B5BF9DC7}"/>
              </a:ext>
            </a:extLst>
          </p:cNvPr>
          <p:cNvSpPr/>
          <p:nvPr userDrawn="1"/>
        </p:nvSpPr>
        <p:spPr>
          <a:xfrm>
            <a:off x="9464361" y="-4832"/>
            <a:ext cx="2103120" cy="2334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xmlns="" id="{71D56F8C-2ACB-4B66-9890-F84D4ECED316}"/>
              </a:ext>
            </a:extLst>
          </p:cNvPr>
          <p:cNvSpPr/>
          <p:nvPr userDrawn="1"/>
        </p:nvSpPr>
        <p:spPr>
          <a:xfrm>
            <a:off x="4885925" y="-4832"/>
            <a:ext cx="2103120" cy="233464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xmlns="" id="{89FC927B-B82A-4F42-8773-2707ADFC039B}"/>
              </a:ext>
            </a:extLst>
          </p:cNvPr>
          <p:cNvSpPr/>
          <p:nvPr userDrawn="1"/>
        </p:nvSpPr>
        <p:spPr>
          <a:xfrm>
            <a:off x="2103121" y="0"/>
            <a:ext cx="355028" cy="2334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xmlns="" id="{677404A2-A794-4C92-AEA8-F02C35E3B4BB}"/>
              </a:ext>
            </a:extLst>
          </p:cNvPr>
          <p:cNvSpPr/>
          <p:nvPr userDrawn="1"/>
        </p:nvSpPr>
        <p:spPr>
          <a:xfrm>
            <a:off x="1961867" y="-4832"/>
            <a:ext cx="76027" cy="2334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Forme libre : forme 33">
            <a:extLst>
              <a:ext uri="{FF2B5EF4-FFF2-40B4-BE49-F238E27FC236}">
                <a16:creationId xmlns:a16="http://schemas.microsoft.com/office/drawing/2014/main" xmlns="" id="{BC121A0B-C58E-4D19-BF2A-2456D68C7467}"/>
              </a:ext>
            </a:extLst>
          </p:cNvPr>
          <p:cNvSpPr/>
          <p:nvPr userDrawn="1"/>
        </p:nvSpPr>
        <p:spPr>
          <a:xfrm>
            <a:off x="634565" y="6407953"/>
            <a:ext cx="1418745" cy="278184"/>
          </a:xfrm>
          <a:custGeom>
            <a:avLst/>
            <a:gdLst>
              <a:gd name="connsiteX0" fmla="*/ 0 w 2895600"/>
              <a:gd name="connsiteY0" fmla="*/ 0 h 396240"/>
              <a:gd name="connsiteX1" fmla="*/ 2895600 w 2895600"/>
              <a:gd name="connsiteY1" fmla="*/ 0 h 396240"/>
              <a:gd name="connsiteX2" fmla="*/ 2636520 w 2895600"/>
              <a:gd name="connsiteY2" fmla="*/ 396240 h 396240"/>
              <a:gd name="connsiteX3" fmla="*/ 0 w 2895600"/>
              <a:gd name="connsiteY3" fmla="*/ 396240 h 396240"/>
              <a:gd name="connsiteX4" fmla="*/ 0 w 2895600"/>
              <a:gd name="connsiteY4" fmla="*/ 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396240">
                <a:moveTo>
                  <a:pt x="0" y="0"/>
                </a:moveTo>
                <a:lnTo>
                  <a:pt x="2895600" y="0"/>
                </a:lnTo>
                <a:lnTo>
                  <a:pt x="2636520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9776EF4C-BE1A-4FAF-9A66-DCAFD164CD11}"/>
              </a:ext>
            </a:extLst>
          </p:cNvPr>
          <p:cNvSpPr/>
          <p:nvPr userDrawn="1"/>
        </p:nvSpPr>
        <p:spPr>
          <a:xfrm>
            <a:off x="2207443" y="6407953"/>
            <a:ext cx="7731221" cy="2781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Forme libre : forme 35">
            <a:extLst>
              <a:ext uri="{FF2B5EF4-FFF2-40B4-BE49-F238E27FC236}">
                <a16:creationId xmlns:a16="http://schemas.microsoft.com/office/drawing/2014/main" xmlns="" id="{0D857F43-90D3-48EA-BE23-1E130C4A6411}"/>
              </a:ext>
            </a:extLst>
          </p:cNvPr>
          <p:cNvSpPr/>
          <p:nvPr userDrawn="1"/>
        </p:nvSpPr>
        <p:spPr>
          <a:xfrm rot="10800000">
            <a:off x="10101051" y="6422566"/>
            <a:ext cx="1415135" cy="269240"/>
          </a:xfrm>
          <a:custGeom>
            <a:avLst/>
            <a:gdLst>
              <a:gd name="connsiteX0" fmla="*/ 0 w 2895600"/>
              <a:gd name="connsiteY0" fmla="*/ 0 h 396240"/>
              <a:gd name="connsiteX1" fmla="*/ 2895600 w 2895600"/>
              <a:gd name="connsiteY1" fmla="*/ 0 h 396240"/>
              <a:gd name="connsiteX2" fmla="*/ 2636520 w 2895600"/>
              <a:gd name="connsiteY2" fmla="*/ 396240 h 396240"/>
              <a:gd name="connsiteX3" fmla="*/ 0 w 2895600"/>
              <a:gd name="connsiteY3" fmla="*/ 396240 h 396240"/>
              <a:gd name="connsiteX4" fmla="*/ 0 w 2895600"/>
              <a:gd name="connsiteY4" fmla="*/ 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396240">
                <a:moveTo>
                  <a:pt x="0" y="0"/>
                </a:moveTo>
                <a:lnTo>
                  <a:pt x="2895600" y="0"/>
                </a:lnTo>
                <a:lnTo>
                  <a:pt x="2636520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Triangle isocèle 36">
            <a:extLst>
              <a:ext uri="{FF2B5EF4-FFF2-40B4-BE49-F238E27FC236}">
                <a16:creationId xmlns:a16="http://schemas.microsoft.com/office/drawing/2014/main" xmlns="" id="{B69F125C-9ACE-4122-B169-646DCD8A66A5}"/>
              </a:ext>
            </a:extLst>
          </p:cNvPr>
          <p:cNvSpPr/>
          <p:nvPr userDrawn="1"/>
        </p:nvSpPr>
        <p:spPr>
          <a:xfrm rot="10800000">
            <a:off x="9759362" y="6409487"/>
            <a:ext cx="316249" cy="276650"/>
          </a:xfrm>
          <a:prstGeom prst="triangle">
            <a:avLst>
              <a:gd name="adj" fmla="val 41718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Triangle isocèle 37">
            <a:extLst>
              <a:ext uri="{FF2B5EF4-FFF2-40B4-BE49-F238E27FC236}">
                <a16:creationId xmlns:a16="http://schemas.microsoft.com/office/drawing/2014/main" xmlns="" id="{CEFD192B-2001-44B5-9D15-2A4F49E36018}"/>
              </a:ext>
            </a:extLst>
          </p:cNvPr>
          <p:cNvSpPr/>
          <p:nvPr userDrawn="1"/>
        </p:nvSpPr>
        <p:spPr>
          <a:xfrm>
            <a:off x="2070496" y="6409487"/>
            <a:ext cx="316249" cy="276650"/>
          </a:xfrm>
          <a:prstGeom prst="triangle">
            <a:avLst>
              <a:gd name="adj" fmla="val 41718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9" name="Picture 2">
            <a:extLst>
              <a:ext uri="{FF2B5EF4-FFF2-40B4-BE49-F238E27FC236}">
                <a16:creationId xmlns:a16="http://schemas.microsoft.com/office/drawing/2014/main" xmlns="" id="{861906CC-1962-4511-B61B-C2980A8C64B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31" y="116732"/>
            <a:ext cx="1012606" cy="1102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251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0C6C251D-670E-4644-84AD-49A9436DCE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3F24E22C-99E3-4B76-96F6-4CA9ED9202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B3A6C-932D-44DE-8AFC-43FC309A44F7}" type="datetime1">
              <a:rPr lang="fr-FR" smtClean="0"/>
              <a:t>19/05/2022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921C34C1-9330-4909-A66C-95A516B612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35882B6E-4933-4F98-B63F-80F6211390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31CF7-2469-4C82-B0CC-48004090E6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7366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5.jpeg"/><Relationship Id="rId4" Type="http://schemas.openxmlformats.org/officeDocument/2006/relationships/image" Target="../media/image10.jpeg"/><Relationship Id="rId9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7" Type="http://schemas.openxmlformats.org/officeDocument/2006/relationships/image" Target="../media/image4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0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0.png"/><Relationship Id="rId7" Type="http://schemas.openxmlformats.org/officeDocument/2006/relationships/image" Target="../media/image4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0.png"/><Relationship Id="rId9" Type="http://schemas.openxmlformats.org/officeDocument/2006/relationships/image" Target="../media/image4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8.pn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12" Type="http://schemas.openxmlformats.org/officeDocument/2006/relationships/image" Target="../media/image1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6.png"/><Relationship Id="rId5" Type="http://schemas.openxmlformats.org/officeDocument/2006/relationships/image" Target="../media/image11.png"/><Relationship Id="rId10" Type="http://schemas.openxmlformats.org/officeDocument/2006/relationships/image" Target="../media/image15.jpeg"/><Relationship Id="rId4" Type="http://schemas.openxmlformats.org/officeDocument/2006/relationships/image" Target="../media/image10.jpeg"/><Relationship Id="rId9" Type="http://schemas.microsoft.com/office/2007/relationships/hdphoto" Target="../media/hdphoto1.wdp"/><Relationship Id="rId14" Type="http://schemas.openxmlformats.org/officeDocument/2006/relationships/image" Target="../media/image19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2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ctrTitle"/>
          </p:nvPr>
        </p:nvSpPr>
        <p:spPr>
          <a:xfrm>
            <a:off x="3383280" y="802640"/>
            <a:ext cx="8636000" cy="3474720"/>
          </a:xfrm>
        </p:spPr>
        <p:txBody>
          <a:bodyPr/>
          <a:lstStyle/>
          <a:p>
            <a:r>
              <a:rPr lang="fr-FR" sz="4800" dirty="0"/>
              <a:t>Détection d’ouvertures de fenêtres au moyen de réseaux de neurones artificiels LSTM 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138D1-6D44-4F1A-8910-1A20B8C40617}" type="datetime1">
              <a:rPr lang="fr-FR" smtClean="0"/>
              <a:t>19/05/2022</a:t>
            </a:fld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3352801" y="3778997"/>
            <a:ext cx="7738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+mj-lt"/>
              </a:rPr>
              <a:t>Enguerrand de Rautlin de la </a:t>
            </a:r>
            <a:r>
              <a:rPr lang="fr-FR" dirty="0" smtClean="0">
                <a:latin typeface="+mj-lt"/>
              </a:rPr>
              <a:t>Roy, </a:t>
            </a:r>
            <a:r>
              <a:rPr lang="fr-FR" dirty="0">
                <a:latin typeface="+mj-lt"/>
              </a:rPr>
              <a:t>Thomas </a:t>
            </a:r>
            <a:r>
              <a:rPr lang="fr-FR" dirty="0" smtClean="0">
                <a:latin typeface="+mj-lt"/>
              </a:rPr>
              <a:t>Recht, </a:t>
            </a:r>
            <a:r>
              <a:rPr lang="fr-FR" dirty="0">
                <a:latin typeface="+mj-lt"/>
              </a:rPr>
              <a:t>Akka </a:t>
            </a:r>
            <a:r>
              <a:rPr lang="fr-FR" dirty="0" smtClean="0">
                <a:latin typeface="+mj-lt"/>
              </a:rPr>
              <a:t>Zemmari, </a:t>
            </a:r>
            <a:r>
              <a:rPr lang="fr-FR" dirty="0">
                <a:latin typeface="+mj-lt"/>
              </a:rPr>
              <a:t>Pierre </a:t>
            </a:r>
            <a:r>
              <a:rPr lang="fr-FR" dirty="0" smtClean="0">
                <a:latin typeface="+mj-lt"/>
              </a:rPr>
              <a:t>Bourreau, </a:t>
            </a:r>
            <a:r>
              <a:rPr lang="fr-FR" dirty="0">
                <a:latin typeface="+mj-lt"/>
              </a:rPr>
              <a:t>Kamel </a:t>
            </a:r>
            <a:r>
              <a:rPr lang="fr-FR" dirty="0" smtClean="0">
                <a:latin typeface="+mj-lt"/>
              </a:rPr>
              <a:t>Houchat, </a:t>
            </a:r>
            <a:r>
              <a:rPr lang="fr-FR" dirty="0">
                <a:latin typeface="+mj-lt"/>
              </a:rPr>
              <a:t>Laurent </a:t>
            </a:r>
            <a:r>
              <a:rPr lang="fr-FR" dirty="0" smtClean="0">
                <a:latin typeface="+mj-lt"/>
              </a:rPr>
              <a:t>Mora</a:t>
            </a:r>
            <a:endParaRPr lang="fr-F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4223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Reconnaissance d’ouverture de fenêtres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pic>
        <p:nvPicPr>
          <p:cNvPr id="11268" name="Picture 4" descr="Autocollant sticker voiture bebe chat chaton - Cdiscount Mais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657" y="1342564"/>
            <a:ext cx="899791" cy="899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Dresser son chiot entre 2 et 5 mois • Dresser-son-chien.com - Comment  dresser son chien ?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1282" y="2267305"/>
            <a:ext cx="707166" cy="94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lèche droite 11"/>
          <p:cNvSpPr/>
          <p:nvPr/>
        </p:nvSpPr>
        <p:spPr>
          <a:xfrm>
            <a:off x="3219967" y="2242355"/>
            <a:ext cx="574330" cy="28490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272" name="Picture 8" descr="Convolutional Neural Network. In this article, we will see what are… | by  Arc | Towards Data Scienc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6113" y="1480125"/>
            <a:ext cx="2725248" cy="1809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lèche droite 13"/>
          <p:cNvSpPr/>
          <p:nvPr/>
        </p:nvSpPr>
        <p:spPr>
          <a:xfrm>
            <a:off x="7522960" y="2242355"/>
            <a:ext cx="574330" cy="28490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8351290" y="2030863"/>
            <a:ext cx="12103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smtClean="0">
                <a:latin typeface="+mj-lt"/>
              </a:rPr>
              <a:t>Chaton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smtClean="0">
                <a:latin typeface="+mj-lt"/>
              </a:rPr>
              <a:t>Chiot</a:t>
            </a:r>
            <a:endParaRPr lang="fr-FR" sz="2000" dirty="0">
              <a:latin typeface="+mj-lt"/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2014779" y="3289489"/>
            <a:ext cx="753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Image</a:t>
            </a:r>
            <a:endParaRPr lang="fr-FR" i="1" dirty="0">
              <a:latin typeface="+mj-lt"/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4038599" y="3289490"/>
            <a:ext cx="3250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Entrainement réseau de neurone</a:t>
            </a:r>
            <a:endParaRPr lang="fr-FR" i="1" dirty="0">
              <a:latin typeface="+mj-lt"/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7794125" y="3289489"/>
            <a:ext cx="2448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Reconnaissance d’image</a:t>
            </a:r>
            <a:endParaRPr lang="fr-FR" i="1" dirty="0">
              <a:latin typeface="+mj-lt"/>
            </a:endParaRPr>
          </a:p>
        </p:txBody>
      </p:sp>
      <p:sp>
        <p:nvSpPr>
          <p:cNvPr id="59" name="Rectangle à coins arrondis 58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60" name="Rectangle à coins arrondis 59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61" name="Rectangle à coins arrondis 60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62" name="Rectangle à coins arrondis 61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331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Reconnaissance d’ouverture de fenêtres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pic>
        <p:nvPicPr>
          <p:cNvPr id="11268" name="Picture 4" descr="Autocollant sticker voiture bebe chat chaton - Cdiscount Mais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657" y="1342564"/>
            <a:ext cx="899791" cy="899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Dresser son chiot entre 2 et 5 mois • Dresser-son-chien.com - Comment  dresser son chien ?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1282" y="2267305"/>
            <a:ext cx="707166" cy="94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lèche droite 11"/>
          <p:cNvSpPr/>
          <p:nvPr/>
        </p:nvSpPr>
        <p:spPr>
          <a:xfrm>
            <a:off x="3219967" y="2242355"/>
            <a:ext cx="574330" cy="28490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272" name="Picture 8" descr="Convolutional Neural Network. In this article, we will see what are… | by  Arc | Towards Data Scienc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6113" y="1480125"/>
            <a:ext cx="2725248" cy="1809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lèche droite 13"/>
          <p:cNvSpPr/>
          <p:nvPr/>
        </p:nvSpPr>
        <p:spPr>
          <a:xfrm>
            <a:off x="7522960" y="2242355"/>
            <a:ext cx="574330" cy="28490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8351290" y="2030863"/>
            <a:ext cx="12103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smtClean="0">
                <a:latin typeface="+mj-lt"/>
              </a:rPr>
              <a:t>Chaton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smtClean="0">
                <a:latin typeface="+mj-lt"/>
              </a:rPr>
              <a:t>Chiot</a:t>
            </a:r>
            <a:endParaRPr lang="fr-FR" sz="2000" dirty="0">
              <a:latin typeface="+mj-lt"/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1056640" y="3749040"/>
            <a:ext cx="9621520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274" name="Picture 10" descr="Dormant d'une fenêtre : explications et quel matériau choisir ?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65" y="4008033"/>
            <a:ext cx="2606040" cy="173736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ZoneTexte 38"/>
          <p:cNvSpPr txBox="1"/>
          <p:nvPr/>
        </p:nvSpPr>
        <p:spPr>
          <a:xfrm>
            <a:off x="2014779" y="3289489"/>
            <a:ext cx="753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Image</a:t>
            </a:r>
            <a:endParaRPr lang="fr-FR" i="1" dirty="0">
              <a:latin typeface="+mj-lt"/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4038599" y="3289490"/>
            <a:ext cx="3250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Entrainement réseau de neurone</a:t>
            </a:r>
            <a:endParaRPr lang="fr-FR" i="1" dirty="0">
              <a:latin typeface="+mj-lt"/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7794125" y="3289489"/>
            <a:ext cx="2448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Reconnaissance d’image</a:t>
            </a:r>
            <a:endParaRPr lang="fr-FR" i="1" dirty="0">
              <a:latin typeface="+mj-lt"/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966952" y="5886714"/>
            <a:ext cx="1948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Activité humaine</a:t>
            </a:r>
            <a:endParaRPr lang="fr-FR" i="1" dirty="0">
              <a:latin typeface="+mj-lt"/>
            </a:endParaRPr>
          </a:p>
        </p:txBody>
      </p:sp>
      <p:sp>
        <p:nvSpPr>
          <p:cNvPr id="59" name="Rectangle à coins arrondis 58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60" name="Rectangle à coins arrondis 59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61" name="Rectangle à coins arrondis 60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62" name="Rectangle à coins arrondis 61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9959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Reconnaissance d’ouverture de fenêtres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pic>
        <p:nvPicPr>
          <p:cNvPr id="11268" name="Picture 4" descr="Autocollant sticker voiture bebe chat chaton - Cdiscount Mais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657" y="1342564"/>
            <a:ext cx="899791" cy="899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Dresser son chiot entre 2 et 5 mois • Dresser-son-chien.com - Comment  dresser son chien ?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1282" y="2267305"/>
            <a:ext cx="707166" cy="94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lèche droite 11"/>
          <p:cNvSpPr/>
          <p:nvPr/>
        </p:nvSpPr>
        <p:spPr>
          <a:xfrm>
            <a:off x="3219967" y="2242355"/>
            <a:ext cx="574330" cy="28490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272" name="Picture 8" descr="Convolutional Neural Network. In this article, we will see what are… | by  Arc | Towards Data Scienc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6113" y="1480125"/>
            <a:ext cx="2725248" cy="1809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lèche droite 13"/>
          <p:cNvSpPr/>
          <p:nvPr/>
        </p:nvSpPr>
        <p:spPr>
          <a:xfrm>
            <a:off x="7522960" y="2242355"/>
            <a:ext cx="574330" cy="28490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8351290" y="2030863"/>
            <a:ext cx="12103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smtClean="0">
                <a:latin typeface="+mj-lt"/>
              </a:rPr>
              <a:t>Chaton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smtClean="0">
                <a:latin typeface="+mj-lt"/>
              </a:rPr>
              <a:t>Chiot</a:t>
            </a:r>
            <a:endParaRPr lang="fr-FR" sz="2000" dirty="0">
              <a:latin typeface="+mj-lt"/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1056640" y="3749040"/>
            <a:ext cx="9621520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274" name="Picture 10" descr="Dormant d'une fenêtre : explications et quel matériau choisir ?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65" y="4008033"/>
            <a:ext cx="2606040" cy="173736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Flèche droite 20"/>
          <p:cNvSpPr/>
          <p:nvPr/>
        </p:nvSpPr>
        <p:spPr>
          <a:xfrm>
            <a:off x="3411075" y="4734261"/>
            <a:ext cx="574330" cy="28490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997"/>
          <a:stretch/>
        </p:blipFill>
        <p:spPr bwMode="auto">
          <a:xfrm>
            <a:off x="3985406" y="4104846"/>
            <a:ext cx="1340022" cy="1640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63" r="-472"/>
          <a:stretch/>
        </p:blipFill>
        <p:spPr bwMode="auto">
          <a:xfrm>
            <a:off x="5325428" y="4107532"/>
            <a:ext cx="233680" cy="1640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4655417" y="4008033"/>
            <a:ext cx="475383" cy="174004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à coins arrondis 25"/>
          <p:cNvSpPr/>
          <p:nvPr/>
        </p:nvSpPr>
        <p:spPr>
          <a:xfrm>
            <a:off x="6532592" y="4539891"/>
            <a:ext cx="1379365" cy="67364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ysClr val="windowText" lastClr="000000"/>
                </a:solidFill>
              </a:rPr>
              <a:t>LSTM</a:t>
            </a:r>
            <a:endParaRPr lang="fr-FR" b="1" dirty="0">
              <a:solidFill>
                <a:sysClr val="windowText" lastClr="000000"/>
              </a:solidFill>
            </a:endParaRPr>
          </a:p>
        </p:txBody>
      </p:sp>
      <p:cxnSp>
        <p:nvCxnSpPr>
          <p:cNvPr id="28" name="Connecteur droit avec flèche 27"/>
          <p:cNvCxnSpPr>
            <a:stCxn id="26" idx="3"/>
            <a:endCxn id="29" idx="2"/>
          </p:cNvCxnSpPr>
          <p:nvPr/>
        </p:nvCxnSpPr>
        <p:spPr>
          <a:xfrm flipV="1">
            <a:off x="7911957" y="4876712"/>
            <a:ext cx="439333" cy="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Ellipse 28"/>
          <p:cNvSpPr/>
          <p:nvPr/>
        </p:nvSpPr>
        <p:spPr>
          <a:xfrm>
            <a:off x="8351290" y="4620086"/>
            <a:ext cx="513252" cy="51325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>
              <a:solidFill>
                <a:sysClr val="windowText" lastClr="000000"/>
              </a:solidFill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2014779" y="3289489"/>
            <a:ext cx="753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Image</a:t>
            </a:r>
            <a:endParaRPr lang="fr-FR" i="1" dirty="0">
              <a:latin typeface="+mj-lt"/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4038599" y="3289490"/>
            <a:ext cx="3250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Entrainement réseau de neurone</a:t>
            </a:r>
            <a:endParaRPr lang="fr-FR" i="1" dirty="0">
              <a:latin typeface="+mj-lt"/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7794125" y="3289489"/>
            <a:ext cx="2448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Reconnaissance d’image</a:t>
            </a:r>
            <a:endParaRPr lang="fr-FR" i="1" dirty="0">
              <a:latin typeface="+mj-lt"/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966952" y="5886714"/>
            <a:ext cx="1948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Activité humaine</a:t>
            </a:r>
            <a:endParaRPr lang="fr-FR" i="1" dirty="0">
              <a:latin typeface="+mj-lt"/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3616960" y="5876720"/>
            <a:ext cx="229107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Impact mesurable </a:t>
            </a:r>
            <a:r>
              <a:rPr lang="fr-FR" sz="1600" dirty="0" smtClean="0">
                <a:latin typeface="+mj-lt"/>
              </a:rPr>
              <a:t>(motif récurrent: </a:t>
            </a:r>
            <a:r>
              <a:rPr lang="fr-FR" sz="1600" i="1" dirty="0" smtClean="0">
                <a:latin typeface="+mj-lt"/>
              </a:rPr>
              <a:t>pattern</a:t>
            </a:r>
            <a:r>
              <a:rPr lang="fr-FR" sz="1600" dirty="0" smtClean="0">
                <a:latin typeface="+mj-lt"/>
              </a:rPr>
              <a:t>)</a:t>
            </a:r>
            <a:endParaRPr lang="fr-FR" sz="1600" i="1" dirty="0">
              <a:latin typeface="+mj-lt"/>
            </a:endParaRPr>
          </a:p>
        </p:txBody>
      </p:sp>
      <p:sp>
        <p:nvSpPr>
          <p:cNvPr id="50" name="ZoneTexte 49"/>
          <p:cNvSpPr txBox="1"/>
          <p:nvPr/>
        </p:nvSpPr>
        <p:spPr>
          <a:xfrm>
            <a:off x="6076503" y="5886714"/>
            <a:ext cx="3250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Entrainement réseau de neurone</a:t>
            </a:r>
            <a:endParaRPr lang="fr-FR" i="1" dirty="0">
              <a:latin typeface="+mj-lt"/>
            </a:endParaRPr>
          </a:p>
        </p:txBody>
      </p:sp>
      <p:sp>
        <p:nvSpPr>
          <p:cNvPr id="59" name="Rectangle à coins arrondis 58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60" name="Rectangle à coins arrondis 59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61" name="Rectangle à coins arrondis 60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62" name="Rectangle à coins arrondis 61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48" name="Flèche droite 47"/>
          <p:cNvSpPr/>
          <p:nvPr/>
        </p:nvSpPr>
        <p:spPr>
          <a:xfrm>
            <a:off x="5789338" y="4734259"/>
            <a:ext cx="574330" cy="28490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7" name="Connecteur en arc 36"/>
          <p:cNvCxnSpPr>
            <a:stCxn id="26" idx="2"/>
            <a:endCxn id="26" idx="0"/>
          </p:cNvCxnSpPr>
          <p:nvPr/>
        </p:nvCxnSpPr>
        <p:spPr>
          <a:xfrm rot="5400000" flipH="1">
            <a:off x="6885453" y="4876713"/>
            <a:ext cx="673643" cy="12700"/>
          </a:xfrm>
          <a:prstGeom prst="curvedConnector5">
            <a:avLst>
              <a:gd name="adj1" fmla="val -33935"/>
              <a:gd name="adj2" fmla="val -4236118"/>
              <a:gd name="adj3" fmla="val 133935"/>
            </a:avLst>
          </a:prstGeom>
          <a:ln w="28575"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036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Reconnaissance d’ouverture de fenêtres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pic>
        <p:nvPicPr>
          <p:cNvPr id="11268" name="Picture 4" descr="Autocollant sticker voiture bebe chat chaton - Cdiscount Mais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657" y="1342564"/>
            <a:ext cx="899791" cy="899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Dresser son chiot entre 2 et 5 mois • Dresser-son-chien.com - Comment  dresser son chien ?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1282" y="2267305"/>
            <a:ext cx="707166" cy="94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lèche droite 11"/>
          <p:cNvSpPr/>
          <p:nvPr/>
        </p:nvSpPr>
        <p:spPr>
          <a:xfrm>
            <a:off x="3219967" y="2242355"/>
            <a:ext cx="574330" cy="28490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272" name="Picture 8" descr="Convolutional Neural Network. In this article, we will see what are… | by  Arc | Towards Data Scienc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6113" y="1480125"/>
            <a:ext cx="2725248" cy="1809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lèche droite 13"/>
          <p:cNvSpPr/>
          <p:nvPr/>
        </p:nvSpPr>
        <p:spPr>
          <a:xfrm>
            <a:off x="7522960" y="2242355"/>
            <a:ext cx="574330" cy="28490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8351290" y="2030863"/>
            <a:ext cx="12103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smtClean="0">
                <a:latin typeface="+mj-lt"/>
              </a:rPr>
              <a:t>Chaton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smtClean="0">
                <a:latin typeface="+mj-lt"/>
              </a:rPr>
              <a:t>Chiot</a:t>
            </a:r>
            <a:endParaRPr lang="fr-FR" sz="2000" dirty="0">
              <a:latin typeface="+mj-lt"/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1056640" y="3749040"/>
            <a:ext cx="9621520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274" name="Picture 10" descr="Dormant d'une fenêtre : explications et quel matériau choisir ?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65" y="4008033"/>
            <a:ext cx="2606040" cy="173736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Flèche droite 20"/>
          <p:cNvSpPr/>
          <p:nvPr/>
        </p:nvSpPr>
        <p:spPr>
          <a:xfrm>
            <a:off x="3411075" y="4734261"/>
            <a:ext cx="574330" cy="28490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997"/>
          <a:stretch/>
        </p:blipFill>
        <p:spPr bwMode="auto">
          <a:xfrm>
            <a:off x="3985406" y="4104846"/>
            <a:ext cx="1340022" cy="1640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63" r="-472"/>
          <a:stretch/>
        </p:blipFill>
        <p:spPr bwMode="auto">
          <a:xfrm>
            <a:off x="5325428" y="4107532"/>
            <a:ext cx="233680" cy="1640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4655417" y="4008033"/>
            <a:ext cx="475383" cy="174004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Flèche droite 33"/>
          <p:cNvSpPr/>
          <p:nvPr/>
        </p:nvSpPr>
        <p:spPr>
          <a:xfrm>
            <a:off x="9181955" y="4734260"/>
            <a:ext cx="574330" cy="28490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5" name="Picture 4" descr="Fenêtre ouverte PNG transparents - Stick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3064" y="4262640"/>
            <a:ext cx="1730192" cy="1228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ZoneTexte 35"/>
          <p:cNvSpPr txBox="1"/>
          <p:nvPr/>
        </p:nvSpPr>
        <p:spPr>
          <a:xfrm>
            <a:off x="9704035" y="3907477"/>
            <a:ext cx="18392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latin typeface="+mj-lt"/>
              </a:rPr>
              <a:t>Fenêtre ouverte</a:t>
            </a:r>
            <a:endParaRPr lang="fr-FR" sz="2000" dirty="0">
              <a:latin typeface="+mj-lt"/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2014779" y="3289489"/>
            <a:ext cx="753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Image</a:t>
            </a:r>
            <a:endParaRPr lang="fr-FR" i="1" dirty="0">
              <a:latin typeface="+mj-lt"/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4038599" y="3289490"/>
            <a:ext cx="3250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Entrainement réseau de neurone</a:t>
            </a:r>
            <a:endParaRPr lang="fr-FR" i="1" dirty="0">
              <a:latin typeface="+mj-lt"/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7794125" y="3289489"/>
            <a:ext cx="2448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Reconnaissance d’image</a:t>
            </a:r>
            <a:endParaRPr lang="fr-FR" i="1" dirty="0">
              <a:latin typeface="+mj-lt"/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966952" y="5886714"/>
            <a:ext cx="1948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Activité humaine</a:t>
            </a:r>
            <a:endParaRPr lang="fr-FR" i="1" dirty="0">
              <a:latin typeface="+mj-lt"/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3616960" y="5876720"/>
            <a:ext cx="229107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Impact mesurable </a:t>
            </a:r>
            <a:r>
              <a:rPr lang="fr-FR" sz="1600" dirty="0" smtClean="0">
                <a:latin typeface="+mj-lt"/>
              </a:rPr>
              <a:t>(motif récurrent: </a:t>
            </a:r>
            <a:r>
              <a:rPr lang="fr-FR" sz="1600" i="1" dirty="0" smtClean="0">
                <a:latin typeface="+mj-lt"/>
              </a:rPr>
              <a:t>pattern</a:t>
            </a:r>
            <a:r>
              <a:rPr lang="fr-FR" sz="1600" dirty="0" smtClean="0">
                <a:latin typeface="+mj-lt"/>
              </a:rPr>
              <a:t>)</a:t>
            </a:r>
            <a:endParaRPr lang="fr-FR" sz="1600" i="1" dirty="0">
              <a:latin typeface="+mj-lt"/>
            </a:endParaRPr>
          </a:p>
        </p:txBody>
      </p:sp>
      <p:sp>
        <p:nvSpPr>
          <p:cNvPr id="50" name="ZoneTexte 49"/>
          <p:cNvSpPr txBox="1"/>
          <p:nvPr/>
        </p:nvSpPr>
        <p:spPr>
          <a:xfrm>
            <a:off x="6076503" y="5886714"/>
            <a:ext cx="3250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Entrainement réseau de neurone</a:t>
            </a:r>
            <a:endParaRPr lang="fr-FR" i="1" dirty="0">
              <a:latin typeface="+mj-lt"/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9409098" y="5886714"/>
            <a:ext cx="2538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Reconnaissance d’activité</a:t>
            </a:r>
            <a:endParaRPr lang="fr-FR" i="1" dirty="0">
              <a:latin typeface="+mj-lt"/>
            </a:endParaRPr>
          </a:p>
        </p:txBody>
      </p:sp>
      <p:sp>
        <p:nvSpPr>
          <p:cNvPr id="59" name="Rectangle à coins arrondis 58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60" name="Rectangle à coins arrondis 59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61" name="Rectangle à coins arrondis 60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62" name="Rectangle à coins arrondis 61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48" name="Flèche droite 47"/>
          <p:cNvSpPr/>
          <p:nvPr/>
        </p:nvSpPr>
        <p:spPr>
          <a:xfrm>
            <a:off x="5789338" y="4734259"/>
            <a:ext cx="574330" cy="28490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à coins arrondis 36"/>
          <p:cNvSpPr/>
          <p:nvPr/>
        </p:nvSpPr>
        <p:spPr>
          <a:xfrm>
            <a:off x="6532592" y="4539891"/>
            <a:ext cx="1379365" cy="67364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ysClr val="windowText" lastClr="000000"/>
                </a:solidFill>
              </a:rPr>
              <a:t>LSTM</a:t>
            </a:r>
            <a:endParaRPr lang="fr-FR" b="1" dirty="0">
              <a:solidFill>
                <a:sysClr val="windowText" lastClr="000000"/>
              </a:solidFill>
            </a:endParaRPr>
          </a:p>
        </p:txBody>
      </p:sp>
      <p:cxnSp>
        <p:nvCxnSpPr>
          <p:cNvPr id="38" name="Connecteur droit avec flèche 37"/>
          <p:cNvCxnSpPr>
            <a:stCxn id="37" idx="3"/>
            <a:endCxn id="40" idx="2"/>
          </p:cNvCxnSpPr>
          <p:nvPr/>
        </p:nvCxnSpPr>
        <p:spPr>
          <a:xfrm flipV="1">
            <a:off x="7911957" y="4876712"/>
            <a:ext cx="439333" cy="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Ellipse 39"/>
          <p:cNvSpPr/>
          <p:nvPr/>
        </p:nvSpPr>
        <p:spPr>
          <a:xfrm>
            <a:off x="8351290" y="4620086"/>
            <a:ext cx="513252" cy="51325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>
              <a:solidFill>
                <a:sysClr val="windowText" lastClr="000000"/>
              </a:solidFill>
            </a:endParaRPr>
          </a:p>
        </p:txBody>
      </p:sp>
      <p:cxnSp>
        <p:nvCxnSpPr>
          <p:cNvPr id="42" name="Connecteur en arc 41"/>
          <p:cNvCxnSpPr>
            <a:stCxn id="37" idx="2"/>
            <a:endCxn id="37" idx="0"/>
          </p:cNvCxnSpPr>
          <p:nvPr/>
        </p:nvCxnSpPr>
        <p:spPr>
          <a:xfrm rot="5400000" flipH="1">
            <a:off x="6885453" y="4876713"/>
            <a:ext cx="673643" cy="12700"/>
          </a:xfrm>
          <a:prstGeom prst="curvedConnector5">
            <a:avLst>
              <a:gd name="adj1" fmla="val -33935"/>
              <a:gd name="adj2" fmla="val -4236118"/>
              <a:gd name="adj3" fmla="val 133935"/>
            </a:avLst>
          </a:prstGeom>
          <a:ln w="28575"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863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Objectifs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30960" y="1511300"/>
            <a:ext cx="10022840" cy="4665663"/>
          </a:xfrm>
        </p:spPr>
        <p:txBody>
          <a:bodyPr/>
          <a:lstStyle/>
          <a:p>
            <a:endParaRPr lang="fr-FR" dirty="0" smtClean="0"/>
          </a:p>
          <a:p>
            <a:endParaRPr lang="fr-FR" dirty="0"/>
          </a:p>
          <a:p>
            <a:pPr algn="just"/>
            <a:r>
              <a:rPr lang="fr-FR" sz="3200" dirty="0" smtClean="0"/>
              <a:t>Evaluer les performances d’un réseau de neurone LSTM sur la détection d’ouvertures de fenêtres</a:t>
            </a:r>
          </a:p>
          <a:p>
            <a:pPr algn="just"/>
            <a:endParaRPr lang="fr-FR" sz="3200" dirty="0" smtClean="0"/>
          </a:p>
          <a:p>
            <a:pPr algn="just"/>
            <a:r>
              <a:rPr lang="fr-FR" sz="3200" dirty="0" smtClean="0"/>
              <a:t>Approche adaptée au domaine</a:t>
            </a:r>
            <a:endParaRPr lang="fr-FR" sz="3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1016000" y="2397760"/>
            <a:ext cx="607895" cy="2377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riangle isocèle 5"/>
          <p:cNvSpPr/>
          <p:nvPr/>
        </p:nvSpPr>
        <p:spPr>
          <a:xfrm rot="5400000">
            <a:off x="1153060" y="4170073"/>
            <a:ext cx="333774" cy="327546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riangle isocèle 6"/>
          <p:cNvSpPr/>
          <p:nvPr/>
        </p:nvSpPr>
        <p:spPr>
          <a:xfrm rot="5400000">
            <a:off x="1153060" y="2580345"/>
            <a:ext cx="333774" cy="327546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95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 de présentation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t>15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t>19/05/2022</a:t>
            </a:fld>
            <a:endParaRPr lang="fr-FR"/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fr-FR" sz="3600" b="1" dirty="0" smtClean="0"/>
          </a:p>
          <a:p>
            <a:pPr marL="0" indent="0" algn="ctr">
              <a:buNone/>
            </a:pPr>
            <a:r>
              <a:rPr lang="fr-FR" sz="51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Problématique</a:t>
            </a:r>
          </a:p>
          <a:p>
            <a:pPr marL="0" indent="0" algn="ctr">
              <a:buNone/>
            </a:pPr>
            <a:endParaRPr lang="fr-FR" sz="5100" b="1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fr-FR" sz="5100" b="1" dirty="0" smtClean="0"/>
              <a:t>Méthodologie </a:t>
            </a:r>
          </a:p>
          <a:p>
            <a:pPr marL="0" indent="0" algn="ctr">
              <a:buNone/>
            </a:pPr>
            <a:endParaRPr lang="fr-FR" sz="5100" b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fr-FR" sz="51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Cas d’étude</a:t>
            </a:r>
          </a:p>
          <a:p>
            <a:pPr marL="0" indent="0" algn="ctr">
              <a:buNone/>
            </a:pPr>
            <a:endParaRPr lang="fr-FR" sz="51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fr-FR" sz="51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Résultats</a:t>
            </a:r>
          </a:p>
          <a:p>
            <a:pPr marL="0" indent="0" algn="ctr">
              <a:buNone/>
            </a:pPr>
            <a:endParaRPr lang="fr-FR" sz="5100" b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fr-FR" sz="51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Conclusion</a:t>
            </a:r>
            <a:endParaRPr lang="fr-FR" sz="51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4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61867" y="467802"/>
            <a:ext cx="9730124" cy="649823"/>
          </a:xfrm>
        </p:spPr>
        <p:txBody>
          <a:bodyPr/>
          <a:lstStyle/>
          <a:p>
            <a:r>
              <a:rPr lang="fr-FR" dirty="0" smtClean="0"/>
              <a:t>Processus d’apprentissage et d’évaluation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18" y="1887688"/>
            <a:ext cx="2598404" cy="858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399202" y="2914426"/>
            <a:ext cx="2313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Sélection des données </a:t>
            </a:r>
          </a:p>
          <a:p>
            <a:pPr algn="ctr"/>
            <a:r>
              <a:rPr lang="fr-FR" dirty="0" smtClean="0">
                <a:latin typeface="+mj-lt"/>
              </a:rPr>
              <a:t>d’entrée</a:t>
            </a:r>
            <a:endParaRPr lang="fr-FR" dirty="0">
              <a:latin typeface="+mj-lt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404583" y="3942080"/>
            <a:ext cx="605864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b="1" dirty="0" smtClean="0">
                <a:solidFill>
                  <a:schemeClr val="accent2"/>
                </a:solidFill>
                <a:latin typeface="+mj-lt"/>
              </a:rPr>
              <a:t>Choix des données d’entrée du modèle (</a:t>
            </a:r>
            <a:r>
              <a:rPr lang="fr-FR" b="1" i="1" dirty="0" smtClean="0">
                <a:solidFill>
                  <a:schemeClr val="accent2"/>
                </a:solidFill>
                <a:latin typeface="+mj-lt"/>
              </a:rPr>
              <a:t>features</a:t>
            </a:r>
            <a:r>
              <a:rPr lang="fr-FR" b="1" dirty="0" smtClean="0">
                <a:solidFill>
                  <a:schemeClr val="accent2"/>
                </a:solidFill>
                <a:latin typeface="+mj-lt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latin typeface="+mj-lt"/>
              </a:rPr>
              <a:t>Donnée seule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latin typeface="+mj-lt"/>
              </a:rPr>
              <a:t>Association de données </a:t>
            </a:r>
          </a:p>
          <a:p>
            <a:endParaRPr lang="fr-FR" dirty="0">
              <a:latin typeface="+mj-lt"/>
            </a:endParaRPr>
          </a:p>
          <a:p>
            <a:pPr marL="342900" indent="-342900">
              <a:buFont typeface="+mj-lt"/>
              <a:buAutoNum type="arabicPeriod" startAt="2"/>
            </a:pPr>
            <a:r>
              <a:rPr lang="fr-FR" b="1" dirty="0" smtClean="0">
                <a:solidFill>
                  <a:schemeClr val="accent2"/>
                </a:solidFill>
                <a:latin typeface="+mj-lt"/>
              </a:rPr>
              <a:t>Application de transformations afin d’améliorer les résultats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latin typeface="+mj-lt"/>
              </a:rPr>
              <a:t>Dérivée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latin typeface="+mj-lt"/>
              </a:rPr>
              <a:t>Moyenne mobile exponentielle (0,01 &lt; </a:t>
            </a:r>
            <a:r>
              <a:rPr lang="el-GR" dirty="0" smtClean="0">
                <a:latin typeface="+mj-lt"/>
              </a:rPr>
              <a:t>α</a:t>
            </a:r>
            <a:r>
              <a:rPr lang="fr-FR" dirty="0" smtClean="0">
                <a:latin typeface="+mj-lt"/>
              </a:rPr>
              <a:t> &lt; 0,25) </a:t>
            </a:r>
            <a:endParaRPr lang="fr-FR" dirty="0">
              <a:latin typeface="+mj-lt"/>
            </a:endParaRPr>
          </a:p>
        </p:txBody>
      </p:sp>
      <p:sp>
        <p:nvSpPr>
          <p:cNvPr id="8" name="Forme libre 7"/>
          <p:cNvSpPr/>
          <p:nvPr/>
        </p:nvSpPr>
        <p:spPr>
          <a:xfrm>
            <a:off x="325120" y="3677920"/>
            <a:ext cx="6370320" cy="2397760"/>
          </a:xfrm>
          <a:custGeom>
            <a:avLst/>
            <a:gdLst>
              <a:gd name="connsiteX0" fmla="*/ 0 w 6370320"/>
              <a:gd name="connsiteY0" fmla="*/ 2397760 h 2397760"/>
              <a:gd name="connsiteX1" fmla="*/ 0 w 6370320"/>
              <a:gd name="connsiteY1" fmla="*/ 223520 h 2397760"/>
              <a:gd name="connsiteX2" fmla="*/ 883920 w 6370320"/>
              <a:gd name="connsiteY2" fmla="*/ 223520 h 2397760"/>
              <a:gd name="connsiteX3" fmla="*/ 1107440 w 6370320"/>
              <a:gd name="connsiteY3" fmla="*/ 0 h 2397760"/>
              <a:gd name="connsiteX4" fmla="*/ 1300480 w 6370320"/>
              <a:gd name="connsiteY4" fmla="*/ 193040 h 2397760"/>
              <a:gd name="connsiteX5" fmla="*/ 6370320 w 6370320"/>
              <a:gd name="connsiteY5" fmla="*/ 193040 h 2397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70320" h="2397760">
                <a:moveTo>
                  <a:pt x="0" y="2397760"/>
                </a:moveTo>
                <a:lnTo>
                  <a:pt x="0" y="223520"/>
                </a:lnTo>
                <a:lnTo>
                  <a:pt x="883920" y="223520"/>
                </a:lnTo>
                <a:lnTo>
                  <a:pt x="1107440" y="0"/>
                </a:lnTo>
                <a:lnTo>
                  <a:pt x="1300480" y="193040"/>
                </a:lnTo>
                <a:lnTo>
                  <a:pt x="6370320" y="193040"/>
                </a:lnTo>
              </a:path>
            </a:pathLst>
          </a:cu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à coins arrondis 34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39" name="Rectangle à coins arrondis 38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40" name="Rectangle à coins arrondis 39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41" name="Rectangle à coins arrondis 40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5869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272" y="4260394"/>
            <a:ext cx="3306826" cy="1093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61867" y="467802"/>
            <a:ext cx="9873962" cy="649823"/>
          </a:xfrm>
        </p:spPr>
        <p:txBody>
          <a:bodyPr/>
          <a:lstStyle/>
          <a:p>
            <a:r>
              <a:rPr lang="fr-FR" dirty="0"/>
              <a:t>Processus d’apprentissage et d’évaluation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18" y="1887688"/>
            <a:ext cx="2598404" cy="858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732"/>
          <a:stretch/>
        </p:blipFill>
        <p:spPr bwMode="auto">
          <a:xfrm>
            <a:off x="3829605" y="1629083"/>
            <a:ext cx="682537" cy="858991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7" r="59655"/>
          <a:stretch/>
        </p:blipFill>
        <p:spPr bwMode="auto">
          <a:xfrm>
            <a:off x="4042965" y="1761163"/>
            <a:ext cx="682537" cy="858991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399202" y="2914426"/>
            <a:ext cx="2313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Sélection des données </a:t>
            </a:r>
          </a:p>
          <a:p>
            <a:pPr algn="ctr"/>
            <a:r>
              <a:rPr lang="fr-FR" dirty="0" smtClean="0">
                <a:latin typeface="+mj-lt"/>
              </a:rPr>
              <a:t>d’entrée</a:t>
            </a:r>
            <a:endParaRPr lang="fr-FR" dirty="0">
              <a:latin typeface="+mj-lt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32" r="50000"/>
          <a:stretch/>
        </p:blipFill>
        <p:spPr bwMode="auto">
          <a:xfrm>
            <a:off x="4231832" y="1962410"/>
            <a:ext cx="682537" cy="858991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6" name="ZoneTexte 15"/>
          <p:cNvSpPr txBox="1"/>
          <p:nvPr/>
        </p:nvSpPr>
        <p:spPr>
          <a:xfrm>
            <a:off x="3477096" y="2896123"/>
            <a:ext cx="1967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Préparation des données</a:t>
            </a:r>
            <a:endParaRPr lang="fr-FR" i="1" dirty="0">
              <a:latin typeface="+mj-lt"/>
            </a:endParaRPr>
          </a:p>
        </p:txBody>
      </p:sp>
      <p:sp>
        <p:nvSpPr>
          <p:cNvPr id="29" name="Triangle isocèle 28"/>
          <p:cNvSpPr/>
          <p:nvPr/>
        </p:nvSpPr>
        <p:spPr>
          <a:xfrm rot="5400000">
            <a:off x="3146436" y="2151742"/>
            <a:ext cx="333774" cy="327546"/>
          </a:xfrm>
          <a:prstGeom prst="triangl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7" r="69270"/>
          <a:stretch/>
        </p:blipFill>
        <p:spPr bwMode="auto">
          <a:xfrm>
            <a:off x="3895579" y="5616046"/>
            <a:ext cx="550680" cy="1093184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46"/>
          <a:stretch/>
        </p:blipFill>
        <p:spPr bwMode="auto">
          <a:xfrm>
            <a:off x="5764271" y="5617737"/>
            <a:ext cx="540806" cy="1093184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1" name="ZoneTexte 40"/>
          <p:cNvSpPr txBox="1"/>
          <p:nvPr/>
        </p:nvSpPr>
        <p:spPr>
          <a:xfrm rot="5400000">
            <a:off x="4966975" y="5748831"/>
            <a:ext cx="2664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chemeClr val="bg1">
                    <a:lumMod val="65000"/>
                  </a:schemeClr>
                </a:solidFill>
              </a:rPr>
              <a:t>.</a:t>
            </a:r>
          </a:p>
          <a:p>
            <a:r>
              <a:rPr lang="fr-FR" sz="2400" b="1" dirty="0" smtClean="0">
                <a:solidFill>
                  <a:schemeClr val="bg1">
                    <a:lumMod val="65000"/>
                  </a:schemeClr>
                </a:solidFill>
              </a:rPr>
              <a:t>.</a:t>
            </a:r>
          </a:p>
        </p:txBody>
      </p:sp>
      <p:cxnSp>
        <p:nvCxnSpPr>
          <p:cNvPr id="42" name="Connecteur droit avec flèche 41"/>
          <p:cNvCxnSpPr>
            <a:endCxn id="50" idx="0"/>
          </p:cNvCxnSpPr>
          <p:nvPr/>
        </p:nvCxnSpPr>
        <p:spPr>
          <a:xfrm>
            <a:off x="3415960" y="5367003"/>
            <a:ext cx="5835" cy="24904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 rot="5400000">
            <a:off x="2813667" y="4488817"/>
            <a:ext cx="1204587" cy="52493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Rectangle 43"/>
          <p:cNvSpPr/>
          <p:nvPr/>
        </p:nvSpPr>
        <p:spPr>
          <a:xfrm rot="5400000">
            <a:off x="3081970" y="4488819"/>
            <a:ext cx="1204585" cy="524936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5" name="Connecteur droit avec flèche 44"/>
          <p:cNvCxnSpPr>
            <a:endCxn id="35" idx="0"/>
          </p:cNvCxnSpPr>
          <p:nvPr/>
        </p:nvCxnSpPr>
        <p:spPr>
          <a:xfrm>
            <a:off x="3684264" y="5367005"/>
            <a:ext cx="486655" cy="24904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/>
          <p:cNvCxnSpPr>
            <a:stCxn id="47" idx="3"/>
            <a:endCxn id="40" idx="0"/>
          </p:cNvCxnSpPr>
          <p:nvPr/>
        </p:nvCxnSpPr>
        <p:spPr>
          <a:xfrm flipH="1">
            <a:off x="6034674" y="5388561"/>
            <a:ext cx="7935" cy="229176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 rot="5400000">
            <a:off x="5446287" y="4529771"/>
            <a:ext cx="1192644" cy="524936"/>
          </a:xfrm>
          <a:prstGeom prst="rect">
            <a:avLst/>
          </a:prstGeom>
          <a:noFill/>
          <a:ln w="95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ZoneTexte 47"/>
          <p:cNvSpPr txBox="1"/>
          <p:nvPr/>
        </p:nvSpPr>
        <p:spPr>
          <a:xfrm>
            <a:off x="6493574" y="4225876"/>
            <a:ext cx="4229861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600"/>
              </a:spcAft>
              <a:buFont typeface="+mj-lt"/>
              <a:buAutoNum type="arabicPeriod" startAt="3"/>
            </a:pPr>
            <a:r>
              <a:rPr lang="fr-FR" b="1" dirty="0" smtClean="0">
                <a:solidFill>
                  <a:schemeClr val="accent5"/>
                </a:solidFill>
                <a:latin typeface="+mj-lt"/>
              </a:rPr>
              <a:t>Mise en forme des données adaptée au processus d’apprentissage et au LSTM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 smtClean="0">
                <a:latin typeface="+mj-lt"/>
              </a:rPr>
              <a:t>Fenêtre glissante sur deux heures de données (entrée) pour une prédiction (sortie)</a:t>
            </a:r>
          </a:p>
        </p:txBody>
      </p:sp>
      <p:pic>
        <p:nvPicPr>
          <p:cNvPr id="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920"/>
          <a:stretch/>
        </p:blipFill>
        <p:spPr bwMode="auto">
          <a:xfrm>
            <a:off x="3089797" y="5616046"/>
            <a:ext cx="663996" cy="1093184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3" name="Forme libre 52"/>
          <p:cNvSpPr/>
          <p:nvPr/>
        </p:nvSpPr>
        <p:spPr>
          <a:xfrm>
            <a:off x="2814305" y="3770491"/>
            <a:ext cx="7909130" cy="2393838"/>
          </a:xfrm>
          <a:custGeom>
            <a:avLst/>
            <a:gdLst>
              <a:gd name="connsiteX0" fmla="*/ 0 w 7904480"/>
              <a:gd name="connsiteY0" fmla="*/ 1341120 h 2468880"/>
              <a:gd name="connsiteX1" fmla="*/ 0 w 7904480"/>
              <a:gd name="connsiteY1" fmla="*/ 243840 h 2468880"/>
              <a:gd name="connsiteX2" fmla="*/ 1361440 w 7904480"/>
              <a:gd name="connsiteY2" fmla="*/ 243840 h 2468880"/>
              <a:gd name="connsiteX3" fmla="*/ 1605280 w 7904480"/>
              <a:gd name="connsiteY3" fmla="*/ 0 h 2468880"/>
              <a:gd name="connsiteX4" fmla="*/ 1838960 w 7904480"/>
              <a:gd name="connsiteY4" fmla="*/ 233680 h 2468880"/>
              <a:gd name="connsiteX5" fmla="*/ 7904480 w 7904480"/>
              <a:gd name="connsiteY5" fmla="*/ 233680 h 2468880"/>
              <a:gd name="connsiteX6" fmla="*/ 7904480 w 7904480"/>
              <a:gd name="connsiteY6" fmla="*/ 2468880 h 2468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904480" h="2468880">
                <a:moveTo>
                  <a:pt x="0" y="1341120"/>
                </a:moveTo>
                <a:lnTo>
                  <a:pt x="0" y="243840"/>
                </a:lnTo>
                <a:lnTo>
                  <a:pt x="1361440" y="243840"/>
                </a:lnTo>
                <a:lnTo>
                  <a:pt x="1605280" y="0"/>
                </a:lnTo>
                <a:lnTo>
                  <a:pt x="1838960" y="233680"/>
                </a:lnTo>
                <a:lnTo>
                  <a:pt x="7904480" y="233680"/>
                </a:lnTo>
                <a:lnTo>
                  <a:pt x="7904480" y="2468880"/>
                </a:lnTo>
              </a:path>
            </a:pathLst>
          </a:cu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Rectangle à coins arrondis 53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55" name="Rectangle à coins arrondis 54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56" name="Rectangle à coins arrondis 55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57" name="Rectangle à coins arrondis 56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2052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61867" y="467802"/>
            <a:ext cx="9791769" cy="649823"/>
          </a:xfrm>
        </p:spPr>
        <p:txBody>
          <a:bodyPr/>
          <a:lstStyle/>
          <a:p>
            <a:r>
              <a:rPr lang="fr-FR" dirty="0"/>
              <a:t>Processus d’apprentissage et d’évaluation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18" y="1887688"/>
            <a:ext cx="2598404" cy="858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732"/>
          <a:stretch/>
        </p:blipFill>
        <p:spPr bwMode="auto">
          <a:xfrm>
            <a:off x="3829605" y="1629083"/>
            <a:ext cx="682537" cy="858991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7" r="59655"/>
          <a:stretch/>
        </p:blipFill>
        <p:spPr bwMode="auto">
          <a:xfrm>
            <a:off x="4042965" y="1761163"/>
            <a:ext cx="682537" cy="858991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399202" y="2914426"/>
            <a:ext cx="2313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Sélection des données </a:t>
            </a:r>
          </a:p>
          <a:p>
            <a:pPr algn="ctr"/>
            <a:r>
              <a:rPr lang="fr-FR" dirty="0" smtClean="0">
                <a:latin typeface="+mj-lt"/>
              </a:rPr>
              <a:t>d’entrée</a:t>
            </a:r>
            <a:endParaRPr lang="fr-FR" dirty="0">
              <a:latin typeface="+mj-lt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32" r="50000"/>
          <a:stretch/>
        </p:blipFill>
        <p:spPr bwMode="auto">
          <a:xfrm>
            <a:off x="4231832" y="1962410"/>
            <a:ext cx="682537" cy="858991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6" name="ZoneTexte 15"/>
          <p:cNvSpPr txBox="1"/>
          <p:nvPr/>
        </p:nvSpPr>
        <p:spPr>
          <a:xfrm>
            <a:off x="3477096" y="2896123"/>
            <a:ext cx="1967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Préparation des données</a:t>
            </a:r>
            <a:endParaRPr lang="fr-FR" i="1" dirty="0">
              <a:latin typeface="+mj-lt"/>
            </a:endParaRPr>
          </a:p>
        </p:txBody>
      </p:sp>
      <p:sp>
        <p:nvSpPr>
          <p:cNvPr id="17" name="Rectangle à coins arrondis 16"/>
          <p:cNvSpPr/>
          <p:nvPr/>
        </p:nvSpPr>
        <p:spPr>
          <a:xfrm>
            <a:off x="6191020" y="2048815"/>
            <a:ext cx="1168399" cy="533400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ysClr val="windowText" lastClr="000000"/>
                </a:solidFill>
              </a:rPr>
              <a:t>LSTM</a:t>
            </a:r>
            <a:endParaRPr lang="fr-FR" sz="1400" dirty="0">
              <a:solidFill>
                <a:sysClr val="windowText" lastClr="00000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5791712" y="2899080"/>
            <a:ext cx="1967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Préparation du modèle </a:t>
            </a:r>
            <a:endParaRPr lang="fr-FR" i="1" dirty="0">
              <a:latin typeface="+mj-lt"/>
            </a:endParaRPr>
          </a:p>
        </p:txBody>
      </p:sp>
      <p:cxnSp>
        <p:nvCxnSpPr>
          <p:cNvPr id="24" name="Connecteur en arc 23"/>
          <p:cNvCxnSpPr>
            <a:stCxn id="17" idx="2"/>
            <a:endCxn id="17" idx="0"/>
          </p:cNvCxnSpPr>
          <p:nvPr/>
        </p:nvCxnSpPr>
        <p:spPr>
          <a:xfrm rot="5400000" flipH="1">
            <a:off x="6508520" y="2315515"/>
            <a:ext cx="533400" cy="12700"/>
          </a:xfrm>
          <a:prstGeom prst="curvedConnector5">
            <a:avLst>
              <a:gd name="adj1" fmla="val -42857"/>
              <a:gd name="adj2" fmla="val -3680008"/>
              <a:gd name="adj3" fmla="val 142857"/>
            </a:avLst>
          </a:prstGeom>
          <a:ln>
            <a:solidFill>
              <a:schemeClr val="bg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riangle isocèle 28"/>
          <p:cNvSpPr/>
          <p:nvPr/>
        </p:nvSpPr>
        <p:spPr>
          <a:xfrm rot="5400000">
            <a:off x="3146436" y="2151742"/>
            <a:ext cx="333774" cy="327546"/>
          </a:xfrm>
          <a:prstGeom prst="triangl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à coins arrondis 38"/>
          <p:cNvSpPr/>
          <p:nvPr/>
        </p:nvSpPr>
        <p:spPr>
          <a:xfrm>
            <a:off x="2917254" y="4199510"/>
            <a:ext cx="917170" cy="323831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ysClr val="windowText" lastClr="000000"/>
                </a:solidFill>
              </a:rPr>
              <a:t>LSTM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51" name="Ellipse 50"/>
          <p:cNvSpPr/>
          <p:nvPr/>
        </p:nvSpPr>
        <p:spPr>
          <a:xfrm>
            <a:off x="5668218" y="4675673"/>
            <a:ext cx="427181" cy="44090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>
                <a:solidFill>
                  <a:sysClr val="windowText" lastClr="000000"/>
                </a:solidFill>
              </a:rPr>
              <a:t>D</a:t>
            </a:r>
            <a:endParaRPr lang="fr-FR" sz="700" dirty="0">
              <a:solidFill>
                <a:sysClr val="windowText" lastClr="000000"/>
              </a:solidFill>
            </a:endParaRPr>
          </a:p>
        </p:txBody>
      </p:sp>
      <p:sp>
        <p:nvSpPr>
          <p:cNvPr id="52" name="Rectangle à coins arrondis 51"/>
          <p:cNvSpPr/>
          <p:nvPr/>
        </p:nvSpPr>
        <p:spPr>
          <a:xfrm>
            <a:off x="2917254" y="4587679"/>
            <a:ext cx="917170" cy="323831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ysClr val="windowText" lastClr="000000"/>
                </a:solidFill>
              </a:rPr>
              <a:t>LSTM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54" name="Rectangle à coins arrondis 53"/>
          <p:cNvSpPr/>
          <p:nvPr/>
        </p:nvSpPr>
        <p:spPr>
          <a:xfrm>
            <a:off x="2912435" y="5710831"/>
            <a:ext cx="917170" cy="323831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ysClr val="windowText" lastClr="000000"/>
                </a:solidFill>
              </a:rPr>
              <a:t>LSTM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58" name="Rectangle à coins arrondis 57"/>
          <p:cNvSpPr/>
          <p:nvPr/>
        </p:nvSpPr>
        <p:spPr>
          <a:xfrm>
            <a:off x="4309304" y="4383008"/>
            <a:ext cx="917170" cy="323831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ysClr val="windowText" lastClr="000000"/>
                </a:solidFill>
              </a:rPr>
              <a:t>LSTM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59" name="Rectangle à coins arrondis 58"/>
          <p:cNvSpPr/>
          <p:nvPr/>
        </p:nvSpPr>
        <p:spPr>
          <a:xfrm>
            <a:off x="4309304" y="4771177"/>
            <a:ext cx="917170" cy="323831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ysClr val="windowText" lastClr="000000"/>
                </a:solidFill>
              </a:rPr>
              <a:t>LSTM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60" name="Rectangle à coins arrondis 59"/>
          <p:cNvSpPr/>
          <p:nvPr/>
        </p:nvSpPr>
        <p:spPr>
          <a:xfrm>
            <a:off x="4304485" y="5540258"/>
            <a:ext cx="917170" cy="323831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ysClr val="windowText" lastClr="000000"/>
                </a:solidFill>
              </a:rPr>
              <a:t>LSTM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61" name="Ellipse 60"/>
          <p:cNvSpPr/>
          <p:nvPr/>
        </p:nvSpPr>
        <p:spPr>
          <a:xfrm>
            <a:off x="5668217" y="5218191"/>
            <a:ext cx="427181" cy="44090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>
                <a:solidFill>
                  <a:sysClr val="windowText" lastClr="000000"/>
                </a:solidFill>
              </a:rPr>
              <a:t>D</a:t>
            </a:r>
            <a:endParaRPr lang="fr-FR" sz="700" dirty="0">
              <a:solidFill>
                <a:sysClr val="windowText" lastClr="000000"/>
              </a:solidFill>
            </a:endParaRPr>
          </a:p>
        </p:txBody>
      </p:sp>
      <p:sp>
        <p:nvSpPr>
          <p:cNvPr id="62" name="Flèche droite 61"/>
          <p:cNvSpPr/>
          <p:nvPr/>
        </p:nvSpPr>
        <p:spPr>
          <a:xfrm>
            <a:off x="3913355" y="4974124"/>
            <a:ext cx="311272" cy="28490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Flèche droite 62"/>
          <p:cNvSpPr/>
          <p:nvPr/>
        </p:nvSpPr>
        <p:spPr>
          <a:xfrm>
            <a:off x="5356945" y="4984072"/>
            <a:ext cx="311272" cy="28490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ZoneTexte 63"/>
          <p:cNvSpPr txBox="1"/>
          <p:nvPr/>
        </p:nvSpPr>
        <p:spPr>
          <a:xfrm>
            <a:off x="3243112" y="4879834"/>
            <a:ext cx="2664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chemeClr val="bg1">
                    <a:lumMod val="65000"/>
                  </a:schemeClr>
                </a:solidFill>
              </a:rPr>
              <a:t>.</a:t>
            </a:r>
          </a:p>
          <a:p>
            <a:r>
              <a:rPr lang="fr-FR" sz="2400" b="1" dirty="0" smtClean="0">
                <a:solidFill>
                  <a:schemeClr val="bg1">
                    <a:lumMod val="65000"/>
                  </a:schemeClr>
                </a:solidFill>
              </a:rPr>
              <a:t>.</a:t>
            </a:r>
          </a:p>
        </p:txBody>
      </p:sp>
      <p:sp>
        <p:nvSpPr>
          <p:cNvPr id="65" name="ZoneTexte 64"/>
          <p:cNvSpPr txBox="1"/>
          <p:nvPr/>
        </p:nvSpPr>
        <p:spPr>
          <a:xfrm>
            <a:off x="4644257" y="4976977"/>
            <a:ext cx="2664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chemeClr val="bg1">
                    <a:lumMod val="65000"/>
                  </a:schemeClr>
                </a:solidFill>
              </a:rPr>
              <a:t>.</a:t>
            </a:r>
          </a:p>
        </p:txBody>
      </p:sp>
      <p:sp>
        <p:nvSpPr>
          <p:cNvPr id="66" name="ZoneTexte 65"/>
          <p:cNvSpPr txBox="1"/>
          <p:nvPr/>
        </p:nvSpPr>
        <p:spPr>
          <a:xfrm>
            <a:off x="6346199" y="4194838"/>
            <a:ext cx="400853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4"/>
            </a:pPr>
            <a:r>
              <a:rPr lang="fr-FR" b="1" dirty="0" smtClean="0">
                <a:solidFill>
                  <a:schemeClr val="accent2"/>
                </a:solidFill>
                <a:latin typeface="+mj-lt"/>
              </a:rPr>
              <a:t>Choix et optimisation de la structure du modèle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smtClean="0">
                <a:latin typeface="+mj-lt"/>
              </a:rPr>
              <a:t>Nombre de couches, unités, type,  … </a:t>
            </a:r>
          </a:p>
          <a:p>
            <a:pPr marL="342900" indent="-342900" algn="just">
              <a:spcAft>
                <a:spcPts val="600"/>
              </a:spcAft>
              <a:buFont typeface="+mj-lt"/>
              <a:buAutoNum type="arabicPeriod" startAt="4"/>
            </a:pPr>
            <a:endParaRPr lang="fr-FR" dirty="0">
              <a:solidFill>
                <a:schemeClr val="accent2"/>
              </a:solidFill>
              <a:latin typeface="+mj-lt"/>
            </a:endParaRPr>
          </a:p>
          <a:p>
            <a:pPr marL="342900" indent="-342900" algn="just">
              <a:buFont typeface="+mj-lt"/>
              <a:buAutoNum type="arabicPeriod" startAt="5"/>
            </a:pPr>
            <a:r>
              <a:rPr lang="fr-FR" b="1" dirty="0" smtClean="0">
                <a:solidFill>
                  <a:schemeClr val="accent2"/>
                </a:solidFill>
                <a:latin typeface="+mj-lt"/>
              </a:rPr>
              <a:t>Choix et optimisation des paramètres et hyperparamètres du modèle</a:t>
            </a:r>
            <a:endParaRPr lang="fr-FR" b="1" dirty="0">
              <a:solidFill>
                <a:schemeClr val="accent2"/>
              </a:solidFill>
              <a:latin typeface="+mj-lt"/>
            </a:endParaRP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smtClean="0">
                <a:latin typeface="+mj-lt"/>
              </a:rPr>
              <a:t>Fonctions d’activation, </a:t>
            </a:r>
            <a:r>
              <a:rPr lang="fr-FR" i="1" dirty="0" smtClean="0">
                <a:latin typeface="+mj-lt"/>
              </a:rPr>
              <a:t>loss, optimiser</a:t>
            </a:r>
          </a:p>
        </p:txBody>
      </p:sp>
      <p:sp>
        <p:nvSpPr>
          <p:cNvPr id="67" name="ZoneTexte 66"/>
          <p:cNvSpPr txBox="1"/>
          <p:nvPr/>
        </p:nvSpPr>
        <p:spPr>
          <a:xfrm>
            <a:off x="2855122" y="6145844"/>
            <a:ext cx="1157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128 unités</a:t>
            </a:r>
          </a:p>
        </p:txBody>
      </p:sp>
      <p:sp>
        <p:nvSpPr>
          <p:cNvPr id="68" name="ZoneTexte 67"/>
          <p:cNvSpPr txBox="1"/>
          <p:nvPr/>
        </p:nvSpPr>
        <p:spPr>
          <a:xfrm>
            <a:off x="4213165" y="6135684"/>
            <a:ext cx="104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64 unités</a:t>
            </a:r>
          </a:p>
        </p:txBody>
      </p:sp>
      <p:sp>
        <p:nvSpPr>
          <p:cNvPr id="69" name="ZoneTexte 68"/>
          <p:cNvSpPr txBox="1"/>
          <p:nvPr/>
        </p:nvSpPr>
        <p:spPr>
          <a:xfrm>
            <a:off x="5423189" y="6120596"/>
            <a:ext cx="923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2 unités</a:t>
            </a:r>
          </a:p>
        </p:txBody>
      </p:sp>
      <p:sp>
        <p:nvSpPr>
          <p:cNvPr id="3" name="Forme libre 2"/>
          <p:cNvSpPr/>
          <p:nvPr/>
        </p:nvSpPr>
        <p:spPr>
          <a:xfrm>
            <a:off x="2743200" y="3769360"/>
            <a:ext cx="7720444" cy="2468880"/>
          </a:xfrm>
          <a:custGeom>
            <a:avLst/>
            <a:gdLst>
              <a:gd name="connsiteX0" fmla="*/ 0 w 7599680"/>
              <a:gd name="connsiteY0" fmla="*/ 193040 h 2468880"/>
              <a:gd name="connsiteX1" fmla="*/ 3698240 w 7599680"/>
              <a:gd name="connsiteY1" fmla="*/ 193040 h 2468880"/>
              <a:gd name="connsiteX2" fmla="*/ 3891280 w 7599680"/>
              <a:gd name="connsiteY2" fmla="*/ 0 h 2468880"/>
              <a:gd name="connsiteX3" fmla="*/ 4074160 w 7599680"/>
              <a:gd name="connsiteY3" fmla="*/ 182880 h 2468880"/>
              <a:gd name="connsiteX4" fmla="*/ 7599680 w 7599680"/>
              <a:gd name="connsiteY4" fmla="*/ 182880 h 2468880"/>
              <a:gd name="connsiteX5" fmla="*/ 7599680 w 7599680"/>
              <a:gd name="connsiteY5" fmla="*/ 2468880 h 2468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99680" h="2468880">
                <a:moveTo>
                  <a:pt x="0" y="193040"/>
                </a:moveTo>
                <a:lnTo>
                  <a:pt x="3698240" y="193040"/>
                </a:lnTo>
                <a:lnTo>
                  <a:pt x="3891280" y="0"/>
                </a:lnTo>
                <a:lnTo>
                  <a:pt x="4074160" y="182880"/>
                </a:lnTo>
                <a:lnTo>
                  <a:pt x="7599680" y="182880"/>
                </a:lnTo>
                <a:lnTo>
                  <a:pt x="7599680" y="2468880"/>
                </a:lnTo>
              </a:path>
            </a:pathLst>
          </a:cu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Rectangle à coins arrondis 69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71" name="Rectangle à coins arrondis 70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72" name="Rectangle à coins arrondis 71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73" name="Rectangle à coins arrondis 72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8" name="Plus 7"/>
          <p:cNvSpPr/>
          <p:nvPr/>
        </p:nvSpPr>
        <p:spPr>
          <a:xfrm>
            <a:off x="5356945" y="2117039"/>
            <a:ext cx="434767" cy="471526"/>
          </a:xfrm>
          <a:prstGeom prst="mathPlus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686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61867" y="467802"/>
            <a:ext cx="9785892" cy="649823"/>
          </a:xfrm>
        </p:spPr>
        <p:txBody>
          <a:bodyPr/>
          <a:lstStyle/>
          <a:p>
            <a:r>
              <a:rPr lang="fr-FR" dirty="0"/>
              <a:t>Processus d’apprentissage et d’évaluation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18" y="1887688"/>
            <a:ext cx="2598404" cy="858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732"/>
          <a:stretch/>
        </p:blipFill>
        <p:spPr bwMode="auto">
          <a:xfrm>
            <a:off x="3829605" y="1629083"/>
            <a:ext cx="682537" cy="858991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7" r="59655"/>
          <a:stretch/>
        </p:blipFill>
        <p:spPr bwMode="auto">
          <a:xfrm>
            <a:off x="4042965" y="1761163"/>
            <a:ext cx="682537" cy="858991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399202" y="2914426"/>
            <a:ext cx="2313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Sélection des données </a:t>
            </a:r>
          </a:p>
          <a:p>
            <a:pPr algn="ctr"/>
            <a:r>
              <a:rPr lang="fr-FR" dirty="0" smtClean="0">
                <a:latin typeface="+mj-lt"/>
              </a:rPr>
              <a:t>d’entrée</a:t>
            </a:r>
            <a:endParaRPr lang="fr-FR" dirty="0">
              <a:latin typeface="+mj-lt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32" r="50000"/>
          <a:stretch/>
        </p:blipFill>
        <p:spPr bwMode="auto">
          <a:xfrm>
            <a:off x="4231832" y="1962410"/>
            <a:ext cx="682537" cy="858991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6" name="ZoneTexte 15"/>
          <p:cNvSpPr txBox="1"/>
          <p:nvPr/>
        </p:nvSpPr>
        <p:spPr>
          <a:xfrm>
            <a:off x="3477096" y="2896123"/>
            <a:ext cx="1967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Préparation des données</a:t>
            </a:r>
            <a:endParaRPr lang="fr-FR" i="1" dirty="0">
              <a:latin typeface="+mj-lt"/>
            </a:endParaRPr>
          </a:p>
        </p:txBody>
      </p:sp>
      <p:sp>
        <p:nvSpPr>
          <p:cNvPr id="17" name="Rectangle à coins arrondis 16"/>
          <p:cNvSpPr/>
          <p:nvPr/>
        </p:nvSpPr>
        <p:spPr>
          <a:xfrm>
            <a:off x="6191020" y="2048815"/>
            <a:ext cx="1168399" cy="533400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ysClr val="windowText" lastClr="000000"/>
                </a:solidFill>
              </a:rPr>
              <a:t>LSTM</a:t>
            </a:r>
            <a:endParaRPr lang="fr-FR" sz="1400" dirty="0">
              <a:solidFill>
                <a:sysClr val="windowText" lastClr="00000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5791712" y="2899080"/>
            <a:ext cx="1967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Préparation du modèle </a:t>
            </a:r>
            <a:endParaRPr lang="fr-FR" i="1" dirty="0">
              <a:latin typeface="+mj-lt"/>
            </a:endParaRPr>
          </a:p>
        </p:txBody>
      </p:sp>
      <p:cxnSp>
        <p:nvCxnSpPr>
          <p:cNvPr id="24" name="Connecteur en arc 23"/>
          <p:cNvCxnSpPr>
            <a:stCxn id="17" idx="2"/>
            <a:endCxn id="17" idx="0"/>
          </p:cNvCxnSpPr>
          <p:nvPr/>
        </p:nvCxnSpPr>
        <p:spPr>
          <a:xfrm rot="5400000" flipH="1">
            <a:off x="6508520" y="2315515"/>
            <a:ext cx="533400" cy="12700"/>
          </a:xfrm>
          <a:prstGeom prst="curvedConnector5">
            <a:avLst>
              <a:gd name="adj1" fmla="val -42857"/>
              <a:gd name="adj2" fmla="val -3680008"/>
              <a:gd name="adj3" fmla="val 142857"/>
            </a:avLst>
          </a:prstGeom>
          <a:ln>
            <a:solidFill>
              <a:schemeClr val="bg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riangle isocèle 28"/>
          <p:cNvSpPr/>
          <p:nvPr/>
        </p:nvSpPr>
        <p:spPr>
          <a:xfrm rot="5400000">
            <a:off x="3146436" y="2151742"/>
            <a:ext cx="333774" cy="327546"/>
          </a:xfrm>
          <a:prstGeom prst="triangl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Picture 4" descr="Fenêtre ouverte PNG transparents - Stick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2484" y="1518795"/>
            <a:ext cx="1122321" cy="796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8" descr="Fenêtr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6622" y="2450715"/>
            <a:ext cx="854043" cy="747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ZoneTexte 32"/>
          <p:cNvSpPr txBox="1"/>
          <p:nvPr/>
        </p:nvSpPr>
        <p:spPr>
          <a:xfrm>
            <a:off x="11024805" y="1809903"/>
            <a:ext cx="10249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+mj-lt"/>
              </a:rPr>
              <a:t>Ouvert</a:t>
            </a:r>
          </a:p>
          <a:p>
            <a:endParaRPr lang="fr-FR" dirty="0" smtClean="0">
              <a:latin typeface="+mj-lt"/>
            </a:endParaRPr>
          </a:p>
          <a:p>
            <a:endParaRPr lang="fr-FR" dirty="0" smtClean="0">
              <a:latin typeface="+mj-lt"/>
            </a:endParaRPr>
          </a:p>
          <a:p>
            <a:r>
              <a:rPr lang="fr-FR" dirty="0" smtClean="0">
                <a:latin typeface="+mj-lt"/>
              </a:rPr>
              <a:t>Fermé</a:t>
            </a:r>
            <a:endParaRPr lang="fr-FR" dirty="0">
              <a:latin typeface="+mj-lt"/>
            </a:endParaRPr>
          </a:p>
        </p:txBody>
      </p:sp>
      <p:sp>
        <p:nvSpPr>
          <p:cNvPr id="36" name="Triangle isocèle 35"/>
          <p:cNvSpPr/>
          <p:nvPr/>
        </p:nvSpPr>
        <p:spPr>
          <a:xfrm rot="5400000">
            <a:off x="8524136" y="2235840"/>
            <a:ext cx="333774" cy="327546"/>
          </a:xfrm>
          <a:prstGeom prst="triangl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riangle isocèle 36"/>
          <p:cNvSpPr/>
          <p:nvPr/>
        </p:nvSpPr>
        <p:spPr>
          <a:xfrm rot="5400000">
            <a:off x="8211674" y="2235840"/>
            <a:ext cx="333774" cy="327546"/>
          </a:xfrm>
          <a:prstGeom prst="triangl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riangle isocèle 37"/>
          <p:cNvSpPr/>
          <p:nvPr/>
        </p:nvSpPr>
        <p:spPr>
          <a:xfrm rot="5400000">
            <a:off x="8840309" y="2235840"/>
            <a:ext cx="333774" cy="327546"/>
          </a:xfrm>
          <a:prstGeom prst="triangl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ZoneTexte 26"/>
          <p:cNvSpPr txBox="1"/>
          <p:nvPr/>
        </p:nvSpPr>
        <p:spPr>
          <a:xfrm>
            <a:off x="7707516" y="2965721"/>
            <a:ext cx="1967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 smtClean="0">
                <a:latin typeface="+mj-lt"/>
              </a:rPr>
              <a:t>Apprentissage</a:t>
            </a:r>
            <a:endParaRPr lang="fr-FR" i="1" dirty="0">
              <a:latin typeface="+mj-lt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9780745" y="3224015"/>
            <a:ext cx="1967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Evaluation des résultats</a:t>
            </a:r>
            <a:endParaRPr lang="fr-FR" i="1" dirty="0">
              <a:latin typeface="+mj-lt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9734577" y="1056640"/>
            <a:ext cx="2289516" cy="307848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Rectangle à coins arrondis 41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43" name="Rectangle à coins arrondis 42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44" name="Rectangle à coins arrondis 43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45" name="Rectangle à coins arrondis 44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4" name="Plus 33"/>
          <p:cNvSpPr/>
          <p:nvPr/>
        </p:nvSpPr>
        <p:spPr>
          <a:xfrm>
            <a:off x="5356945" y="2117039"/>
            <a:ext cx="434767" cy="471526"/>
          </a:xfrm>
          <a:prstGeom prst="mathPlus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985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 de présentation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511300"/>
            <a:ext cx="10515600" cy="4796367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fr-FR" sz="3600" b="1" dirty="0" smtClean="0"/>
          </a:p>
          <a:p>
            <a:pPr marL="0" indent="0" algn="ctr">
              <a:buNone/>
            </a:pPr>
            <a:r>
              <a:rPr lang="fr-FR" sz="5100" b="1" dirty="0" smtClean="0"/>
              <a:t>Problématique</a:t>
            </a:r>
          </a:p>
          <a:p>
            <a:pPr marL="0" indent="0" algn="ctr">
              <a:buNone/>
            </a:pPr>
            <a:endParaRPr lang="fr-FR" sz="5100" b="1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fr-FR" sz="51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Méthodologie </a:t>
            </a:r>
          </a:p>
          <a:p>
            <a:pPr marL="0" indent="0" algn="ctr">
              <a:buNone/>
            </a:pPr>
            <a:endParaRPr lang="fr-FR" sz="5100" b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fr-FR" sz="51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Cas d’étude</a:t>
            </a:r>
          </a:p>
          <a:p>
            <a:pPr marL="0" indent="0" algn="ctr">
              <a:buNone/>
            </a:pPr>
            <a:endParaRPr lang="fr-FR" sz="51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fr-FR" sz="51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Résultats</a:t>
            </a:r>
          </a:p>
          <a:p>
            <a:pPr marL="0" indent="0" algn="ctr">
              <a:buNone/>
            </a:pPr>
            <a:endParaRPr lang="fr-FR" sz="5100" b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fr-FR" sz="51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Conclusion</a:t>
            </a:r>
            <a:endParaRPr lang="fr-FR" sz="51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t>2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t>19/05/2022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475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Evaluation des performances du modèle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pic>
        <p:nvPicPr>
          <p:cNvPr id="6" name="Image 5"/>
          <p:cNvPicPr/>
          <p:nvPr/>
        </p:nvPicPr>
        <p:blipFill>
          <a:blip r:embed="rId2"/>
          <a:stretch>
            <a:fillRect/>
          </a:stretch>
        </p:blipFill>
        <p:spPr>
          <a:xfrm>
            <a:off x="2351403" y="4418192"/>
            <a:ext cx="7331077" cy="181879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037840" y="4285639"/>
            <a:ext cx="975360" cy="3612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5529261" y="4238586"/>
            <a:ext cx="975360" cy="3612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Picture 4" descr="Fenêtre ouverte PNG transparents - Stick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415" y="3924412"/>
            <a:ext cx="1017785" cy="722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Fenêtre ouverte PNG transparents - Stick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627" y="3921746"/>
            <a:ext cx="1017785" cy="722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à coins arrondis 10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12" name="Rectangle à coins arrondis 11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13" name="Rectangle à coins arrondis 12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14" name="Rectangle à coins arrondis 13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426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Evaluation des performances du modèle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635760"/>
            <a:ext cx="10515600" cy="4541203"/>
          </a:xfrm>
        </p:spPr>
        <p:txBody>
          <a:bodyPr>
            <a:normAutofit/>
          </a:bodyPr>
          <a:lstStyle/>
          <a:p>
            <a:pPr algn="just"/>
            <a:r>
              <a:rPr lang="fr-FR" sz="2200" b="1" dirty="0" smtClean="0"/>
              <a:t>Le nombre de vraies ouvertures: </a:t>
            </a:r>
            <a:r>
              <a:rPr lang="fr-FR" sz="2200" dirty="0" smtClean="0"/>
              <a:t>les ouvertures simulées (par le modèle) correspondant aux ouvertures mesurées 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pic>
        <p:nvPicPr>
          <p:cNvPr id="6" name="Image 5"/>
          <p:cNvPicPr/>
          <p:nvPr/>
        </p:nvPicPr>
        <p:blipFill>
          <a:blip r:embed="rId2"/>
          <a:stretch>
            <a:fillRect/>
          </a:stretch>
        </p:blipFill>
        <p:spPr>
          <a:xfrm>
            <a:off x="2351403" y="4418192"/>
            <a:ext cx="7331077" cy="181879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037840" y="4285639"/>
            <a:ext cx="975360" cy="3612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5529261" y="4238586"/>
            <a:ext cx="975360" cy="3612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Picture 4" descr="Fenêtre ouverte PNG transparents - Stick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415" y="3924412"/>
            <a:ext cx="1017785" cy="722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Fenêtre ouverte PNG transparents - Stick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627" y="3921746"/>
            <a:ext cx="1017785" cy="722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à coins arrondis 10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12" name="Rectangle à coins arrondis 11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13" name="Rectangle à coins arrondis 12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14" name="Rectangle à coins arrondis 13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858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Evaluation des performances du modèle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635760"/>
            <a:ext cx="10515600" cy="4541203"/>
          </a:xfrm>
        </p:spPr>
        <p:txBody>
          <a:bodyPr>
            <a:normAutofit/>
          </a:bodyPr>
          <a:lstStyle/>
          <a:p>
            <a:pPr algn="just"/>
            <a:r>
              <a:rPr lang="fr-FR" sz="2200" b="1" dirty="0" smtClean="0"/>
              <a:t>Le nombre de vraies ouvertures: </a:t>
            </a:r>
            <a:r>
              <a:rPr lang="fr-FR" sz="2200" dirty="0" smtClean="0"/>
              <a:t>les ouvertures simulées (par le modèle) correspondant aux ouvertures mesurées  </a:t>
            </a:r>
          </a:p>
          <a:p>
            <a:pPr algn="just"/>
            <a:r>
              <a:rPr lang="fr-FR" sz="2200" b="1" dirty="0" smtClean="0"/>
              <a:t>Le temps de vraies ouvertures (resp. fausses ouvertures): </a:t>
            </a:r>
            <a:r>
              <a:rPr lang="fr-FR" sz="2200" dirty="0" smtClean="0"/>
              <a:t>le temps total des vraies ouvertures (resp. fausses ouvertures)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pic>
        <p:nvPicPr>
          <p:cNvPr id="6" name="Image 5"/>
          <p:cNvPicPr/>
          <p:nvPr/>
        </p:nvPicPr>
        <p:blipFill>
          <a:blip r:embed="rId2"/>
          <a:stretch>
            <a:fillRect/>
          </a:stretch>
        </p:blipFill>
        <p:spPr>
          <a:xfrm>
            <a:off x="2351403" y="4418192"/>
            <a:ext cx="7331077" cy="181879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037840" y="4285639"/>
            <a:ext cx="975360" cy="3612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5529261" y="4238586"/>
            <a:ext cx="975360" cy="3612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Picture 4" descr="Fenêtre ouverte PNG transparents - Stick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415" y="3924412"/>
            <a:ext cx="1017785" cy="722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Fenêtre ouverte PNG transparents - Stick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627" y="3921746"/>
            <a:ext cx="1017785" cy="722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à coins arrondis 10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12" name="Rectangle à coins arrondis 11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13" name="Rectangle à coins arrondis 12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14" name="Rectangle à coins arrondis 13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2234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Evaluation des performances du modèle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635760"/>
            <a:ext cx="10515600" cy="4541203"/>
          </a:xfrm>
        </p:spPr>
        <p:txBody>
          <a:bodyPr>
            <a:normAutofit/>
          </a:bodyPr>
          <a:lstStyle/>
          <a:p>
            <a:pPr algn="just"/>
            <a:r>
              <a:rPr lang="fr-FR" sz="2200" b="1" dirty="0" smtClean="0"/>
              <a:t>Le nombre de vraies ouvertures: </a:t>
            </a:r>
            <a:r>
              <a:rPr lang="fr-FR" sz="2200" dirty="0" smtClean="0"/>
              <a:t>les ouvertures simulées (par le modèle) correspondant aux ouvertures mesurées  </a:t>
            </a:r>
          </a:p>
          <a:p>
            <a:pPr algn="just"/>
            <a:r>
              <a:rPr lang="fr-FR" sz="2200" b="1" dirty="0" smtClean="0"/>
              <a:t>Le temps de vraies ouvertures (resp. fausses ouvertures): </a:t>
            </a:r>
            <a:r>
              <a:rPr lang="fr-FR" sz="2200" dirty="0" smtClean="0"/>
              <a:t>le temps total des vraies ouvertures (resp. fausses ouvertures)</a:t>
            </a:r>
          </a:p>
          <a:p>
            <a:pPr algn="just"/>
            <a:r>
              <a:rPr lang="fr-FR" sz="2200" b="1" dirty="0" smtClean="0"/>
              <a:t>Le temps d’ouverture surestimé ou sous-estimé: </a:t>
            </a:r>
            <a:r>
              <a:rPr lang="fr-FR" sz="2200" dirty="0" smtClean="0"/>
              <a:t>le temps de différence entre les vraies ouvertures et les ouvertures mesurées</a:t>
            </a:r>
            <a:endParaRPr lang="fr-FR" sz="2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pic>
        <p:nvPicPr>
          <p:cNvPr id="6" name="Image 5"/>
          <p:cNvPicPr/>
          <p:nvPr/>
        </p:nvPicPr>
        <p:blipFill>
          <a:blip r:embed="rId2"/>
          <a:stretch>
            <a:fillRect/>
          </a:stretch>
        </p:blipFill>
        <p:spPr>
          <a:xfrm>
            <a:off x="2351403" y="4418192"/>
            <a:ext cx="7331077" cy="181879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037840" y="4285639"/>
            <a:ext cx="975360" cy="3612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5529261" y="4238586"/>
            <a:ext cx="975360" cy="3612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Picture 4" descr="Fenêtre ouverte PNG transparents - Stick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415" y="3924412"/>
            <a:ext cx="1017785" cy="722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Fenêtre ouverte PNG transparents - Stick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627" y="3921746"/>
            <a:ext cx="1017785" cy="722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à coins arrondis 10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12" name="Rectangle à coins arrondis 11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13" name="Rectangle à coins arrondis 12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14" name="Rectangle à coins arrondis 13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2234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Différenciation des ouvertures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635760"/>
            <a:ext cx="10515600" cy="4541203"/>
          </a:xfrm>
        </p:spPr>
        <p:txBody>
          <a:bodyPr>
            <a:normAutofit/>
          </a:bodyPr>
          <a:lstStyle/>
          <a:p>
            <a:pPr algn="just"/>
            <a:r>
              <a:rPr lang="fr-FR" sz="2200" b="1" dirty="0" smtClean="0"/>
              <a:t>Les ouvertures à faible impact (ou imperceptibles) sur l’ambiance intérieure: </a:t>
            </a:r>
            <a:r>
              <a:rPr lang="fr-FR" sz="2200" dirty="0" smtClean="0"/>
              <a:t>impact sur la température intérieure inférieur à 0,5°C (a) </a:t>
            </a:r>
            <a:endParaRPr lang="fr-FR" sz="2200" b="1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3037840" y="4285639"/>
            <a:ext cx="975360" cy="3612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5529261" y="4238586"/>
            <a:ext cx="975360" cy="3612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à coins arrondis 10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12" name="Rectangle à coins arrondis 11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13" name="Rectangle à coins arrondis 12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14" name="Rectangle à coins arrondis 13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591" y="3220340"/>
            <a:ext cx="9178925" cy="2995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7535422" y="3220340"/>
            <a:ext cx="257298" cy="2845180"/>
          </a:xfrm>
          <a:prstGeom prst="rect">
            <a:avLst/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7441895" y="6154174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+mj-lt"/>
              </a:rPr>
              <a:t>(a)</a:t>
            </a:r>
            <a:endParaRPr lang="fr-F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7633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Différenciation des ouvertures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635760"/>
            <a:ext cx="10515600" cy="4541203"/>
          </a:xfrm>
        </p:spPr>
        <p:txBody>
          <a:bodyPr>
            <a:normAutofit/>
          </a:bodyPr>
          <a:lstStyle/>
          <a:p>
            <a:pPr algn="just"/>
            <a:r>
              <a:rPr lang="fr-FR" sz="2200" b="1" dirty="0" smtClean="0"/>
              <a:t>Les ouvertures à faible impact (ou imperceptibles) sur l’ambiance intérieure: </a:t>
            </a:r>
            <a:r>
              <a:rPr lang="fr-FR" sz="2200" dirty="0" smtClean="0"/>
              <a:t>impact sur la température intérieure inférieur à 0,5°C (a) </a:t>
            </a:r>
            <a:endParaRPr lang="fr-FR" sz="2200" b="1" dirty="0" smtClean="0"/>
          </a:p>
          <a:p>
            <a:pPr algn="just"/>
            <a:r>
              <a:rPr lang="fr-FR" sz="2200" b="1" dirty="0" smtClean="0"/>
              <a:t>Les ouvertures à fort impact sur l’ambiance intérieure: </a:t>
            </a:r>
            <a:r>
              <a:rPr lang="fr-FR" sz="2200" dirty="0" smtClean="0"/>
              <a:t>impact sur la température intérieure supérieur à 0,5°C (b)</a:t>
            </a:r>
            <a:endParaRPr lang="fr-FR" sz="2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3037840" y="4285639"/>
            <a:ext cx="975360" cy="3612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5529261" y="4238586"/>
            <a:ext cx="975360" cy="3612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à coins arrondis 10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12" name="Rectangle à coins arrondis 11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13" name="Rectangle à coins arrondis 12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14" name="Rectangle à coins arrondis 13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591" y="3220340"/>
            <a:ext cx="9178925" cy="2995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5188462" y="3220340"/>
            <a:ext cx="257298" cy="2845180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7535422" y="3220340"/>
            <a:ext cx="257298" cy="2845180"/>
          </a:xfrm>
          <a:prstGeom prst="rect">
            <a:avLst/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7441895" y="6154174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+mj-lt"/>
              </a:rPr>
              <a:t>(a)</a:t>
            </a:r>
            <a:endParaRPr lang="fr-FR" dirty="0">
              <a:latin typeface="+mj-lt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094935" y="6154174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+mj-lt"/>
              </a:rPr>
              <a:t>(b)</a:t>
            </a:r>
            <a:endParaRPr lang="fr-F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9645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 de présentation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t>26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t>19/05/2022</a:t>
            </a:fld>
            <a:endParaRPr lang="fr-FR"/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838200" y="1511300"/>
            <a:ext cx="10515600" cy="4796367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fr-FR" sz="3600" b="1" dirty="0" smtClean="0"/>
          </a:p>
          <a:p>
            <a:pPr marL="0" indent="0" algn="ctr">
              <a:buNone/>
            </a:pPr>
            <a:r>
              <a:rPr lang="fr-FR" sz="51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Problématique</a:t>
            </a:r>
          </a:p>
          <a:p>
            <a:pPr marL="0" indent="0" algn="ctr">
              <a:buNone/>
            </a:pPr>
            <a:endParaRPr lang="fr-FR" sz="5100" b="1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fr-FR" sz="51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Méthodologie </a:t>
            </a:r>
          </a:p>
          <a:p>
            <a:pPr marL="0" indent="0" algn="ctr">
              <a:buNone/>
            </a:pPr>
            <a:endParaRPr lang="fr-FR" sz="5100" b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fr-FR" sz="5100" b="1" dirty="0" smtClean="0"/>
              <a:t>Cas d’étude</a:t>
            </a:r>
          </a:p>
          <a:p>
            <a:pPr marL="0" indent="0" algn="ctr">
              <a:buNone/>
            </a:pPr>
            <a:endParaRPr lang="fr-FR" sz="51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fr-FR" sz="51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Résultats</a:t>
            </a:r>
          </a:p>
          <a:p>
            <a:pPr marL="0" indent="0" algn="ctr">
              <a:buNone/>
            </a:pPr>
            <a:endParaRPr lang="fr-FR" sz="5100" b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fr-FR" sz="51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Conclusion</a:t>
            </a:r>
            <a:endParaRPr lang="fr-FR" sz="51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92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27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10" y="1352788"/>
            <a:ext cx="4178609" cy="225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809803" y="1530588"/>
            <a:ext cx="1381760" cy="764032"/>
          </a:xfrm>
          <a:prstGeom prst="rect">
            <a:avLst/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865225" y="3603228"/>
            <a:ext cx="291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+mj-lt"/>
              </a:rPr>
              <a:t>Plan de l’appartement étudié</a:t>
            </a:r>
            <a:endParaRPr lang="fr-FR" dirty="0">
              <a:latin typeface="+mj-lt"/>
            </a:endParaRPr>
          </a:p>
        </p:txBody>
      </p:sp>
      <p:pic>
        <p:nvPicPr>
          <p:cNvPr id="2050" name="Picture 2" descr="ᐅᐅ Loi Malraux Bordeaux ⇒ Découvrez comment défiscaliser à Bordeau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521" y="4185920"/>
            <a:ext cx="2073470" cy="2073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Connecteur en angle 7"/>
          <p:cNvCxnSpPr>
            <a:stCxn id="7" idx="2"/>
          </p:cNvCxnSpPr>
          <p:nvPr/>
        </p:nvCxnSpPr>
        <p:spPr>
          <a:xfrm rot="16200000" flipH="1">
            <a:off x="1775701" y="4518477"/>
            <a:ext cx="1686560" cy="594726"/>
          </a:xfrm>
          <a:prstGeom prst="bentConnector3">
            <a:avLst>
              <a:gd name="adj1" fmla="val 10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Rectangle à coins arrondis 26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28" name="Rectangle à coins arrondis 27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29" name="Rectangle à coins arrondis 28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30" name="Rectangle à coins arrondis 29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3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28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10" y="1352788"/>
            <a:ext cx="4178609" cy="225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809803" y="1530588"/>
            <a:ext cx="1381760" cy="764032"/>
          </a:xfrm>
          <a:prstGeom prst="rect">
            <a:avLst/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865225" y="3603228"/>
            <a:ext cx="291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+mj-lt"/>
              </a:rPr>
              <a:t>Plan de l’appartement étudié</a:t>
            </a:r>
            <a:endParaRPr lang="fr-FR" dirty="0">
              <a:latin typeface="+mj-lt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520015" y="1352788"/>
            <a:ext cx="49346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b="1" u="sng" dirty="0" smtClean="0">
                <a:solidFill>
                  <a:schemeClr val="accent2"/>
                </a:solidFill>
                <a:latin typeface="+mj-lt"/>
              </a:rPr>
              <a:t>Mesures: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2000" dirty="0" smtClean="0">
                <a:latin typeface="+mj-lt"/>
              </a:rPr>
              <a:t>Température (°C)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2000" dirty="0" smtClean="0">
                <a:latin typeface="+mj-lt"/>
              </a:rPr>
              <a:t>Humidité (%)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2000" dirty="0" smtClean="0">
                <a:latin typeface="+mj-lt"/>
              </a:rPr>
              <a:t>Concentration de CO</a:t>
            </a:r>
            <a:r>
              <a:rPr lang="fr-FR" sz="2000" baseline="-25000" dirty="0" smtClean="0">
                <a:latin typeface="+mj-lt"/>
              </a:rPr>
              <a:t>2</a:t>
            </a:r>
            <a:r>
              <a:rPr lang="fr-FR" sz="2000" dirty="0" smtClean="0">
                <a:latin typeface="+mj-lt"/>
              </a:rPr>
              <a:t> (ppm)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2000" dirty="0" smtClean="0">
                <a:latin typeface="+mj-lt"/>
              </a:rPr>
              <a:t>Ouvertures des fenêtres (0-1)</a:t>
            </a:r>
          </a:p>
          <a:p>
            <a:pPr algn="just"/>
            <a:endParaRPr lang="fr-FR" sz="2000" dirty="0">
              <a:latin typeface="+mj-lt"/>
            </a:endParaRPr>
          </a:p>
        </p:txBody>
      </p:sp>
      <p:pic>
        <p:nvPicPr>
          <p:cNvPr id="2050" name="Picture 2" descr="ᐅᐅ Loi Malraux Bordeaux ⇒ Découvrez comment défiscaliser à Bordeau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521" y="4185920"/>
            <a:ext cx="2073470" cy="2073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Connecteur en angle 7"/>
          <p:cNvCxnSpPr>
            <a:stCxn id="7" idx="2"/>
          </p:cNvCxnSpPr>
          <p:nvPr/>
        </p:nvCxnSpPr>
        <p:spPr>
          <a:xfrm rot="16200000" flipH="1">
            <a:off x="1775701" y="4518477"/>
            <a:ext cx="1686560" cy="594726"/>
          </a:xfrm>
          <a:prstGeom prst="bentConnector3">
            <a:avLst>
              <a:gd name="adj1" fmla="val 10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Parenthèse fermante 17"/>
          <p:cNvSpPr/>
          <p:nvPr/>
        </p:nvSpPr>
        <p:spPr>
          <a:xfrm>
            <a:off x="10424161" y="1530588"/>
            <a:ext cx="264160" cy="1537732"/>
          </a:xfrm>
          <a:prstGeom prst="rightBracket">
            <a:avLst>
              <a:gd name="adj" fmla="val 50641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10708641" y="1886142"/>
            <a:ext cx="12090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1 mesure </a:t>
            </a:r>
          </a:p>
          <a:p>
            <a:pPr algn="ctr"/>
            <a:r>
              <a:rPr lang="fr-FR" dirty="0" smtClean="0">
                <a:latin typeface="+mj-lt"/>
              </a:rPr>
              <a:t>pour </a:t>
            </a:r>
          </a:p>
          <a:p>
            <a:pPr algn="ctr"/>
            <a:r>
              <a:rPr lang="fr-FR" dirty="0" smtClean="0">
                <a:latin typeface="+mj-lt"/>
              </a:rPr>
              <a:t>1 minute</a:t>
            </a:r>
            <a:endParaRPr lang="fr-FR" dirty="0">
              <a:latin typeface="+mj-lt"/>
            </a:endParaRPr>
          </a:p>
        </p:txBody>
      </p:sp>
      <p:sp>
        <p:nvSpPr>
          <p:cNvPr id="15" name="Rectangle à coins arrondis 14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16" name="Rectangle à coins arrondis 15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17" name="Rectangle à coins arrondis 16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19" name="Rectangle à coins arrondis 18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4589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29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10" y="1352788"/>
            <a:ext cx="4178609" cy="225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809803" y="1530588"/>
            <a:ext cx="1381760" cy="764032"/>
          </a:xfrm>
          <a:prstGeom prst="rect">
            <a:avLst/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865225" y="3603228"/>
            <a:ext cx="291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+mj-lt"/>
              </a:rPr>
              <a:t>Plan de l’appartement étudié</a:t>
            </a:r>
            <a:endParaRPr lang="fr-FR" dirty="0">
              <a:latin typeface="+mj-lt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520015" y="1352788"/>
            <a:ext cx="493462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b="1" u="sng" dirty="0" smtClean="0">
                <a:solidFill>
                  <a:schemeClr val="accent2"/>
                </a:solidFill>
                <a:latin typeface="+mj-lt"/>
              </a:rPr>
              <a:t>Mesures: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2000" dirty="0" smtClean="0">
                <a:latin typeface="+mj-lt"/>
              </a:rPr>
              <a:t>Température (°C)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2000" dirty="0" smtClean="0">
                <a:latin typeface="+mj-lt"/>
              </a:rPr>
              <a:t>Humidité (%)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2000" dirty="0" smtClean="0">
                <a:latin typeface="+mj-lt"/>
              </a:rPr>
              <a:t>Concentration de CO</a:t>
            </a:r>
            <a:r>
              <a:rPr lang="fr-FR" sz="2000" baseline="-25000" dirty="0" smtClean="0">
                <a:latin typeface="+mj-lt"/>
              </a:rPr>
              <a:t>2</a:t>
            </a:r>
            <a:r>
              <a:rPr lang="fr-FR" sz="2000" dirty="0" smtClean="0">
                <a:latin typeface="+mj-lt"/>
              </a:rPr>
              <a:t> (ppm)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2000" dirty="0" smtClean="0">
                <a:latin typeface="+mj-lt"/>
              </a:rPr>
              <a:t>Ouvertures des fenêtres (0-1)</a:t>
            </a:r>
          </a:p>
          <a:p>
            <a:pPr algn="just"/>
            <a:endParaRPr lang="fr-FR" sz="2000" dirty="0">
              <a:latin typeface="+mj-lt"/>
            </a:endParaRPr>
          </a:p>
          <a:p>
            <a:pPr algn="just"/>
            <a:r>
              <a:rPr lang="fr-FR" sz="2000" b="1" u="sng" dirty="0" smtClean="0">
                <a:solidFill>
                  <a:schemeClr val="accent1"/>
                </a:solidFill>
                <a:latin typeface="+mj-lt"/>
              </a:rPr>
              <a:t>Périodes utilisées:</a:t>
            </a:r>
            <a:endParaRPr lang="fr-FR" sz="2000" b="1" u="sng" dirty="0">
              <a:solidFill>
                <a:schemeClr val="accent1"/>
              </a:solidFill>
              <a:latin typeface="+mj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2000" b="1" dirty="0" smtClean="0">
                <a:latin typeface="+mj-lt"/>
              </a:rPr>
              <a:t>Entrainement: </a:t>
            </a:r>
            <a:r>
              <a:rPr lang="fr-FR" sz="2000" dirty="0" smtClean="0">
                <a:latin typeface="+mj-lt"/>
              </a:rPr>
              <a:t>octobre 2019 à mars 2020 </a:t>
            </a:r>
          </a:p>
          <a:p>
            <a:pPr algn="just"/>
            <a:r>
              <a:rPr lang="fr-FR" sz="2000" dirty="0" smtClean="0">
                <a:latin typeface="+mj-lt"/>
              </a:rPr>
              <a:t>(≈ 12</a:t>
            </a:r>
            <a:r>
              <a:rPr lang="fr-FR" sz="2000" dirty="0">
                <a:latin typeface="+mj-lt"/>
              </a:rPr>
              <a:t> 900 points de mesure</a:t>
            </a:r>
            <a:r>
              <a:rPr lang="fr-FR" sz="2000" dirty="0" smtClean="0">
                <a:latin typeface="+mj-lt"/>
              </a:rPr>
              <a:t>)</a:t>
            </a:r>
          </a:p>
          <a:p>
            <a:pPr algn="just"/>
            <a:endParaRPr lang="fr-FR" sz="2000" dirty="0">
              <a:latin typeface="+mj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2000" b="1" dirty="0" smtClean="0">
                <a:latin typeface="+mj-lt"/>
              </a:rPr>
              <a:t>Validation: </a:t>
            </a:r>
            <a:r>
              <a:rPr lang="fr-FR" sz="2000" dirty="0" smtClean="0">
                <a:latin typeface="+mj-lt"/>
              </a:rPr>
              <a:t>01 au 24 décembre 2020</a:t>
            </a:r>
          </a:p>
          <a:p>
            <a:pPr algn="just"/>
            <a:r>
              <a:rPr lang="fr-FR" sz="2000" dirty="0">
                <a:latin typeface="+mj-lt"/>
              </a:rPr>
              <a:t>(≈ 2 </a:t>
            </a:r>
            <a:r>
              <a:rPr lang="fr-FR" sz="2000" dirty="0" smtClean="0">
                <a:latin typeface="+mj-lt"/>
              </a:rPr>
              <a:t>300</a:t>
            </a:r>
            <a:r>
              <a:rPr lang="fr-FR" sz="2000" dirty="0">
                <a:latin typeface="+mj-lt"/>
              </a:rPr>
              <a:t> points de mesure</a:t>
            </a:r>
            <a:r>
              <a:rPr lang="fr-FR" sz="2000" dirty="0" smtClean="0">
                <a:latin typeface="+mj-lt"/>
              </a:rPr>
              <a:t>)</a:t>
            </a:r>
          </a:p>
          <a:p>
            <a:pPr algn="just"/>
            <a:endParaRPr lang="fr-FR" sz="2000" dirty="0">
              <a:latin typeface="+mj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2000" b="1" dirty="0" smtClean="0">
                <a:latin typeface="+mj-lt"/>
              </a:rPr>
              <a:t>Test: </a:t>
            </a:r>
            <a:r>
              <a:rPr lang="fr-FR" sz="2000" dirty="0" smtClean="0">
                <a:latin typeface="+mj-lt"/>
              </a:rPr>
              <a:t>25 décembre 2020 au 15 janvier 2021</a:t>
            </a:r>
          </a:p>
          <a:p>
            <a:pPr algn="just"/>
            <a:r>
              <a:rPr lang="fr-FR" sz="2000" dirty="0">
                <a:latin typeface="+mj-lt"/>
              </a:rPr>
              <a:t>(≈ </a:t>
            </a:r>
            <a:r>
              <a:rPr lang="fr-FR" sz="2000" dirty="0" smtClean="0">
                <a:latin typeface="+mj-lt"/>
              </a:rPr>
              <a:t>2</a:t>
            </a:r>
            <a:r>
              <a:rPr lang="fr-FR" sz="2000" dirty="0">
                <a:latin typeface="+mj-lt"/>
              </a:rPr>
              <a:t> </a:t>
            </a:r>
            <a:r>
              <a:rPr lang="fr-FR" sz="2000" dirty="0" smtClean="0">
                <a:latin typeface="+mj-lt"/>
              </a:rPr>
              <a:t>000</a:t>
            </a:r>
            <a:r>
              <a:rPr lang="fr-FR" sz="2000" dirty="0">
                <a:latin typeface="+mj-lt"/>
              </a:rPr>
              <a:t> points de mesure)</a:t>
            </a:r>
          </a:p>
          <a:p>
            <a:pPr algn="just"/>
            <a:endParaRPr lang="fr-FR" sz="2000" dirty="0">
              <a:latin typeface="+mj-lt"/>
            </a:endParaRPr>
          </a:p>
        </p:txBody>
      </p:sp>
      <p:pic>
        <p:nvPicPr>
          <p:cNvPr id="2050" name="Picture 2" descr="ᐅᐅ Loi Malraux Bordeaux ⇒ Découvrez comment défiscaliser à Bordeau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521" y="4185920"/>
            <a:ext cx="2073470" cy="2073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Connecteur en angle 7"/>
          <p:cNvCxnSpPr>
            <a:stCxn id="7" idx="2"/>
          </p:cNvCxnSpPr>
          <p:nvPr/>
        </p:nvCxnSpPr>
        <p:spPr>
          <a:xfrm rot="16200000" flipH="1">
            <a:off x="1775701" y="4518477"/>
            <a:ext cx="1686560" cy="594726"/>
          </a:xfrm>
          <a:prstGeom prst="bentConnector3">
            <a:avLst>
              <a:gd name="adj1" fmla="val 10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Parenthèse fermante 17"/>
          <p:cNvSpPr/>
          <p:nvPr/>
        </p:nvSpPr>
        <p:spPr>
          <a:xfrm>
            <a:off x="10424161" y="1530588"/>
            <a:ext cx="264160" cy="1537732"/>
          </a:xfrm>
          <a:prstGeom prst="rightBracket">
            <a:avLst>
              <a:gd name="adj" fmla="val 50641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Parenthèse fermante 21"/>
          <p:cNvSpPr/>
          <p:nvPr/>
        </p:nvSpPr>
        <p:spPr>
          <a:xfrm>
            <a:off x="10444481" y="3308588"/>
            <a:ext cx="264160" cy="2574052"/>
          </a:xfrm>
          <a:prstGeom prst="rightBracket">
            <a:avLst>
              <a:gd name="adj" fmla="val 50641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10708641" y="1886142"/>
            <a:ext cx="12090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1 mesure </a:t>
            </a:r>
          </a:p>
          <a:p>
            <a:pPr algn="ctr"/>
            <a:r>
              <a:rPr lang="fr-FR" dirty="0" smtClean="0">
                <a:latin typeface="+mj-lt"/>
              </a:rPr>
              <a:t>pour </a:t>
            </a:r>
          </a:p>
          <a:p>
            <a:pPr algn="ctr"/>
            <a:r>
              <a:rPr lang="fr-FR" dirty="0" smtClean="0">
                <a:latin typeface="+mj-lt"/>
              </a:rPr>
              <a:t>1 minute</a:t>
            </a:r>
            <a:endParaRPr lang="fr-FR" dirty="0">
              <a:latin typeface="+mj-lt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10708641" y="4133949"/>
            <a:ext cx="13106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1 mesure </a:t>
            </a:r>
          </a:p>
          <a:p>
            <a:pPr algn="ctr"/>
            <a:r>
              <a:rPr lang="fr-FR" dirty="0" smtClean="0">
                <a:latin typeface="+mj-lt"/>
              </a:rPr>
              <a:t>pour </a:t>
            </a:r>
          </a:p>
          <a:p>
            <a:pPr algn="ctr"/>
            <a:r>
              <a:rPr lang="fr-FR" dirty="0" smtClean="0">
                <a:latin typeface="+mj-lt"/>
              </a:rPr>
              <a:t>15 minutes</a:t>
            </a:r>
            <a:endParaRPr lang="fr-FR" dirty="0">
              <a:latin typeface="+mj-lt"/>
            </a:endParaRPr>
          </a:p>
        </p:txBody>
      </p:sp>
      <p:sp>
        <p:nvSpPr>
          <p:cNvPr id="15" name="Rectangle à coins arrondis 14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16" name="Rectangle à coins arrondis 15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17" name="Rectangle à coins arrondis 16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19" name="Rectangle à coins arrondis 18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4589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Exploitation des données mesurées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sp>
        <p:nvSpPr>
          <p:cNvPr id="24" name="Rectangle à coins arrondis 23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25" name="Rectangle à coins arrondis 24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26" name="Rectangle à coins arrondis 25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27" name="Rectangle à coins arrondis 26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28" name="Titre 1"/>
          <p:cNvSpPr txBox="1">
            <a:spLocks/>
          </p:cNvSpPr>
          <p:nvPr/>
        </p:nvSpPr>
        <p:spPr>
          <a:xfrm>
            <a:off x="2642541" y="2832978"/>
            <a:ext cx="2005524" cy="5957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 smtClean="0">
                <a:cs typeface="Times New Roman" panose="02020603050405020304" pitchFamily="18" charset="0"/>
              </a:rPr>
              <a:t>Système ou </a:t>
            </a:r>
          </a:p>
          <a:p>
            <a:r>
              <a:rPr lang="en-GB" sz="1400" dirty="0" smtClean="0">
                <a:cs typeface="Times New Roman" panose="02020603050405020304" pitchFamily="18" charset="0"/>
              </a:rPr>
              <a:t>utilisateur</a:t>
            </a:r>
            <a:endParaRPr lang="en-GB" dirty="0"/>
          </a:p>
        </p:txBody>
      </p:sp>
      <p:pic>
        <p:nvPicPr>
          <p:cNvPr id="30" name="Picture 14" descr="Ordinateur Portable Banque d&amp;#39;images et photos libres de droit - iStoc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670" y="3353428"/>
            <a:ext cx="2027224" cy="1351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itre 1"/>
          <p:cNvSpPr txBox="1">
            <a:spLocks/>
          </p:cNvSpPr>
          <p:nvPr/>
        </p:nvSpPr>
        <p:spPr>
          <a:xfrm>
            <a:off x="1234753" y="2822809"/>
            <a:ext cx="1883335" cy="5788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dirty="0" smtClean="0">
                <a:cs typeface="Times New Roman" panose="02020603050405020304" pitchFamily="18" charset="0"/>
              </a:rPr>
              <a:t>Manager</a:t>
            </a:r>
          </a:p>
          <a:p>
            <a:r>
              <a:rPr lang="fr-FR" sz="1400" dirty="0" smtClean="0">
                <a:cs typeface="Times New Roman" panose="02020603050405020304" pitchFamily="18" charset="0"/>
              </a:rPr>
              <a:t>Retour d’expérience</a:t>
            </a:r>
            <a:endParaRPr lang="fr-FR" dirty="0"/>
          </a:p>
        </p:txBody>
      </p:sp>
      <p:pic>
        <p:nvPicPr>
          <p:cNvPr id="32" name="Picture 6" descr="Energy Management System - Solution | Acrel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14" r="17999"/>
          <a:stretch/>
        </p:blipFill>
        <p:spPr bwMode="auto">
          <a:xfrm>
            <a:off x="1516885" y="3612760"/>
            <a:ext cx="1065819" cy="651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https://i.pinimg.com/originals/ff/3c/8e/ff3c8eb4a7e0957253ac100c6d6115f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2974" y="2738474"/>
            <a:ext cx="3047138" cy="261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Ellipse 36"/>
          <p:cNvSpPr/>
          <p:nvPr/>
        </p:nvSpPr>
        <p:spPr>
          <a:xfrm>
            <a:off x="10424884" y="1973967"/>
            <a:ext cx="885567" cy="8935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8" name="Picture 4" descr="ESSE 120097: Smart home temperature - humidity sensor at reichelt elektronik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3503" y="2146599"/>
            <a:ext cx="520425" cy="52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Ellipse 38"/>
          <p:cNvSpPr/>
          <p:nvPr/>
        </p:nvSpPr>
        <p:spPr>
          <a:xfrm>
            <a:off x="7230053" y="2076045"/>
            <a:ext cx="885567" cy="8935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0" name="Picture 6" descr="Détecteur de mouvement - Système de sécurité | Home by SF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1039" y="2138498"/>
            <a:ext cx="1367650" cy="736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Ellipse 40"/>
          <p:cNvSpPr/>
          <p:nvPr/>
        </p:nvSpPr>
        <p:spPr>
          <a:xfrm>
            <a:off x="10564541" y="4486185"/>
            <a:ext cx="885567" cy="8935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2" name="Picture 8" descr="Détecteur d&amp;#39;ouverture porte / fenêtre micro - Sac sécurité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2163" y="4507399"/>
            <a:ext cx="852528" cy="8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3" name="Connecteur droit 42"/>
          <p:cNvCxnSpPr>
            <a:stCxn id="37" idx="3"/>
          </p:cNvCxnSpPr>
          <p:nvPr/>
        </p:nvCxnSpPr>
        <p:spPr>
          <a:xfrm flipH="1">
            <a:off x="10087502" y="2736690"/>
            <a:ext cx="467070" cy="732830"/>
          </a:xfrm>
          <a:prstGeom prst="line">
            <a:avLst/>
          </a:prstGeom>
          <a:ln w="1905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>
            <a:stCxn id="37" idx="3"/>
          </p:cNvCxnSpPr>
          <p:nvPr/>
        </p:nvCxnSpPr>
        <p:spPr>
          <a:xfrm flipH="1">
            <a:off x="9246543" y="2736690"/>
            <a:ext cx="1308029" cy="340682"/>
          </a:xfrm>
          <a:prstGeom prst="line">
            <a:avLst/>
          </a:prstGeom>
          <a:ln w="1905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/>
          <p:nvPr/>
        </p:nvCxnSpPr>
        <p:spPr>
          <a:xfrm>
            <a:off x="7949246" y="2802561"/>
            <a:ext cx="616106" cy="976360"/>
          </a:xfrm>
          <a:prstGeom prst="line">
            <a:avLst/>
          </a:prstGeom>
          <a:ln w="1905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/>
          <p:cNvCxnSpPr>
            <a:stCxn id="41" idx="2"/>
          </p:cNvCxnSpPr>
          <p:nvPr/>
        </p:nvCxnSpPr>
        <p:spPr>
          <a:xfrm flipH="1" flipV="1">
            <a:off x="9458782" y="4486185"/>
            <a:ext cx="1105759" cy="446793"/>
          </a:xfrm>
          <a:prstGeom prst="line">
            <a:avLst/>
          </a:prstGeom>
          <a:ln w="1905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>
            <a:stCxn id="41" idx="2"/>
          </p:cNvCxnSpPr>
          <p:nvPr/>
        </p:nvCxnSpPr>
        <p:spPr>
          <a:xfrm flipH="1" flipV="1">
            <a:off x="10054835" y="4286494"/>
            <a:ext cx="509706" cy="646484"/>
          </a:xfrm>
          <a:prstGeom prst="line">
            <a:avLst/>
          </a:prstGeom>
          <a:ln w="1905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/>
        </p:nvCxnSpPr>
        <p:spPr>
          <a:xfrm>
            <a:off x="7949246" y="2802561"/>
            <a:ext cx="616106" cy="473851"/>
          </a:xfrm>
          <a:prstGeom prst="line">
            <a:avLst/>
          </a:prstGeom>
          <a:ln w="1905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itre 1"/>
          <p:cNvSpPr txBox="1">
            <a:spLocks/>
          </p:cNvSpPr>
          <p:nvPr/>
        </p:nvSpPr>
        <p:spPr>
          <a:xfrm>
            <a:off x="6739296" y="1660790"/>
            <a:ext cx="1771136" cy="5957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 smtClean="0">
                <a:cs typeface="Times New Roman" panose="02020603050405020304" pitchFamily="18" charset="0"/>
              </a:rPr>
              <a:t>Mouvement</a:t>
            </a:r>
            <a:endParaRPr lang="en-GB" dirty="0"/>
          </a:p>
        </p:txBody>
      </p:sp>
      <p:sp>
        <p:nvSpPr>
          <p:cNvPr id="51" name="Titre 1"/>
          <p:cNvSpPr txBox="1">
            <a:spLocks/>
          </p:cNvSpPr>
          <p:nvPr/>
        </p:nvSpPr>
        <p:spPr>
          <a:xfrm>
            <a:off x="10008147" y="1542776"/>
            <a:ext cx="1771136" cy="5957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 smtClean="0">
                <a:cs typeface="Times New Roman" panose="02020603050405020304" pitchFamily="18" charset="0"/>
              </a:rPr>
              <a:t>Température</a:t>
            </a:r>
            <a:endParaRPr lang="en-GB" dirty="0"/>
          </a:p>
        </p:txBody>
      </p:sp>
      <p:sp>
        <p:nvSpPr>
          <p:cNvPr id="52" name="Titre 1"/>
          <p:cNvSpPr txBox="1">
            <a:spLocks/>
          </p:cNvSpPr>
          <p:nvPr/>
        </p:nvSpPr>
        <p:spPr>
          <a:xfrm>
            <a:off x="10111547" y="4046601"/>
            <a:ext cx="1771136" cy="5957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 smtClean="0">
                <a:cs typeface="Times New Roman" panose="02020603050405020304" pitchFamily="18" charset="0"/>
              </a:rPr>
              <a:t>Fenêtre</a:t>
            </a:r>
            <a:endParaRPr lang="en-GB" dirty="0"/>
          </a:p>
        </p:txBody>
      </p:sp>
      <p:cxnSp>
        <p:nvCxnSpPr>
          <p:cNvPr id="53" name="Connecteur droit 52"/>
          <p:cNvCxnSpPr/>
          <p:nvPr/>
        </p:nvCxnSpPr>
        <p:spPr>
          <a:xfrm flipV="1">
            <a:off x="7461770" y="3974326"/>
            <a:ext cx="653850" cy="84"/>
          </a:xfrm>
          <a:prstGeom prst="line">
            <a:avLst/>
          </a:prstGeom>
          <a:ln w="5715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12" descr="Symbole Wifi orange (icône png)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6363835" y="3319826"/>
            <a:ext cx="1309001" cy="130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Triangle isocèle 71"/>
          <p:cNvSpPr/>
          <p:nvPr/>
        </p:nvSpPr>
        <p:spPr>
          <a:xfrm rot="16200000">
            <a:off x="5653512" y="3717415"/>
            <a:ext cx="460220" cy="447578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à coins arrondis 53"/>
          <p:cNvSpPr/>
          <p:nvPr/>
        </p:nvSpPr>
        <p:spPr>
          <a:xfrm>
            <a:off x="966892" y="2670647"/>
            <a:ext cx="4095964" cy="2307753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" descr="Thinka | HomeKit for KNX - Product info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186" y="3474445"/>
            <a:ext cx="1890432" cy="1144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735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Aperçu des données de test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30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3" y="1819593"/>
            <a:ext cx="10658475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à coins arrondis 5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7" name="Rectangle à coins arrondis 6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8" name="Rectangle à coins arrondis 7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9" name="Rectangle à coins arrondis 8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3" y="1819593"/>
            <a:ext cx="10658475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0" y="3413760"/>
            <a:ext cx="228600" cy="1181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7249231" y="2396490"/>
            <a:ext cx="228600" cy="2198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9984811" y="2396490"/>
            <a:ext cx="228600" cy="2198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10417703" y="2376000"/>
            <a:ext cx="228600" cy="2198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524933" y="1788914"/>
            <a:ext cx="52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(°C)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86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Aperçu des données de test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31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3" y="1819593"/>
            <a:ext cx="10658475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à coins arrondis 5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7" name="Rectangle à coins arrondis 6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8" name="Rectangle à coins arrondis 7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9" name="Rectangle à coins arrondis 8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1318260" y="1973580"/>
            <a:ext cx="4457700" cy="3451860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2537460" y="1581388"/>
            <a:ext cx="2397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4"/>
                </a:solidFill>
              </a:rPr>
              <a:t>Absence des locataires </a:t>
            </a:r>
            <a:endParaRPr lang="fr-FR" b="1" dirty="0">
              <a:solidFill>
                <a:schemeClr val="accent4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7363531" y="1604248"/>
            <a:ext cx="2453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FF00"/>
                </a:solidFill>
              </a:rPr>
              <a:t>Présence des locataires </a:t>
            </a:r>
            <a:endParaRPr lang="fr-FR" b="1" dirty="0">
              <a:solidFill>
                <a:srgbClr val="00FF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096000" y="3413760"/>
            <a:ext cx="228600" cy="1181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7249231" y="2396490"/>
            <a:ext cx="228600" cy="2198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9984811" y="2396490"/>
            <a:ext cx="228600" cy="2198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10417703" y="2376000"/>
            <a:ext cx="228600" cy="2198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5775960" y="1973580"/>
            <a:ext cx="5478780" cy="3451860"/>
          </a:xfrm>
          <a:prstGeom prst="rect">
            <a:avLst/>
          </a:prstGeom>
          <a:solidFill>
            <a:srgbClr val="00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524933" y="1788914"/>
            <a:ext cx="52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(°C)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5000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Aperçu des données de test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32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3" y="1819593"/>
            <a:ext cx="10658475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à coins arrondis 5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7" name="Rectangle à coins arrondis 6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8" name="Rectangle à coins arrondis 7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9" name="Rectangle à coins arrondis 8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5977890" y="1604248"/>
            <a:ext cx="4181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1"/>
                </a:solidFill>
              </a:rPr>
              <a:t>Ouvertures ayant un impact important (*)</a:t>
            </a:r>
            <a:endParaRPr lang="fr-FR" b="1" dirty="0">
              <a:solidFill>
                <a:schemeClr val="accent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096000" y="3413760"/>
            <a:ext cx="228600" cy="1181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7249231" y="2396490"/>
            <a:ext cx="228600" cy="2198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9984811" y="2396490"/>
            <a:ext cx="228600" cy="2198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10417703" y="2376000"/>
            <a:ext cx="228600" cy="2198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5859780" y="1973580"/>
            <a:ext cx="236220" cy="4061460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6751320" y="1973580"/>
            <a:ext cx="236220" cy="4061460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7802880" y="1973580"/>
            <a:ext cx="514242" cy="4061460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8757920" y="1973580"/>
            <a:ext cx="1058911" cy="4061460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524933" y="1788914"/>
            <a:ext cx="52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(°C)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6246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Aperçu des données de test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33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3" y="1819593"/>
            <a:ext cx="10658475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à coins arrondis 5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7" name="Rectangle à coins arrondis 6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8" name="Rectangle à coins arrondis 7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9" name="Rectangle à coins arrondis 8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5833110" y="1604248"/>
            <a:ext cx="511723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Ouvertures ayant un impact faible ou imperceptible</a:t>
            </a:r>
            <a:endParaRPr lang="fr-FR" b="1" dirty="0">
              <a:solidFill>
                <a:schemeClr val="accent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096000" y="3413760"/>
            <a:ext cx="228600" cy="1181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7249231" y="2396490"/>
            <a:ext cx="228600" cy="2198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9984811" y="2396490"/>
            <a:ext cx="228600" cy="2198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10417703" y="2376000"/>
            <a:ext cx="228600" cy="2198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6076950" y="1973580"/>
            <a:ext cx="236220" cy="4061460"/>
          </a:xfrm>
          <a:prstGeom prst="rect">
            <a:avLst/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7245421" y="1973580"/>
            <a:ext cx="236220" cy="4061460"/>
          </a:xfrm>
          <a:prstGeom prst="rect">
            <a:avLst/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9982959" y="1973580"/>
            <a:ext cx="230452" cy="4061460"/>
          </a:xfrm>
          <a:prstGeom prst="rect">
            <a:avLst/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10417703" y="1973580"/>
            <a:ext cx="230452" cy="4061460"/>
          </a:xfrm>
          <a:prstGeom prst="rect">
            <a:avLst/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/>
          <p:cNvSpPr txBox="1"/>
          <p:nvPr/>
        </p:nvSpPr>
        <p:spPr>
          <a:xfrm>
            <a:off x="524933" y="1788914"/>
            <a:ext cx="52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(°C)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1980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 de présentation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t>34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t>19/05/2022</a:t>
            </a:fld>
            <a:endParaRPr lang="fr-FR"/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838200" y="1511300"/>
            <a:ext cx="10515600" cy="4796367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fr-FR" sz="3600" b="1" dirty="0" smtClean="0"/>
          </a:p>
          <a:p>
            <a:pPr marL="0" indent="0" algn="ctr">
              <a:buNone/>
            </a:pPr>
            <a:r>
              <a:rPr lang="fr-FR" sz="51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Problématique</a:t>
            </a:r>
          </a:p>
          <a:p>
            <a:pPr marL="0" indent="0" algn="ctr">
              <a:buNone/>
            </a:pPr>
            <a:endParaRPr lang="fr-FR" sz="5100" b="1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fr-FR" sz="51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Méthodologie </a:t>
            </a:r>
          </a:p>
          <a:p>
            <a:pPr marL="0" indent="0" algn="ctr">
              <a:buNone/>
            </a:pPr>
            <a:endParaRPr lang="fr-FR" sz="5100" b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fr-FR" sz="51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Cas d’étude</a:t>
            </a:r>
          </a:p>
          <a:p>
            <a:pPr marL="0" indent="0" algn="ctr">
              <a:buNone/>
            </a:pPr>
            <a:endParaRPr lang="fr-FR" sz="51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fr-FR" sz="5100" b="1" dirty="0" smtClean="0"/>
              <a:t>Résultats</a:t>
            </a:r>
          </a:p>
          <a:p>
            <a:pPr marL="0" indent="0" algn="ctr">
              <a:buNone/>
            </a:pPr>
            <a:endParaRPr lang="fr-FR" sz="5100" b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fr-FR" sz="51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Conclusion</a:t>
            </a:r>
            <a:endParaRPr lang="fr-FR" sz="51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48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155" y="1699057"/>
            <a:ext cx="9420781" cy="4393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Résultats: température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35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sp>
        <p:nvSpPr>
          <p:cNvPr id="16" name="Rectangle à coins arrondis 15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17" name="Rectangle à coins arrondis 16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18" name="Rectangle à coins arrondis 17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19" name="Rectangle à coins arrondis 18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69" name="ZoneTexte 68"/>
          <p:cNvSpPr txBox="1"/>
          <p:nvPr/>
        </p:nvSpPr>
        <p:spPr>
          <a:xfrm>
            <a:off x="21176" y="1822052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  <a:latin typeface="+mj-lt"/>
              </a:rPr>
              <a:t>(1)</a:t>
            </a:r>
            <a:endParaRPr lang="fr-FR" dirty="0">
              <a:solidFill>
                <a:schemeClr val="accent1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ZoneTexte 1"/>
              <p:cNvSpPr txBox="1"/>
              <p:nvPr/>
            </p:nvSpPr>
            <p:spPr>
              <a:xfrm>
                <a:off x="517565" y="1803458"/>
                <a:ext cx="1543717" cy="502702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40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140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fr-FR" sz="1400" b="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fr-FR" sz="1400" b="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𝑇𝑒𝑚𝑝</m:t>
                          </m:r>
                          <m:r>
                            <a:rPr lang="fr-FR" sz="1400" b="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é</m:t>
                          </m:r>
                          <m:r>
                            <a:rPr lang="fr-FR" sz="1400" b="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𝑟𝑎𝑡𝑢𝑟𝑒</m:t>
                          </m:r>
                          <m:r>
                            <a:rPr lang="fr-FR" sz="1400" b="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fr-FR" sz="140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fr-FR" sz="1400" b="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fr-FR" sz="1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70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565" y="1803458"/>
                <a:ext cx="1543717" cy="502702"/>
              </a:xfrm>
              <a:prstGeom prst="rect">
                <a:avLst/>
              </a:prstGeom>
              <a:blipFill rotWithShape="1">
                <a:blip r:embed="rId3"/>
                <a:stretch>
                  <a:fillRect b="-243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Parenthèse ouvrante 79"/>
          <p:cNvSpPr/>
          <p:nvPr/>
        </p:nvSpPr>
        <p:spPr>
          <a:xfrm>
            <a:off x="441600" y="1803458"/>
            <a:ext cx="75965" cy="502702"/>
          </a:xfrm>
          <a:prstGeom prst="leftBracket">
            <a:avLst>
              <a:gd name="adj" fmla="val 49074"/>
            </a:avLst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ZoneTexte 83"/>
          <p:cNvSpPr txBox="1"/>
          <p:nvPr/>
        </p:nvSpPr>
        <p:spPr>
          <a:xfrm>
            <a:off x="3165310" y="5050999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  <a:latin typeface="+mj-lt"/>
              </a:rPr>
              <a:t>(1)</a:t>
            </a:r>
            <a:endParaRPr lang="fr-FR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ZoneTexte 87"/>
          <p:cNvSpPr txBox="1"/>
          <p:nvPr/>
        </p:nvSpPr>
        <p:spPr>
          <a:xfrm>
            <a:off x="5967548" y="505933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  <a:latin typeface="+mj-lt"/>
              </a:rPr>
              <a:t>(1)</a:t>
            </a:r>
            <a:endParaRPr lang="fr-FR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2" name="ZoneTexte 91"/>
          <p:cNvSpPr txBox="1"/>
          <p:nvPr/>
        </p:nvSpPr>
        <p:spPr>
          <a:xfrm>
            <a:off x="7853365" y="505933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  <a:latin typeface="+mj-lt"/>
              </a:rPr>
              <a:t>(1)</a:t>
            </a:r>
            <a:endParaRPr lang="fr-FR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6" name="ZoneTexte 95"/>
          <p:cNvSpPr txBox="1"/>
          <p:nvPr/>
        </p:nvSpPr>
        <p:spPr>
          <a:xfrm>
            <a:off x="9801815" y="505933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  <a:latin typeface="+mj-lt"/>
              </a:rPr>
              <a:t>(1)</a:t>
            </a:r>
            <a:endParaRPr lang="fr-FR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100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87" t="4148" r="22665" b="40542"/>
          <a:stretch/>
        </p:blipFill>
        <p:spPr bwMode="auto">
          <a:xfrm>
            <a:off x="6273800" y="1881296"/>
            <a:ext cx="1464733" cy="2429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18" t="49822" r="73263" b="24547"/>
          <a:stretch/>
        </p:blipFill>
        <p:spPr bwMode="auto">
          <a:xfrm>
            <a:off x="8296115" y="3891495"/>
            <a:ext cx="1405467" cy="1126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18" t="49822" r="73263" b="24547"/>
          <a:stretch/>
        </p:blipFill>
        <p:spPr bwMode="auto">
          <a:xfrm>
            <a:off x="10235996" y="3891494"/>
            <a:ext cx="1405467" cy="1126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87" t="4148" r="22665" b="40542"/>
          <a:stretch/>
        </p:blipFill>
        <p:spPr bwMode="auto">
          <a:xfrm>
            <a:off x="10206362" y="1881296"/>
            <a:ext cx="1464733" cy="2429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87" t="4148" r="22665" b="40542"/>
          <a:stretch/>
        </p:blipFill>
        <p:spPr bwMode="auto">
          <a:xfrm>
            <a:off x="3502503" y="2219963"/>
            <a:ext cx="1464733" cy="2429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5"/>
          <p:cNvCxnSpPr/>
          <p:nvPr/>
        </p:nvCxnSpPr>
        <p:spPr>
          <a:xfrm>
            <a:off x="3165310" y="2650733"/>
            <a:ext cx="180192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038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155" y="1699057"/>
            <a:ext cx="9420781" cy="4393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Résultats: température et humidité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36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sp>
        <p:nvSpPr>
          <p:cNvPr id="16" name="Rectangle à coins arrondis 15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17" name="Rectangle à coins arrondis 16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18" name="Rectangle à coins arrondis 17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19" name="Rectangle à coins arrondis 18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69" name="ZoneTexte 68"/>
          <p:cNvSpPr txBox="1"/>
          <p:nvPr/>
        </p:nvSpPr>
        <p:spPr>
          <a:xfrm>
            <a:off x="21176" y="1822052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  <a:latin typeface="+mj-lt"/>
              </a:rPr>
              <a:t>(1)</a:t>
            </a:r>
            <a:endParaRPr lang="fr-FR" dirty="0">
              <a:solidFill>
                <a:schemeClr val="accent1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ZoneTexte 1"/>
              <p:cNvSpPr txBox="1"/>
              <p:nvPr/>
            </p:nvSpPr>
            <p:spPr>
              <a:xfrm>
                <a:off x="517565" y="1803458"/>
                <a:ext cx="1543717" cy="502702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40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140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fr-FR" sz="1400" b="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fr-FR" sz="1400" b="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𝑇𝑒𝑚𝑝</m:t>
                          </m:r>
                          <m:r>
                            <a:rPr lang="fr-FR" sz="1400" b="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é</m:t>
                          </m:r>
                          <m:r>
                            <a:rPr lang="fr-FR" sz="1400" b="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𝑟𝑎𝑡𝑢𝑟𝑒</m:t>
                          </m:r>
                          <m:r>
                            <a:rPr lang="fr-FR" sz="1400" b="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fr-FR" sz="140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fr-FR" sz="1400" b="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fr-FR" sz="1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70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565" y="1803458"/>
                <a:ext cx="1543717" cy="502702"/>
              </a:xfrm>
              <a:prstGeom prst="rect">
                <a:avLst/>
              </a:prstGeom>
              <a:blipFill rotWithShape="1">
                <a:blip r:embed="rId3"/>
                <a:stretch>
                  <a:fillRect b="-243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Parenthèse ouvrante 79"/>
          <p:cNvSpPr/>
          <p:nvPr/>
        </p:nvSpPr>
        <p:spPr>
          <a:xfrm>
            <a:off x="441600" y="1803458"/>
            <a:ext cx="75965" cy="502702"/>
          </a:xfrm>
          <a:prstGeom prst="leftBracket">
            <a:avLst>
              <a:gd name="adj" fmla="val 49074"/>
            </a:avLst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ZoneTexte 83"/>
          <p:cNvSpPr txBox="1"/>
          <p:nvPr/>
        </p:nvSpPr>
        <p:spPr>
          <a:xfrm>
            <a:off x="3165310" y="5050999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  <a:latin typeface="+mj-lt"/>
              </a:rPr>
              <a:t>(1)</a:t>
            </a:r>
            <a:endParaRPr lang="fr-FR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ZoneTexte 87"/>
          <p:cNvSpPr txBox="1"/>
          <p:nvPr/>
        </p:nvSpPr>
        <p:spPr>
          <a:xfrm>
            <a:off x="5967548" y="505933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  <a:latin typeface="+mj-lt"/>
              </a:rPr>
              <a:t>(1)</a:t>
            </a:r>
            <a:endParaRPr lang="fr-FR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2" name="ZoneTexte 91"/>
          <p:cNvSpPr txBox="1"/>
          <p:nvPr/>
        </p:nvSpPr>
        <p:spPr>
          <a:xfrm>
            <a:off x="7853365" y="505933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  <a:latin typeface="+mj-lt"/>
              </a:rPr>
              <a:t>(1)</a:t>
            </a:r>
            <a:endParaRPr lang="fr-FR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6" name="ZoneTexte 95"/>
          <p:cNvSpPr txBox="1"/>
          <p:nvPr/>
        </p:nvSpPr>
        <p:spPr>
          <a:xfrm>
            <a:off x="9801815" y="505933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  <a:latin typeface="+mj-lt"/>
              </a:rPr>
              <a:t>(1)</a:t>
            </a:r>
            <a:endParaRPr lang="fr-FR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100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55" t="4148" r="22665" b="40542"/>
          <a:stretch/>
        </p:blipFill>
        <p:spPr bwMode="auto">
          <a:xfrm>
            <a:off x="6873724" y="1881296"/>
            <a:ext cx="864809" cy="2429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37" t="49822" r="73263" b="24547"/>
          <a:stretch/>
        </p:blipFill>
        <p:spPr bwMode="auto">
          <a:xfrm>
            <a:off x="8759541" y="3891495"/>
            <a:ext cx="942041" cy="1126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8" t="49822" r="73263" b="24547"/>
          <a:stretch/>
        </p:blipFill>
        <p:spPr bwMode="auto">
          <a:xfrm>
            <a:off x="10707991" y="3891493"/>
            <a:ext cx="933472" cy="1126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11" t="4148" r="22665" b="40542"/>
          <a:stretch/>
        </p:blipFill>
        <p:spPr bwMode="auto">
          <a:xfrm>
            <a:off x="10707991" y="1881296"/>
            <a:ext cx="963104" cy="2429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33" t="4148" r="22665" b="40542"/>
          <a:stretch/>
        </p:blipFill>
        <p:spPr bwMode="auto">
          <a:xfrm>
            <a:off x="3968466" y="2219963"/>
            <a:ext cx="998770" cy="2429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ZoneTexte 21"/>
          <p:cNvSpPr txBox="1"/>
          <p:nvPr/>
        </p:nvSpPr>
        <p:spPr>
          <a:xfrm>
            <a:off x="3628736" y="5050999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  <a:latin typeface="+mj-lt"/>
              </a:rPr>
              <a:t>(2)</a:t>
            </a:r>
            <a:endParaRPr lang="fr-FR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6430974" y="505933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  <a:latin typeface="+mj-lt"/>
              </a:rPr>
              <a:t>(2)</a:t>
            </a:r>
            <a:endParaRPr lang="fr-FR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8316791" y="505933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  <a:latin typeface="+mj-lt"/>
              </a:rPr>
              <a:t>(2)</a:t>
            </a:r>
            <a:endParaRPr lang="fr-FR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10265241" y="505933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  <a:latin typeface="+mj-lt"/>
              </a:rPr>
              <a:t>(2)</a:t>
            </a:r>
            <a:endParaRPr lang="fr-FR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21176" y="2819202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  <a:latin typeface="+mj-lt"/>
              </a:rPr>
              <a:t>(2)</a:t>
            </a:r>
            <a:endParaRPr lang="fr-FR" dirty="0">
              <a:solidFill>
                <a:srgbClr val="C00000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ZoneTexte 1"/>
              <p:cNvSpPr txBox="1"/>
              <p:nvPr/>
            </p:nvSpPr>
            <p:spPr>
              <a:xfrm>
                <a:off x="517565" y="2540238"/>
                <a:ext cx="1543717" cy="502702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40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14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fr-FR" sz="1400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fr-FR" sz="1400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𝑇𝑒𝑚𝑝</m:t>
                          </m:r>
                          <m:r>
                            <a:rPr lang="fr-FR" sz="1400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é</m:t>
                          </m:r>
                          <m:r>
                            <a:rPr lang="fr-FR" sz="1400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𝑟𝑎𝑡𝑢𝑟𝑒</m:t>
                          </m:r>
                          <m:r>
                            <a:rPr lang="fr-FR" sz="1400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fr-FR" sz="14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fr-FR" sz="1400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fr-FR" sz="14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7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565" y="2540238"/>
                <a:ext cx="1543717" cy="502702"/>
              </a:xfrm>
              <a:prstGeom prst="rect">
                <a:avLst/>
              </a:prstGeom>
              <a:blipFill rotWithShape="1">
                <a:blip r:embed="rId4"/>
                <a:stretch>
                  <a:fillRect b="-243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ZoneTexte 1"/>
              <p:cNvSpPr txBox="1"/>
              <p:nvPr/>
            </p:nvSpPr>
            <p:spPr>
              <a:xfrm>
                <a:off x="460720" y="3003868"/>
                <a:ext cx="1543717" cy="502702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+   </m:t>
                      </m:r>
                      <m:f>
                        <m:fPr>
                          <m:ctrlPr>
                            <a:rPr lang="fr-FR" sz="140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14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fr-FR" sz="1400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fr-FR" sz="1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𝐻𝑢𝑚𝑖𝑑𝑖𝑡</m:t>
                          </m:r>
                          <m:r>
                            <a:rPr lang="fr-FR" sz="1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é)</m:t>
                          </m:r>
                        </m:num>
                        <m:den>
                          <m:r>
                            <a:rPr lang="fr-FR" sz="14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fr-FR" sz="1400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fr-FR" sz="14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8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720" y="3003868"/>
                <a:ext cx="1543717" cy="502702"/>
              </a:xfrm>
              <a:prstGeom prst="rect">
                <a:avLst/>
              </a:prstGeom>
              <a:blipFill rotWithShape="1">
                <a:blip r:embed="rId5"/>
                <a:stretch>
                  <a:fillRect b="-243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Parenthèse ouvrante 28"/>
          <p:cNvSpPr/>
          <p:nvPr/>
        </p:nvSpPr>
        <p:spPr>
          <a:xfrm>
            <a:off x="425943" y="2567850"/>
            <a:ext cx="75965" cy="938719"/>
          </a:xfrm>
          <a:prstGeom prst="leftBracket">
            <a:avLst>
              <a:gd name="adj" fmla="val 49074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0" name="Connecteur droit 29"/>
          <p:cNvCxnSpPr/>
          <p:nvPr/>
        </p:nvCxnSpPr>
        <p:spPr>
          <a:xfrm>
            <a:off x="3165310" y="2650733"/>
            <a:ext cx="180192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090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155" y="1699057"/>
            <a:ext cx="9420781" cy="4393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Résultats: température et CO</a:t>
            </a:r>
            <a:r>
              <a:rPr lang="fr-FR" baseline="-25000" dirty="0" smtClean="0"/>
              <a:t>2</a:t>
            </a:r>
            <a:endParaRPr lang="fr-FR" baseline="-25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37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sp>
        <p:nvSpPr>
          <p:cNvPr id="16" name="Rectangle à coins arrondis 15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17" name="Rectangle à coins arrondis 16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18" name="Rectangle à coins arrondis 17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19" name="Rectangle à coins arrondis 18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69" name="ZoneTexte 68"/>
          <p:cNvSpPr txBox="1"/>
          <p:nvPr/>
        </p:nvSpPr>
        <p:spPr>
          <a:xfrm>
            <a:off x="21176" y="1822052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  <a:latin typeface="+mj-lt"/>
              </a:rPr>
              <a:t>(1)</a:t>
            </a:r>
            <a:endParaRPr lang="fr-FR" dirty="0">
              <a:solidFill>
                <a:schemeClr val="accent1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ZoneTexte 1"/>
              <p:cNvSpPr txBox="1"/>
              <p:nvPr/>
            </p:nvSpPr>
            <p:spPr>
              <a:xfrm>
                <a:off x="517565" y="1803458"/>
                <a:ext cx="1543717" cy="502702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40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140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fr-FR" sz="1400" b="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fr-FR" sz="1400" b="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𝑇𝑒𝑚𝑝</m:t>
                          </m:r>
                          <m:r>
                            <a:rPr lang="fr-FR" sz="1400" b="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é</m:t>
                          </m:r>
                          <m:r>
                            <a:rPr lang="fr-FR" sz="1400" b="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𝑟𝑎𝑡𝑢𝑟𝑒</m:t>
                          </m:r>
                          <m:r>
                            <a:rPr lang="fr-FR" sz="1400" b="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fr-FR" sz="140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fr-FR" sz="1400" b="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fr-FR" sz="1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70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565" y="1803458"/>
                <a:ext cx="1543717" cy="502702"/>
              </a:xfrm>
              <a:prstGeom prst="rect">
                <a:avLst/>
              </a:prstGeom>
              <a:blipFill rotWithShape="1">
                <a:blip r:embed="rId3"/>
                <a:stretch>
                  <a:fillRect b="-243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Parenthèse ouvrante 79"/>
          <p:cNvSpPr/>
          <p:nvPr/>
        </p:nvSpPr>
        <p:spPr>
          <a:xfrm>
            <a:off x="441600" y="1803458"/>
            <a:ext cx="75965" cy="502702"/>
          </a:xfrm>
          <a:prstGeom prst="leftBracket">
            <a:avLst>
              <a:gd name="adj" fmla="val 49074"/>
            </a:avLst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ZoneTexte 83"/>
          <p:cNvSpPr txBox="1"/>
          <p:nvPr/>
        </p:nvSpPr>
        <p:spPr>
          <a:xfrm>
            <a:off x="3165310" y="5050999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  <a:latin typeface="+mj-lt"/>
              </a:rPr>
              <a:t>(1)</a:t>
            </a:r>
            <a:endParaRPr lang="fr-FR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ZoneTexte 87"/>
          <p:cNvSpPr txBox="1"/>
          <p:nvPr/>
        </p:nvSpPr>
        <p:spPr>
          <a:xfrm>
            <a:off x="5967548" y="505933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  <a:latin typeface="+mj-lt"/>
              </a:rPr>
              <a:t>(1)</a:t>
            </a:r>
            <a:endParaRPr lang="fr-FR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2" name="ZoneTexte 91"/>
          <p:cNvSpPr txBox="1"/>
          <p:nvPr/>
        </p:nvSpPr>
        <p:spPr>
          <a:xfrm>
            <a:off x="7853365" y="505933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  <a:latin typeface="+mj-lt"/>
              </a:rPr>
              <a:t>(1)</a:t>
            </a:r>
            <a:endParaRPr lang="fr-FR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6" name="ZoneTexte 95"/>
          <p:cNvSpPr txBox="1"/>
          <p:nvPr/>
        </p:nvSpPr>
        <p:spPr>
          <a:xfrm>
            <a:off x="9801815" y="505933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  <a:latin typeface="+mj-lt"/>
              </a:rPr>
              <a:t>(1)</a:t>
            </a:r>
            <a:endParaRPr lang="fr-FR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100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45" t="4148" r="22665" b="40542"/>
          <a:stretch/>
        </p:blipFill>
        <p:spPr bwMode="auto">
          <a:xfrm>
            <a:off x="7306128" y="1881296"/>
            <a:ext cx="432405" cy="2429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37" t="49822" r="73263" b="24547"/>
          <a:stretch/>
        </p:blipFill>
        <p:spPr bwMode="auto">
          <a:xfrm>
            <a:off x="9230561" y="3891495"/>
            <a:ext cx="471021" cy="1126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39" t="49822" r="73263" b="24547"/>
          <a:stretch/>
        </p:blipFill>
        <p:spPr bwMode="auto">
          <a:xfrm>
            <a:off x="11104685" y="3891493"/>
            <a:ext cx="536778" cy="1126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10" t="4148" r="22665" b="40542"/>
          <a:stretch/>
        </p:blipFill>
        <p:spPr bwMode="auto">
          <a:xfrm>
            <a:off x="11197797" y="1881296"/>
            <a:ext cx="473297" cy="2429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34" t="4148" r="22665" b="40542"/>
          <a:stretch/>
        </p:blipFill>
        <p:spPr bwMode="auto">
          <a:xfrm>
            <a:off x="4467850" y="2219963"/>
            <a:ext cx="499385" cy="2429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ZoneTexte 21"/>
          <p:cNvSpPr txBox="1"/>
          <p:nvPr/>
        </p:nvSpPr>
        <p:spPr>
          <a:xfrm>
            <a:off x="3628736" y="5050999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  <a:latin typeface="+mj-lt"/>
              </a:rPr>
              <a:t>(2)</a:t>
            </a:r>
            <a:endParaRPr lang="fr-FR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6430974" y="505933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  <a:latin typeface="+mj-lt"/>
              </a:rPr>
              <a:t>(2)</a:t>
            </a:r>
            <a:endParaRPr lang="fr-FR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8316791" y="505933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  <a:latin typeface="+mj-lt"/>
              </a:rPr>
              <a:t>(2)</a:t>
            </a:r>
            <a:endParaRPr lang="fr-FR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10265241" y="505933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  <a:latin typeface="+mj-lt"/>
              </a:rPr>
              <a:t>(2)</a:t>
            </a:r>
            <a:endParaRPr lang="fr-FR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21176" y="2819202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  <a:latin typeface="+mj-lt"/>
              </a:rPr>
              <a:t>(2)</a:t>
            </a:r>
            <a:endParaRPr lang="fr-FR" dirty="0">
              <a:solidFill>
                <a:srgbClr val="C00000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ZoneTexte 1"/>
              <p:cNvSpPr txBox="1"/>
              <p:nvPr/>
            </p:nvSpPr>
            <p:spPr>
              <a:xfrm>
                <a:off x="517565" y="2540238"/>
                <a:ext cx="1543717" cy="502702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40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14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fr-FR" sz="1400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fr-FR" sz="1400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𝑇𝑒𝑚𝑝</m:t>
                          </m:r>
                          <m:r>
                            <a:rPr lang="fr-FR" sz="1400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é</m:t>
                          </m:r>
                          <m:r>
                            <a:rPr lang="fr-FR" sz="1400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𝑟𝑎𝑡𝑢𝑟𝑒</m:t>
                          </m:r>
                          <m:r>
                            <a:rPr lang="fr-FR" sz="1400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fr-FR" sz="14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fr-FR" sz="1400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fr-FR" sz="14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7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565" y="2540238"/>
                <a:ext cx="1543717" cy="502702"/>
              </a:xfrm>
              <a:prstGeom prst="rect">
                <a:avLst/>
              </a:prstGeom>
              <a:blipFill rotWithShape="1">
                <a:blip r:embed="rId4"/>
                <a:stretch>
                  <a:fillRect b="-243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ZoneTexte 1"/>
              <p:cNvSpPr txBox="1"/>
              <p:nvPr/>
            </p:nvSpPr>
            <p:spPr>
              <a:xfrm>
                <a:off x="460720" y="3003868"/>
                <a:ext cx="1543717" cy="502702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+   </m:t>
                      </m:r>
                      <m:f>
                        <m:fPr>
                          <m:ctrlPr>
                            <a:rPr lang="fr-FR" sz="140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14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fr-FR" sz="1400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fr-FR" sz="1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𝐻𝑢𝑚𝑖𝑑𝑖𝑡</m:t>
                          </m:r>
                          <m:r>
                            <a:rPr lang="fr-FR" sz="1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é)</m:t>
                          </m:r>
                        </m:num>
                        <m:den>
                          <m:r>
                            <a:rPr lang="fr-FR" sz="14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fr-FR" sz="1400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fr-FR" sz="14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8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720" y="3003868"/>
                <a:ext cx="1543717" cy="502702"/>
              </a:xfrm>
              <a:prstGeom prst="rect">
                <a:avLst/>
              </a:prstGeom>
              <a:blipFill rotWithShape="1">
                <a:blip r:embed="rId5"/>
                <a:stretch>
                  <a:fillRect b="-243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Parenthèse ouvrante 28"/>
          <p:cNvSpPr/>
          <p:nvPr/>
        </p:nvSpPr>
        <p:spPr>
          <a:xfrm>
            <a:off x="425943" y="2567850"/>
            <a:ext cx="75965" cy="938719"/>
          </a:xfrm>
          <a:prstGeom prst="leftBracket">
            <a:avLst>
              <a:gd name="adj" fmla="val 49074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/>
          <p:cNvSpPr txBox="1"/>
          <p:nvPr/>
        </p:nvSpPr>
        <p:spPr>
          <a:xfrm>
            <a:off x="4118543" y="5050999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6"/>
                </a:solidFill>
                <a:latin typeface="+mj-lt"/>
              </a:rPr>
              <a:t>(3)</a:t>
            </a:r>
            <a:endParaRPr lang="fr-FR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6920781" y="505933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6"/>
                </a:solidFill>
                <a:latin typeface="+mj-lt"/>
              </a:rPr>
              <a:t>(3)</a:t>
            </a:r>
            <a:endParaRPr lang="fr-FR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8806598" y="505933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6"/>
                </a:solidFill>
                <a:latin typeface="+mj-lt"/>
              </a:rPr>
              <a:t>(3)</a:t>
            </a:r>
            <a:endParaRPr lang="fr-FR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10755048" y="505933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6"/>
                </a:solidFill>
                <a:latin typeface="+mj-lt"/>
              </a:rPr>
              <a:t>(3)</a:t>
            </a:r>
            <a:endParaRPr lang="fr-FR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21176" y="3895730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6"/>
                </a:solidFill>
                <a:latin typeface="+mj-lt"/>
              </a:rPr>
              <a:t>(3)</a:t>
            </a:r>
            <a:endParaRPr lang="fr-FR" dirty="0">
              <a:solidFill>
                <a:schemeClr val="accent6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ZoneTexte 1"/>
              <p:cNvSpPr txBox="1"/>
              <p:nvPr/>
            </p:nvSpPr>
            <p:spPr>
              <a:xfrm>
                <a:off x="517564" y="3733170"/>
                <a:ext cx="1543717" cy="502702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40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1400" i="1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fr-FR" sz="1400" b="0" i="1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fr-FR" sz="1400" b="0" i="1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𝑇𝑒𝑚𝑝</m:t>
                          </m:r>
                          <m:r>
                            <a:rPr lang="fr-FR" sz="1400" b="0" i="1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é</m:t>
                          </m:r>
                          <m:r>
                            <a:rPr lang="fr-FR" sz="1400" b="0" i="1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𝑟𝑎𝑡𝑢𝑟𝑒</m:t>
                          </m:r>
                          <m:r>
                            <a:rPr lang="fr-FR" sz="1400" b="0" i="1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fr-FR" sz="1400" i="1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fr-FR" sz="1400" b="0" i="1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fr-FR" sz="140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35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564" y="3733170"/>
                <a:ext cx="1543717" cy="502702"/>
              </a:xfrm>
              <a:prstGeom prst="rect">
                <a:avLst/>
              </a:prstGeom>
              <a:blipFill rotWithShape="1">
                <a:blip r:embed="rId6"/>
                <a:stretch>
                  <a:fillRect b="-120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ZoneTexte 1"/>
              <p:cNvSpPr txBox="1"/>
              <p:nvPr/>
            </p:nvSpPr>
            <p:spPr>
              <a:xfrm>
                <a:off x="90542" y="4196800"/>
                <a:ext cx="1543717" cy="307777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solidFill>
                            <a:schemeClr val="accent6"/>
                          </a:solidFill>
                          <a:latin typeface="Cambria Math"/>
                        </a:rPr>
                        <m:t>+    </m:t>
                      </m:r>
                      <m:r>
                        <a:rPr lang="fr-FR" sz="1400" i="1" smtClean="0">
                          <a:solidFill>
                            <a:schemeClr val="accent6"/>
                          </a:solidFill>
                          <a:latin typeface="Cambria Math"/>
                        </a:rPr>
                        <m:t>𝐶</m:t>
                      </m:r>
                      <m:r>
                        <a:rPr lang="fr-FR" sz="1400" b="0" i="1" smtClean="0">
                          <a:solidFill>
                            <a:schemeClr val="accent6"/>
                          </a:solidFill>
                          <a:latin typeface="Cambria Math"/>
                        </a:rPr>
                        <m:t>𝑂</m:t>
                      </m:r>
                      <m:r>
                        <a:rPr lang="fr-FR" sz="1400" b="0" i="1" baseline="-25000" smtClean="0">
                          <a:solidFill>
                            <a:schemeClr val="accent6"/>
                          </a:solidFill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fr-FR" sz="1400" baseline="-2500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36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42" y="4196800"/>
                <a:ext cx="1543717" cy="3077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Parenthèse ouvrante 36"/>
          <p:cNvSpPr/>
          <p:nvPr/>
        </p:nvSpPr>
        <p:spPr>
          <a:xfrm>
            <a:off x="439503" y="3649012"/>
            <a:ext cx="75965" cy="938719"/>
          </a:xfrm>
          <a:prstGeom prst="leftBracket">
            <a:avLst>
              <a:gd name="adj" fmla="val 49074"/>
            </a:avLst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8" name="Connecteur droit 37"/>
          <p:cNvCxnSpPr/>
          <p:nvPr/>
        </p:nvCxnSpPr>
        <p:spPr>
          <a:xfrm>
            <a:off x="3165310" y="2650733"/>
            <a:ext cx="180192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65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155" y="1699057"/>
            <a:ext cx="9420781" cy="4393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Résultats: température, humidité et CO</a:t>
            </a:r>
            <a:r>
              <a:rPr lang="fr-FR" baseline="-25000" dirty="0" smtClean="0"/>
              <a:t>2</a:t>
            </a:r>
            <a:endParaRPr lang="fr-FR" baseline="-25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38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sp>
        <p:nvSpPr>
          <p:cNvPr id="16" name="Rectangle à coins arrondis 15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17" name="Rectangle à coins arrondis 16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18" name="Rectangle à coins arrondis 17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19" name="Rectangle à coins arrondis 18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69" name="ZoneTexte 68"/>
          <p:cNvSpPr txBox="1"/>
          <p:nvPr/>
        </p:nvSpPr>
        <p:spPr>
          <a:xfrm>
            <a:off x="21176" y="1822052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  <a:latin typeface="+mj-lt"/>
              </a:rPr>
              <a:t>(1)</a:t>
            </a:r>
            <a:endParaRPr lang="fr-FR" dirty="0">
              <a:solidFill>
                <a:schemeClr val="accent1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ZoneTexte 1"/>
              <p:cNvSpPr txBox="1"/>
              <p:nvPr/>
            </p:nvSpPr>
            <p:spPr>
              <a:xfrm>
                <a:off x="517565" y="1803458"/>
                <a:ext cx="1543717" cy="502702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40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140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fr-FR" sz="1400" b="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fr-FR" sz="1400" b="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𝑇𝑒𝑚𝑝</m:t>
                          </m:r>
                          <m:r>
                            <a:rPr lang="fr-FR" sz="1400" b="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é</m:t>
                          </m:r>
                          <m:r>
                            <a:rPr lang="fr-FR" sz="1400" b="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𝑟𝑎𝑡𝑢𝑟𝑒</m:t>
                          </m:r>
                          <m:r>
                            <a:rPr lang="fr-FR" sz="1400" b="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fr-FR" sz="140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fr-FR" sz="1400" b="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fr-FR" sz="1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70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565" y="1803458"/>
                <a:ext cx="1543717" cy="502702"/>
              </a:xfrm>
              <a:prstGeom prst="rect">
                <a:avLst/>
              </a:prstGeom>
              <a:blipFill rotWithShape="1">
                <a:blip r:embed="rId3"/>
                <a:stretch>
                  <a:fillRect b="-243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ZoneTexte 70"/>
          <p:cNvSpPr txBox="1"/>
          <p:nvPr/>
        </p:nvSpPr>
        <p:spPr>
          <a:xfrm>
            <a:off x="21176" y="2819202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  <a:latin typeface="+mj-lt"/>
              </a:rPr>
              <a:t>(2)</a:t>
            </a:r>
            <a:endParaRPr lang="fr-FR" dirty="0">
              <a:solidFill>
                <a:srgbClr val="C00000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ZoneTexte 1"/>
              <p:cNvSpPr txBox="1"/>
              <p:nvPr/>
            </p:nvSpPr>
            <p:spPr>
              <a:xfrm>
                <a:off x="517565" y="2540238"/>
                <a:ext cx="1543717" cy="502702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40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14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fr-FR" sz="1400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fr-FR" sz="1400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𝑇𝑒𝑚𝑝</m:t>
                          </m:r>
                          <m:r>
                            <a:rPr lang="fr-FR" sz="1400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é</m:t>
                          </m:r>
                          <m:r>
                            <a:rPr lang="fr-FR" sz="1400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𝑟𝑎𝑡𝑢𝑟𝑒</m:t>
                          </m:r>
                          <m:r>
                            <a:rPr lang="fr-FR" sz="1400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fr-FR" sz="14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fr-FR" sz="1400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fr-FR" sz="14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7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565" y="2540238"/>
                <a:ext cx="1543717" cy="502702"/>
              </a:xfrm>
              <a:prstGeom prst="rect">
                <a:avLst/>
              </a:prstGeom>
              <a:blipFill rotWithShape="1">
                <a:blip r:embed="rId4"/>
                <a:stretch>
                  <a:fillRect b="-243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ZoneTexte 1"/>
              <p:cNvSpPr txBox="1"/>
              <p:nvPr/>
            </p:nvSpPr>
            <p:spPr>
              <a:xfrm>
                <a:off x="460720" y="3003868"/>
                <a:ext cx="1543717" cy="502702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+   </m:t>
                      </m:r>
                      <m:f>
                        <m:fPr>
                          <m:ctrlPr>
                            <a:rPr lang="fr-FR" sz="140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14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fr-FR" sz="1400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fr-FR" sz="1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𝐻𝑢𝑚𝑖𝑑𝑖𝑡</m:t>
                          </m:r>
                          <m:r>
                            <a:rPr lang="fr-FR" sz="14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é)</m:t>
                          </m:r>
                        </m:num>
                        <m:den>
                          <m:r>
                            <a:rPr lang="fr-FR" sz="14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fr-FR" sz="1400" b="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fr-FR" sz="14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73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720" y="3003868"/>
                <a:ext cx="1543717" cy="502702"/>
              </a:xfrm>
              <a:prstGeom prst="rect">
                <a:avLst/>
              </a:prstGeom>
              <a:blipFill rotWithShape="1">
                <a:blip r:embed="rId5"/>
                <a:stretch>
                  <a:fillRect b="-243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ZoneTexte 73"/>
          <p:cNvSpPr txBox="1"/>
          <p:nvPr/>
        </p:nvSpPr>
        <p:spPr>
          <a:xfrm>
            <a:off x="21176" y="3895730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6"/>
                </a:solidFill>
                <a:latin typeface="+mj-lt"/>
              </a:rPr>
              <a:t>(3)</a:t>
            </a:r>
            <a:endParaRPr lang="fr-FR" dirty="0">
              <a:solidFill>
                <a:schemeClr val="accent6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ZoneTexte 1"/>
              <p:cNvSpPr txBox="1"/>
              <p:nvPr/>
            </p:nvSpPr>
            <p:spPr>
              <a:xfrm>
                <a:off x="517564" y="3733170"/>
                <a:ext cx="1543717" cy="502702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40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1400" i="1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fr-FR" sz="1400" b="0" i="1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fr-FR" sz="1400" b="0" i="1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𝑇𝑒𝑚𝑝</m:t>
                          </m:r>
                          <m:r>
                            <a:rPr lang="fr-FR" sz="1400" b="0" i="1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é</m:t>
                          </m:r>
                          <m:r>
                            <a:rPr lang="fr-FR" sz="1400" b="0" i="1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𝑟𝑎𝑡𝑢𝑟𝑒</m:t>
                          </m:r>
                          <m:r>
                            <a:rPr lang="fr-FR" sz="1400" b="0" i="1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fr-FR" sz="1400" i="1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fr-FR" sz="1400" b="0" i="1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fr-FR" sz="140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75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564" y="3733170"/>
                <a:ext cx="1543717" cy="502702"/>
              </a:xfrm>
              <a:prstGeom prst="rect">
                <a:avLst/>
              </a:prstGeom>
              <a:blipFill rotWithShape="1">
                <a:blip r:embed="rId6"/>
                <a:stretch>
                  <a:fillRect b="-120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ZoneTexte 1"/>
              <p:cNvSpPr txBox="1"/>
              <p:nvPr/>
            </p:nvSpPr>
            <p:spPr>
              <a:xfrm>
                <a:off x="90542" y="4196800"/>
                <a:ext cx="1543717" cy="307777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solidFill>
                            <a:schemeClr val="accent6"/>
                          </a:solidFill>
                          <a:latin typeface="Cambria Math"/>
                        </a:rPr>
                        <m:t>+    </m:t>
                      </m:r>
                      <m:r>
                        <a:rPr lang="fr-FR" sz="1400" i="1" smtClean="0">
                          <a:solidFill>
                            <a:schemeClr val="accent6"/>
                          </a:solidFill>
                          <a:latin typeface="Cambria Math"/>
                        </a:rPr>
                        <m:t>𝐶</m:t>
                      </m:r>
                      <m:r>
                        <a:rPr lang="fr-FR" sz="1400" b="0" i="1" smtClean="0">
                          <a:solidFill>
                            <a:schemeClr val="accent6"/>
                          </a:solidFill>
                          <a:latin typeface="Cambria Math"/>
                        </a:rPr>
                        <m:t>𝑂</m:t>
                      </m:r>
                      <m:r>
                        <a:rPr lang="fr-FR" sz="1400" b="0" i="1" baseline="-25000" smtClean="0">
                          <a:solidFill>
                            <a:schemeClr val="accent6"/>
                          </a:solidFill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fr-FR" sz="1400" baseline="-2500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76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42" y="4196800"/>
                <a:ext cx="1543717" cy="3077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7" name="ZoneTexte 76"/>
          <p:cNvSpPr txBox="1"/>
          <p:nvPr/>
        </p:nvSpPr>
        <p:spPr>
          <a:xfrm>
            <a:off x="5904" y="5048739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2"/>
                </a:solidFill>
                <a:latin typeface="+mj-lt"/>
              </a:rPr>
              <a:t>(4)</a:t>
            </a:r>
            <a:endParaRPr lang="fr-FR" dirty="0">
              <a:solidFill>
                <a:schemeClr val="accent2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ZoneTexte 1"/>
              <p:cNvSpPr txBox="1"/>
              <p:nvPr/>
            </p:nvSpPr>
            <p:spPr>
              <a:xfrm>
                <a:off x="515468" y="4769775"/>
                <a:ext cx="1543717" cy="502702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400" i="1" smtClean="0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14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fr-FR" sz="1400" b="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fr-FR" sz="1400" b="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𝑇𝑒𝑚𝑝</m:t>
                          </m:r>
                          <m:r>
                            <a:rPr lang="fr-FR" sz="1400" b="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é</m:t>
                          </m:r>
                          <m:r>
                            <a:rPr lang="fr-FR" sz="1400" b="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𝑟𝑎𝑡𝑢𝑟𝑒</m:t>
                          </m:r>
                          <m:r>
                            <a:rPr lang="fr-FR" sz="1400" b="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fr-FR" sz="14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fr-FR" sz="1400" b="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fr-FR" sz="14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78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468" y="4769775"/>
                <a:ext cx="1543717" cy="502702"/>
              </a:xfrm>
              <a:prstGeom prst="rect">
                <a:avLst/>
              </a:prstGeom>
              <a:blipFill rotWithShape="1">
                <a:blip r:embed="rId8"/>
                <a:stretch>
                  <a:fillRect b="-120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ZoneTexte 1"/>
              <p:cNvSpPr txBox="1"/>
              <p:nvPr/>
            </p:nvSpPr>
            <p:spPr>
              <a:xfrm>
                <a:off x="441600" y="5329527"/>
                <a:ext cx="2136292" cy="502702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+   </m:t>
                      </m:r>
                      <m:f>
                        <m:fPr>
                          <m:ctrlPr>
                            <a:rPr lang="fr-FR" sz="1400" i="1" smtClean="0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14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fr-FR" sz="1400" b="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fr-FR" sz="1400" b="0" i="1" smtClean="0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𝐻𝑢𝑚𝑖𝑑𝑖𝑡</m:t>
                          </m:r>
                          <m:r>
                            <a:rPr lang="fr-FR" sz="1400" b="0" i="1" smtClean="0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é)</m:t>
                          </m:r>
                        </m:num>
                        <m:den>
                          <m:r>
                            <a:rPr lang="fr-FR" sz="14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fr-FR" sz="1400" b="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fr-FR" sz="1400" b="0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 +</m:t>
                      </m:r>
                      <m:r>
                        <a:rPr lang="fr-FR" sz="1400" b="0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𝐶𝑂</m:t>
                      </m:r>
                      <m:r>
                        <a:rPr lang="fr-FR" sz="1400" b="0" i="1" baseline="-25000" smtClean="0">
                          <a:solidFill>
                            <a:schemeClr val="accent2"/>
                          </a:solidFill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fr-FR" sz="1400" baseline="-250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79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600" y="5329527"/>
                <a:ext cx="2136292" cy="502702"/>
              </a:xfrm>
              <a:prstGeom prst="rect">
                <a:avLst/>
              </a:prstGeom>
              <a:blipFill rotWithShape="1">
                <a:blip r:embed="rId9"/>
                <a:stretch>
                  <a:fillRect b="-120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Parenthèse ouvrante 79"/>
          <p:cNvSpPr/>
          <p:nvPr/>
        </p:nvSpPr>
        <p:spPr>
          <a:xfrm>
            <a:off x="441600" y="1803458"/>
            <a:ext cx="75965" cy="502702"/>
          </a:xfrm>
          <a:prstGeom prst="leftBracket">
            <a:avLst>
              <a:gd name="adj" fmla="val 49074"/>
            </a:avLst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Parenthèse ouvrante 80"/>
          <p:cNvSpPr/>
          <p:nvPr/>
        </p:nvSpPr>
        <p:spPr>
          <a:xfrm>
            <a:off x="425943" y="2567850"/>
            <a:ext cx="75965" cy="938719"/>
          </a:xfrm>
          <a:prstGeom prst="leftBracket">
            <a:avLst>
              <a:gd name="adj" fmla="val 49074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Parenthèse ouvrante 81"/>
          <p:cNvSpPr/>
          <p:nvPr/>
        </p:nvSpPr>
        <p:spPr>
          <a:xfrm>
            <a:off x="439503" y="3649012"/>
            <a:ext cx="75965" cy="938719"/>
          </a:xfrm>
          <a:prstGeom prst="leftBracket">
            <a:avLst>
              <a:gd name="adj" fmla="val 49074"/>
            </a:avLst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Parenthèse ouvrante 82"/>
          <p:cNvSpPr/>
          <p:nvPr/>
        </p:nvSpPr>
        <p:spPr>
          <a:xfrm>
            <a:off x="445448" y="4769775"/>
            <a:ext cx="75965" cy="938719"/>
          </a:xfrm>
          <a:prstGeom prst="leftBracket">
            <a:avLst>
              <a:gd name="adj" fmla="val 49074"/>
            </a:avLst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ZoneTexte 83"/>
          <p:cNvSpPr txBox="1"/>
          <p:nvPr/>
        </p:nvSpPr>
        <p:spPr>
          <a:xfrm>
            <a:off x="3165310" y="5050999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  <a:latin typeface="+mj-lt"/>
              </a:rPr>
              <a:t>(1)</a:t>
            </a:r>
            <a:endParaRPr lang="fr-FR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ZoneTexte 84"/>
          <p:cNvSpPr txBox="1"/>
          <p:nvPr/>
        </p:nvSpPr>
        <p:spPr>
          <a:xfrm>
            <a:off x="3628736" y="5050999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  <a:latin typeface="+mj-lt"/>
              </a:rPr>
              <a:t>(2)</a:t>
            </a:r>
            <a:endParaRPr lang="fr-FR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86" name="ZoneTexte 85"/>
          <p:cNvSpPr txBox="1"/>
          <p:nvPr/>
        </p:nvSpPr>
        <p:spPr>
          <a:xfrm>
            <a:off x="4118543" y="5050999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6"/>
                </a:solidFill>
                <a:latin typeface="+mj-lt"/>
              </a:rPr>
              <a:t>(3)</a:t>
            </a:r>
            <a:endParaRPr lang="fr-FR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87" name="ZoneTexte 86"/>
          <p:cNvSpPr txBox="1"/>
          <p:nvPr/>
        </p:nvSpPr>
        <p:spPr>
          <a:xfrm>
            <a:off x="4561293" y="5050999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2"/>
                </a:solidFill>
                <a:latin typeface="+mj-lt"/>
              </a:rPr>
              <a:t>(4)</a:t>
            </a:r>
            <a:endParaRPr lang="fr-FR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88" name="ZoneTexte 87"/>
          <p:cNvSpPr txBox="1"/>
          <p:nvPr/>
        </p:nvSpPr>
        <p:spPr>
          <a:xfrm>
            <a:off x="5967548" y="505933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  <a:latin typeface="+mj-lt"/>
              </a:rPr>
              <a:t>(1)</a:t>
            </a:r>
            <a:endParaRPr lang="fr-FR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9" name="ZoneTexte 88"/>
          <p:cNvSpPr txBox="1"/>
          <p:nvPr/>
        </p:nvSpPr>
        <p:spPr>
          <a:xfrm>
            <a:off x="6430974" y="505933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  <a:latin typeface="+mj-lt"/>
              </a:rPr>
              <a:t>(2)</a:t>
            </a:r>
            <a:endParaRPr lang="fr-FR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90" name="ZoneTexte 89"/>
          <p:cNvSpPr txBox="1"/>
          <p:nvPr/>
        </p:nvSpPr>
        <p:spPr>
          <a:xfrm>
            <a:off x="6920781" y="505933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6"/>
                </a:solidFill>
                <a:latin typeface="+mj-lt"/>
              </a:rPr>
              <a:t>(3)</a:t>
            </a:r>
            <a:endParaRPr lang="fr-FR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91" name="ZoneTexte 90"/>
          <p:cNvSpPr txBox="1"/>
          <p:nvPr/>
        </p:nvSpPr>
        <p:spPr>
          <a:xfrm>
            <a:off x="7363531" y="5059337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2"/>
                </a:solidFill>
                <a:latin typeface="+mj-lt"/>
              </a:rPr>
              <a:t>(4)</a:t>
            </a:r>
            <a:endParaRPr lang="fr-FR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2" name="ZoneTexte 91"/>
          <p:cNvSpPr txBox="1"/>
          <p:nvPr/>
        </p:nvSpPr>
        <p:spPr>
          <a:xfrm>
            <a:off x="7853365" y="505933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  <a:latin typeface="+mj-lt"/>
              </a:rPr>
              <a:t>(1)</a:t>
            </a:r>
            <a:endParaRPr lang="fr-FR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3" name="ZoneTexte 92"/>
          <p:cNvSpPr txBox="1"/>
          <p:nvPr/>
        </p:nvSpPr>
        <p:spPr>
          <a:xfrm>
            <a:off x="8316791" y="505933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  <a:latin typeface="+mj-lt"/>
              </a:rPr>
              <a:t>(2)</a:t>
            </a:r>
            <a:endParaRPr lang="fr-FR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94" name="ZoneTexte 93"/>
          <p:cNvSpPr txBox="1"/>
          <p:nvPr/>
        </p:nvSpPr>
        <p:spPr>
          <a:xfrm>
            <a:off x="8806598" y="505933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6"/>
                </a:solidFill>
                <a:latin typeface="+mj-lt"/>
              </a:rPr>
              <a:t>(3)</a:t>
            </a:r>
            <a:endParaRPr lang="fr-FR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95" name="ZoneTexte 94"/>
          <p:cNvSpPr txBox="1"/>
          <p:nvPr/>
        </p:nvSpPr>
        <p:spPr>
          <a:xfrm>
            <a:off x="9249348" y="5059337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2"/>
                </a:solidFill>
                <a:latin typeface="+mj-lt"/>
              </a:rPr>
              <a:t>(4)</a:t>
            </a:r>
            <a:endParaRPr lang="fr-FR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6" name="ZoneTexte 95"/>
          <p:cNvSpPr txBox="1"/>
          <p:nvPr/>
        </p:nvSpPr>
        <p:spPr>
          <a:xfrm>
            <a:off x="9801815" y="505933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  <a:latin typeface="+mj-lt"/>
              </a:rPr>
              <a:t>(1)</a:t>
            </a:r>
            <a:endParaRPr lang="fr-FR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7" name="ZoneTexte 96"/>
          <p:cNvSpPr txBox="1"/>
          <p:nvPr/>
        </p:nvSpPr>
        <p:spPr>
          <a:xfrm>
            <a:off x="10265241" y="505933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  <a:latin typeface="+mj-lt"/>
              </a:rPr>
              <a:t>(2)</a:t>
            </a:r>
            <a:endParaRPr lang="fr-FR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98" name="ZoneTexte 97"/>
          <p:cNvSpPr txBox="1"/>
          <p:nvPr/>
        </p:nvSpPr>
        <p:spPr>
          <a:xfrm>
            <a:off x="10755048" y="505933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6"/>
                </a:solidFill>
                <a:latin typeface="+mj-lt"/>
              </a:rPr>
              <a:t>(3)</a:t>
            </a:r>
            <a:endParaRPr lang="fr-FR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99" name="ZoneTexte 98"/>
          <p:cNvSpPr txBox="1"/>
          <p:nvPr/>
        </p:nvSpPr>
        <p:spPr>
          <a:xfrm>
            <a:off x="11197798" y="5059337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2"/>
                </a:solidFill>
                <a:latin typeface="+mj-lt"/>
              </a:rPr>
              <a:t>(4)</a:t>
            </a:r>
            <a:endParaRPr lang="fr-FR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41" name="Connecteur droit 40"/>
          <p:cNvCxnSpPr/>
          <p:nvPr/>
        </p:nvCxnSpPr>
        <p:spPr>
          <a:xfrm>
            <a:off x="3165310" y="2650733"/>
            <a:ext cx="180192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394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Résultats ouvertures estimées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39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711" y="1421513"/>
            <a:ext cx="7258050" cy="2925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392"/>
          <a:stretch/>
        </p:blipFill>
        <p:spPr bwMode="auto">
          <a:xfrm>
            <a:off x="1937206" y="4457595"/>
            <a:ext cx="8866227" cy="1765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6134736" y="2468139"/>
            <a:ext cx="235584" cy="904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6917056" y="1817899"/>
            <a:ext cx="235584" cy="1473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8776336" y="1817899"/>
            <a:ext cx="560704" cy="147320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5877562" y="1513099"/>
            <a:ext cx="257174" cy="2722880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6548122" y="1513099"/>
            <a:ext cx="236220" cy="2722880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7249162" y="1513099"/>
            <a:ext cx="411478" cy="2722880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7914640" y="1513099"/>
            <a:ext cx="741680" cy="2722880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8"/>
          <p:cNvCxnSpPr/>
          <p:nvPr/>
        </p:nvCxnSpPr>
        <p:spPr>
          <a:xfrm>
            <a:off x="1998133" y="6223000"/>
            <a:ext cx="88053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813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Exploitation des données mesurées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sp>
        <p:nvSpPr>
          <p:cNvPr id="24" name="Rectangle à coins arrondis 23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25" name="Rectangle à coins arrondis 24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26" name="Rectangle à coins arrondis 25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27" name="Rectangle à coins arrondis 26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28" name="Titre 1"/>
          <p:cNvSpPr txBox="1">
            <a:spLocks/>
          </p:cNvSpPr>
          <p:nvPr/>
        </p:nvSpPr>
        <p:spPr>
          <a:xfrm>
            <a:off x="2642541" y="2832978"/>
            <a:ext cx="2005524" cy="5957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 smtClean="0">
                <a:cs typeface="Times New Roman" panose="02020603050405020304" pitchFamily="18" charset="0"/>
              </a:rPr>
              <a:t>Système ou </a:t>
            </a:r>
          </a:p>
          <a:p>
            <a:r>
              <a:rPr lang="en-GB" sz="1400" dirty="0" smtClean="0">
                <a:cs typeface="Times New Roman" panose="02020603050405020304" pitchFamily="18" charset="0"/>
              </a:rPr>
              <a:t>utilisateur</a:t>
            </a:r>
            <a:endParaRPr lang="en-GB" dirty="0"/>
          </a:p>
        </p:txBody>
      </p:sp>
      <p:pic>
        <p:nvPicPr>
          <p:cNvPr id="30" name="Picture 14" descr="Ordinateur Portable Banque d&amp;#39;images et photos libres de droit - iStoc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670" y="3353428"/>
            <a:ext cx="2027224" cy="1351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itre 1"/>
          <p:cNvSpPr txBox="1">
            <a:spLocks/>
          </p:cNvSpPr>
          <p:nvPr/>
        </p:nvSpPr>
        <p:spPr>
          <a:xfrm>
            <a:off x="1234753" y="2822809"/>
            <a:ext cx="1883335" cy="5788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dirty="0" smtClean="0">
                <a:cs typeface="Times New Roman" panose="02020603050405020304" pitchFamily="18" charset="0"/>
              </a:rPr>
              <a:t>Manager</a:t>
            </a:r>
          </a:p>
          <a:p>
            <a:r>
              <a:rPr lang="fr-FR" sz="1400" dirty="0" smtClean="0">
                <a:cs typeface="Times New Roman" panose="02020603050405020304" pitchFamily="18" charset="0"/>
              </a:rPr>
              <a:t>Retour d’expérience</a:t>
            </a:r>
            <a:endParaRPr lang="fr-FR" dirty="0"/>
          </a:p>
        </p:txBody>
      </p:sp>
      <p:pic>
        <p:nvPicPr>
          <p:cNvPr id="32" name="Picture 6" descr="Energy Management System - Solution | Acrel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14" r="17999"/>
          <a:stretch/>
        </p:blipFill>
        <p:spPr bwMode="auto">
          <a:xfrm>
            <a:off x="1516885" y="3612760"/>
            <a:ext cx="1065819" cy="651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https://i.pinimg.com/originals/ff/3c/8e/ff3c8eb4a7e0957253ac100c6d6115f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2974" y="2738474"/>
            <a:ext cx="3047138" cy="261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Ellipse 36"/>
          <p:cNvSpPr/>
          <p:nvPr/>
        </p:nvSpPr>
        <p:spPr>
          <a:xfrm>
            <a:off x="10424884" y="1973967"/>
            <a:ext cx="885567" cy="8935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8" name="Picture 4" descr="ESSE 120097: Smart home temperature - humidity sensor at reichelt elektronik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3503" y="2146599"/>
            <a:ext cx="520425" cy="52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Ellipse 38"/>
          <p:cNvSpPr/>
          <p:nvPr/>
        </p:nvSpPr>
        <p:spPr>
          <a:xfrm>
            <a:off x="7230053" y="2076045"/>
            <a:ext cx="885567" cy="8935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0" name="Picture 6" descr="Détecteur de mouvement - Système de sécurité | Home by SF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1039" y="2138498"/>
            <a:ext cx="1367650" cy="736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Ellipse 40"/>
          <p:cNvSpPr/>
          <p:nvPr/>
        </p:nvSpPr>
        <p:spPr>
          <a:xfrm>
            <a:off x="10564541" y="4486185"/>
            <a:ext cx="885567" cy="8935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2" name="Picture 8" descr="Détecteur d&amp;#39;ouverture porte / fenêtre micro - Sac sécurité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2163" y="4507399"/>
            <a:ext cx="852528" cy="8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3" name="Connecteur droit 42"/>
          <p:cNvCxnSpPr>
            <a:stCxn id="37" idx="3"/>
          </p:cNvCxnSpPr>
          <p:nvPr/>
        </p:nvCxnSpPr>
        <p:spPr>
          <a:xfrm flipH="1">
            <a:off x="10087502" y="2736690"/>
            <a:ext cx="467070" cy="732830"/>
          </a:xfrm>
          <a:prstGeom prst="line">
            <a:avLst/>
          </a:prstGeom>
          <a:ln w="1905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>
            <a:stCxn id="37" idx="3"/>
          </p:cNvCxnSpPr>
          <p:nvPr/>
        </p:nvCxnSpPr>
        <p:spPr>
          <a:xfrm flipH="1">
            <a:off x="9246543" y="2736690"/>
            <a:ext cx="1308029" cy="340682"/>
          </a:xfrm>
          <a:prstGeom prst="line">
            <a:avLst/>
          </a:prstGeom>
          <a:ln w="1905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/>
          <p:nvPr/>
        </p:nvCxnSpPr>
        <p:spPr>
          <a:xfrm>
            <a:off x="7949246" y="2802561"/>
            <a:ext cx="616106" cy="976360"/>
          </a:xfrm>
          <a:prstGeom prst="line">
            <a:avLst/>
          </a:prstGeom>
          <a:ln w="1905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/>
          <p:cNvCxnSpPr>
            <a:stCxn id="41" idx="2"/>
          </p:cNvCxnSpPr>
          <p:nvPr/>
        </p:nvCxnSpPr>
        <p:spPr>
          <a:xfrm flipH="1" flipV="1">
            <a:off x="9458782" y="4486185"/>
            <a:ext cx="1105759" cy="446793"/>
          </a:xfrm>
          <a:prstGeom prst="line">
            <a:avLst/>
          </a:prstGeom>
          <a:ln w="1905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>
            <a:stCxn id="41" idx="2"/>
          </p:cNvCxnSpPr>
          <p:nvPr/>
        </p:nvCxnSpPr>
        <p:spPr>
          <a:xfrm flipH="1" flipV="1">
            <a:off x="10054835" y="4286494"/>
            <a:ext cx="509706" cy="646484"/>
          </a:xfrm>
          <a:prstGeom prst="line">
            <a:avLst/>
          </a:prstGeom>
          <a:ln w="1905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/>
        </p:nvCxnSpPr>
        <p:spPr>
          <a:xfrm>
            <a:off x="7949246" y="2802561"/>
            <a:ext cx="616106" cy="473851"/>
          </a:xfrm>
          <a:prstGeom prst="line">
            <a:avLst/>
          </a:prstGeom>
          <a:ln w="1905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itre 1"/>
          <p:cNvSpPr txBox="1">
            <a:spLocks/>
          </p:cNvSpPr>
          <p:nvPr/>
        </p:nvSpPr>
        <p:spPr>
          <a:xfrm>
            <a:off x="6739296" y="1660790"/>
            <a:ext cx="1771136" cy="5957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 smtClean="0">
                <a:cs typeface="Times New Roman" panose="02020603050405020304" pitchFamily="18" charset="0"/>
              </a:rPr>
              <a:t>Mouvement</a:t>
            </a:r>
            <a:endParaRPr lang="en-GB" dirty="0"/>
          </a:p>
        </p:txBody>
      </p:sp>
      <p:sp>
        <p:nvSpPr>
          <p:cNvPr id="51" name="Titre 1"/>
          <p:cNvSpPr txBox="1">
            <a:spLocks/>
          </p:cNvSpPr>
          <p:nvPr/>
        </p:nvSpPr>
        <p:spPr>
          <a:xfrm>
            <a:off x="10008147" y="1542776"/>
            <a:ext cx="1771136" cy="5957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 smtClean="0">
                <a:cs typeface="Times New Roman" panose="02020603050405020304" pitchFamily="18" charset="0"/>
              </a:rPr>
              <a:t>Température</a:t>
            </a:r>
            <a:endParaRPr lang="en-GB" dirty="0"/>
          </a:p>
        </p:txBody>
      </p:sp>
      <p:sp>
        <p:nvSpPr>
          <p:cNvPr id="52" name="Titre 1"/>
          <p:cNvSpPr txBox="1">
            <a:spLocks/>
          </p:cNvSpPr>
          <p:nvPr/>
        </p:nvSpPr>
        <p:spPr>
          <a:xfrm>
            <a:off x="10111547" y="4046601"/>
            <a:ext cx="1771136" cy="5957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 smtClean="0">
                <a:cs typeface="Times New Roman" panose="02020603050405020304" pitchFamily="18" charset="0"/>
              </a:rPr>
              <a:t>Fenêtre</a:t>
            </a:r>
            <a:endParaRPr lang="en-GB" dirty="0"/>
          </a:p>
        </p:txBody>
      </p:sp>
      <p:cxnSp>
        <p:nvCxnSpPr>
          <p:cNvPr id="53" name="Connecteur droit 52"/>
          <p:cNvCxnSpPr/>
          <p:nvPr/>
        </p:nvCxnSpPr>
        <p:spPr>
          <a:xfrm flipV="1">
            <a:off x="7461770" y="3974326"/>
            <a:ext cx="653850" cy="84"/>
          </a:xfrm>
          <a:prstGeom prst="line">
            <a:avLst/>
          </a:prstGeom>
          <a:ln w="5715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12" descr="Symbole Wifi orange (icône png)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6363835" y="3319826"/>
            <a:ext cx="1309001" cy="130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Triangle isocèle 71"/>
          <p:cNvSpPr/>
          <p:nvPr/>
        </p:nvSpPr>
        <p:spPr>
          <a:xfrm rot="16200000">
            <a:off x="5653512" y="3717415"/>
            <a:ext cx="460220" cy="447578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à coins arrondis 53"/>
          <p:cNvSpPr/>
          <p:nvPr/>
        </p:nvSpPr>
        <p:spPr>
          <a:xfrm>
            <a:off x="966892" y="2670647"/>
            <a:ext cx="4095964" cy="2307753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" descr="Thinka | HomeKit for KNX - Product info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186" y="3474445"/>
            <a:ext cx="1890432" cy="1144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Dégager Traverser Le Noir - Images vectorielles gratuites sur Pixabay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833" y="2670647"/>
            <a:ext cx="2361922" cy="1902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Dégager Traverser Le Noir - Images vectorielles gratuites sur Pixabay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342" y="2590510"/>
            <a:ext cx="2361922" cy="1902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" name="Ellipse 69"/>
          <p:cNvSpPr/>
          <p:nvPr/>
        </p:nvSpPr>
        <p:spPr>
          <a:xfrm>
            <a:off x="6466209" y="4160337"/>
            <a:ext cx="582789" cy="63102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1" name="Picture 18" descr="Network Error Icons - Download Free Vector Icons | Noun Project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3784" y="4171314"/>
            <a:ext cx="631023" cy="631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2" descr="Dégager Traverser Le Noir - Images vectorielles gratuites sur Pixabay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8642" y="2138498"/>
            <a:ext cx="772444" cy="772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" name="Triangle isocèle 75"/>
          <p:cNvSpPr/>
          <p:nvPr/>
        </p:nvSpPr>
        <p:spPr>
          <a:xfrm>
            <a:off x="11140553" y="5016098"/>
            <a:ext cx="374114" cy="363673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7" name="Picture 28" descr="Free Notification error Line Icon - Available in SVG, PNG, EPS, AI &amp;amp; Icon  fonts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5160" y="4981051"/>
            <a:ext cx="464900" cy="46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Triangle isocèle 77"/>
          <p:cNvSpPr/>
          <p:nvPr/>
        </p:nvSpPr>
        <p:spPr>
          <a:xfrm>
            <a:off x="10966871" y="2503880"/>
            <a:ext cx="374114" cy="363673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9" name="Picture 28" descr="Free Notification error Line Icon - Available in SVG, PNG, EPS, AI &amp;amp; Icon  fonts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1478" y="2468833"/>
            <a:ext cx="464900" cy="46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735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 de présentation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t>40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t>19/05/2022</a:t>
            </a:fld>
            <a:endParaRPr lang="fr-FR"/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838200" y="1511300"/>
            <a:ext cx="10515600" cy="4796367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fr-FR" sz="3600" b="1" dirty="0" smtClean="0"/>
          </a:p>
          <a:p>
            <a:pPr marL="0" indent="0" algn="ctr">
              <a:buNone/>
            </a:pPr>
            <a:r>
              <a:rPr lang="fr-FR" sz="51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Problématique</a:t>
            </a:r>
          </a:p>
          <a:p>
            <a:pPr marL="0" indent="0" algn="ctr">
              <a:buNone/>
            </a:pPr>
            <a:endParaRPr lang="fr-FR" sz="5100" b="1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fr-FR" sz="51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Méthodologie </a:t>
            </a:r>
          </a:p>
          <a:p>
            <a:pPr marL="0" indent="0" algn="ctr">
              <a:buNone/>
            </a:pPr>
            <a:endParaRPr lang="fr-FR" sz="5100" b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fr-FR" sz="51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Cas d’étude</a:t>
            </a:r>
          </a:p>
          <a:p>
            <a:pPr marL="0" indent="0" algn="ctr">
              <a:buNone/>
            </a:pPr>
            <a:endParaRPr lang="fr-FR" sz="51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fr-FR" sz="51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Résultats</a:t>
            </a:r>
          </a:p>
          <a:p>
            <a:pPr marL="0" indent="0" algn="ctr">
              <a:buNone/>
            </a:pPr>
            <a:endParaRPr lang="fr-FR" sz="5100" b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fr-FR" sz="5100" b="1" dirty="0" smtClean="0"/>
              <a:t>Conclusion</a:t>
            </a:r>
            <a:endParaRPr lang="fr-FR" sz="5100" b="1" dirty="0"/>
          </a:p>
        </p:txBody>
      </p:sp>
    </p:spTree>
    <p:extLst>
      <p:ext uri="{BB962C8B-B14F-4D97-AF65-F5344CB8AC3E}">
        <p14:creationId xmlns:p14="http://schemas.microsoft.com/office/powerpoint/2010/main" val="275548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 et perspectives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sz="2400" dirty="0" smtClean="0"/>
              <a:t>Choix des associations de données primordial </a:t>
            </a:r>
          </a:p>
          <a:p>
            <a:endParaRPr lang="fr-FR" sz="2400" dirty="0" smtClean="0"/>
          </a:p>
          <a:p>
            <a:r>
              <a:rPr lang="fr-FR" sz="2400" dirty="0" smtClean="0"/>
              <a:t>Impact positif des opérations de transformation de données en amont (dérivée, moyenne mobile exponentielle)</a:t>
            </a:r>
          </a:p>
          <a:p>
            <a:endParaRPr lang="fr-FR" sz="2400" dirty="0" smtClean="0"/>
          </a:p>
          <a:p>
            <a:r>
              <a:rPr lang="fr-FR" sz="2400" dirty="0" smtClean="0"/>
              <a:t>Performances obtenues à nuancer selon les cas d’applications (estimation des pertes thermiques, etc.)</a:t>
            </a:r>
          </a:p>
          <a:p>
            <a:endParaRPr lang="fr-FR" sz="2400" dirty="0" smtClean="0"/>
          </a:p>
          <a:p>
            <a:r>
              <a:rPr lang="fr-FR" sz="2400" dirty="0" smtClean="0"/>
              <a:t>Améliorations possibles:</a:t>
            </a:r>
          </a:p>
          <a:p>
            <a:pPr lvl="1"/>
            <a:r>
              <a:rPr lang="fr-FR" sz="2000" dirty="0" smtClean="0"/>
              <a:t>Autres données intérieures: électricité, occupation, etc.</a:t>
            </a:r>
          </a:p>
          <a:p>
            <a:pPr lvl="1"/>
            <a:r>
              <a:rPr lang="fr-FR" sz="2000" dirty="0" smtClean="0"/>
              <a:t>Autres données extérieures: température, humidité, etc.</a:t>
            </a:r>
          </a:p>
          <a:p>
            <a:pPr lvl="1"/>
            <a:r>
              <a:rPr lang="fr-FR" sz="2000" dirty="0" smtClean="0"/>
              <a:t>Autres réseaux de neurones: </a:t>
            </a:r>
            <a:r>
              <a:rPr lang="fr-FR" sz="2000" i="1" dirty="0" smtClean="0"/>
              <a:t>AutoEncoder</a:t>
            </a:r>
            <a:r>
              <a:rPr lang="fr-FR" sz="2000" dirty="0" smtClean="0"/>
              <a:t> (AE), réseaux convolutifs (CNN)</a:t>
            </a:r>
            <a:endParaRPr lang="fr-FR" sz="2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41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sp>
        <p:nvSpPr>
          <p:cNvPr id="6" name="Rectangle à coins arrondis 5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7" name="Rectangle à coins arrondis 6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8" name="Rectangle à coins arrondis 7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9" name="Rectangle à coins arrondis 8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3427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B8FC095D-72ED-4F9A-A3CA-8D62B75687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51801" y="1427085"/>
            <a:ext cx="6770080" cy="1589103"/>
          </a:xfrm>
        </p:spPr>
        <p:txBody>
          <a:bodyPr/>
          <a:lstStyle/>
          <a:p>
            <a:pPr algn="l"/>
            <a:r>
              <a:rPr lang="fr-FR" dirty="0" smtClean="0"/>
              <a:t>Merci de votre attention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552A7DA4-FE8F-4983-82C9-922B5F5CD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37CD9-420F-47F3-BDA4-C6413CE17527}" type="datetime1">
              <a:rPr lang="fr-FR" smtClean="0"/>
              <a:t>19/05/2022</a:t>
            </a:fld>
            <a:endParaRPr lang="fr-FR" dirty="0"/>
          </a:p>
        </p:txBody>
      </p:sp>
      <p:pic>
        <p:nvPicPr>
          <p:cNvPr id="6146" name="Picture 2" descr="Cat icons, Alina Oleynik | Cat icon, Cat tattoo designs, Line art drawing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47" y="2171700"/>
            <a:ext cx="730595" cy="739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utocollant sticker voiture bebe chat chaton - Cdiscount Mais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451" y="2171700"/>
            <a:ext cx="899791" cy="899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97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Détection et correction des anomalies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sp>
        <p:nvSpPr>
          <p:cNvPr id="24" name="Rectangle à coins arrondis 23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25" name="Rectangle à coins arrondis 24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26" name="Rectangle à coins arrondis 25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27" name="Rectangle à coins arrondis 26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55" name="Rectangle à coins arrondis 54"/>
          <p:cNvSpPr/>
          <p:nvPr/>
        </p:nvSpPr>
        <p:spPr>
          <a:xfrm>
            <a:off x="1258109" y="1943791"/>
            <a:ext cx="2711471" cy="30761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400" dirty="0" smtClean="0"/>
              <a:t>Une grande variété de données… </a:t>
            </a:r>
            <a:endParaRPr lang="fr-FR" sz="1400" dirty="0"/>
          </a:p>
        </p:txBody>
      </p:sp>
      <p:sp>
        <p:nvSpPr>
          <p:cNvPr id="56" name="Ellipse 55"/>
          <p:cNvSpPr/>
          <p:nvPr/>
        </p:nvSpPr>
        <p:spPr>
          <a:xfrm>
            <a:off x="1025052" y="1876048"/>
            <a:ext cx="443102" cy="4431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61" name="Triangle isocèle 60"/>
          <p:cNvSpPr/>
          <p:nvPr/>
        </p:nvSpPr>
        <p:spPr>
          <a:xfrm rot="5400000">
            <a:off x="4337975" y="1946905"/>
            <a:ext cx="333774" cy="327546"/>
          </a:xfrm>
          <a:prstGeom prst="triangl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Ellipse 62"/>
          <p:cNvSpPr/>
          <p:nvPr/>
        </p:nvSpPr>
        <p:spPr>
          <a:xfrm>
            <a:off x="5112775" y="1773562"/>
            <a:ext cx="648072" cy="6480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0" name="Picture 4" descr="ESSE 120097: Smart home temperature - humidity sensor at reichelt elektroni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953" y="1912027"/>
            <a:ext cx="369715" cy="371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Ellipse 77"/>
          <p:cNvSpPr/>
          <p:nvPr/>
        </p:nvSpPr>
        <p:spPr>
          <a:xfrm>
            <a:off x="5893492" y="1752348"/>
            <a:ext cx="648072" cy="6480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9" name="Picture 8" descr="Détecteur d&amp;#39;ouverture porte / fenêtre micro - Sac sécurité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0503" y="1773562"/>
            <a:ext cx="605644" cy="605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" name="Titre 1"/>
          <p:cNvSpPr txBox="1">
            <a:spLocks/>
          </p:cNvSpPr>
          <p:nvPr/>
        </p:nvSpPr>
        <p:spPr>
          <a:xfrm>
            <a:off x="5569456" y="1433613"/>
            <a:ext cx="1296144" cy="43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100" dirty="0" smtClean="0">
                <a:latin typeface="+mn-lt"/>
                <a:cs typeface="Times New Roman" panose="02020603050405020304" pitchFamily="18" charset="0"/>
              </a:rPr>
              <a:t>Fenêtre</a:t>
            </a:r>
            <a:endParaRPr lang="en-GB" dirty="0">
              <a:latin typeface="+mn-lt"/>
            </a:endParaRPr>
          </a:p>
        </p:txBody>
      </p:sp>
      <p:sp>
        <p:nvSpPr>
          <p:cNvPr id="88" name="Titre 1"/>
          <p:cNvSpPr txBox="1">
            <a:spLocks/>
          </p:cNvSpPr>
          <p:nvPr/>
        </p:nvSpPr>
        <p:spPr>
          <a:xfrm>
            <a:off x="4834636" y="1442198"/>
            <a:ext cx="1296144" cy="43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100" dirty="0" smtClean="0">
                <a:latin typeface="+mn-lt"/>
                <a:cs typeface="Times New Roman" panose="02020603050405020304" pitchFamily="18" charset="0"/>
              </a:rPr>
              <a:t>Température</a:t>
            </a:r>
            <a:endParaRPr lang="en-GB" dirty="0">
              <a:latin typeface="+mn-lt"/>
            </a:endParaRPr>
          </a:p>
        </p:txBody>
      </p:sp>
      <p:sp>
        <p:nvSpPr>
          <p:cNvPr id="89" name="Ellipse 88"/>
          <p:cNvSpPr/>
          <p:nvPr/>
        </p:nvSpPr>
        <p:spPr>
          <a:xfrm>
            <a:off x="6665853" y="2047862"/>
            <a:ext cx="125631" cy="1256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Ellipse 89"/>
          <p:cNvSpPr/>
          <p:nvPr/>
        </p:nvSpPr>
        <p:spPr>
          <a:xfrm>
            <a:off x="6881010" y="2053457"/>
            <a:ext cx="125631" cy="1256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07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Détection et correction des anomalies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sp>
        <p:nvSpPr>
          <p:cNvPr id="24" name="Rectangle à coins arrondis 23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25" name="Rectangle à coins arrondis 24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26" name="Rectangle à coins arrondis 25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27" name="Rectangle à coins arrondis 26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55" name="Rectangle à coins arrondis 54"/>
          <p:cNvSpPr/>
          <p:nvPr/>
        </p:nvSpPr>
        <p:spPr>
          <a:xfrm>
            <a:off x="1258109" y="1943791"/>
            <a:ext cx="2711471" cy="30761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400" dirty="0" smtClean="0"/>
              <a:t>Une grande variété de données… </a:t>
            </a:r>
            <a:endParaRPr lang="fr-FR" sz="1400" dirty="0"/>
          </a:p>
        </p:txBody>
      </p:sp>
      <p:sp>
        <p:nvSpPr>
          <p:cNvPr id="67" name="Rectangle à coins arrondis 66"/>
          <p:cNvSpPr/>
          <p:nvPr/>
        </p:nvSpPr>
        <p:spPr>
          <a:xfrm>
            <a:off x="1259647" y="2762210"/>
            <a:ext cx="2711471" cy="30761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400" dirty="0" smtClean="0"/>
              <a:t>Différentes erreurs / anomalies… </a:t>
            </a:r>
            <a:endParaRPr lang="fr-FR" sz="1400" dirty="0"/>
          </a:p>
        </p:txBody>
      </p:sp>
      <p:sp>
        <p:nvSpPr>
          <p:cNvPr id="56" name="Ellipse 55"/>
          <p:cNvSpPr/>
          <p:nvPr/>
        </p:nvSpPr>
        <p:spPr>
          <a:xfrm>
            <a:off x="1025052" y="1876048"/>
            <a:ext cx="443102" cy="4431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57" name="Ellipse 56"/>
          <p:cNvSpPr/>
          <p:nvPr/>
        </p:nvSpPr>
        <p:spPr>
          <a:xfrm>
            <a:off x="1036558" y="2694467"/>
            <a:ext cx="443102" cy="44310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69" name="Triangle isocèle 68"/>
          <p:cNvSpPr/>
          <p:nvPr/>
        </p:nvSpPr>
        <p:spPr>
          <a:xfrm rot="5400000">
            <a:off x="4349348" y="2723001"/>
            <a:ext cx="333774" cy="327546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à coins arrondis 72"/>
          <p:cNvSpPr/>
          <p:nvPr/>
        </p:nvSpPr>
        <p:spPr>
          <a:xfrm>
            <a:off x="5113708" y="2916018"/>
            <a:ext cx="1892933" cy="30761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Type de l’anomalie</a:t>
            </a:r>
            <a:endParaRPr lang="fr-FR" sz="1400" dirty="0"/>
          </a:p>
        </p:txBody>
      </p:sp>
      <p:sp>
        <p:nvSpPr>
          <p:cNvPr id="74" name="Rectangle à coins arrondis 73"/>
          <p:cNvSpPr/>
          <p:nvPr/>
        </p:nvSpPr>
        <p:spPr>
          <a:xfrm>
            <a:off x="5113708" y="2548851"/>
            <a:ext cx="1892933" cy="30761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Nature de l’anomalie</a:t>
            </a:r>
            <a:endParaRPr lang="fr-FR" sz="1400" dirty="0"/>
          </a:p>
        </p:txBody>
      </p:sp>
      <p:sp>
        <p:nvSpPr>
          <p:cNvPr id="61" name="Triangle isocèle 60"/>
          <p:cNvSpPr/>
          <p:nvPr/>
        </p:nvSpPr>
        <p:spPr>
          <a:xfrm rot="5400000">
            <a:off x="4337975" y="1946905"/>
            <a:ext cx="333774" cy="327546"/>
          </a:xfrm>
          <a:prstGeom prst="triangl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Ellipse 62"/>
          <p:cNvSpPr/>
          <p:nvPr/>
        </p:nvSpPr>
        <p:spPr>
          <a:xfrm>
            <a:off x="5112775" y="1773562"/>
            <a:ext cx="648072" cy="6480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0" name="Picture 4" descr="ESSE 120097: Smart home temperature - humidity sensor at reichelt elektroni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953" y="1912027"/>
            <a:ext cx="369715" cy="371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Ellipse 77"/>
          <p:cNvSpPr/>
          <p:nvPr/>
        </p:nvSpPr>
        <p:spPr>
          <a:xfrm>
            <a:off x="5893492" y="1752348"/>
            <a:ext cx="648072" cy="6480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9" name="Picture 8" descr="Détecteur d&amp;#39;ouverture porte / fenêtre micro - Sac sécurité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0503" y="1773562"/>
            <a:ext cx="605644" cy="605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" name="Titre 1"/>
          <p:cNvSpPr txBox="1">
            <a:spLocks/>
          </p:cNvSpPr>
          <p:nvPr/>
        </p:nvSpPr>
        <p:spPr>
          <a:xfrm>
            <a:off x="5569456" y="1433613"/>
            <a:ext cx="1296144" cy="43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100" dirty="0" smtClean="0">
                <a:latin typeface="+mn-lt"/>
                <a:cs typeface="Times New Roman" panose="02020603050405020304" pitchFamily="18" charset="0"/>
              </a:rPr>
              <a:t>Fenêtre</a:t>
            </a:r>
            <a:endParaRPr lang="en-GB" dirty="0">
              <a:latin typeface="+mn-lt"/>
            </a:endParaRPr>
          </a:p>
        </p:txBody>
      </p:sp>
      <p:sp>
        <p:nvSpPr>
          <p:cNvPr id="88" name="Titre 1"/>
          <p:cNvSpPr txBox="1">
            <a:spLocks/>
          </p:cNvSpPr>
          <p:nvPr/>
        </p:nvSpPr>
        <p:spPr>
          <a:xfrm>
            <a:off x="4834636" y="1442198"/>
            <a:ext cx="1296144" cy="43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100" dirty="0" smtClean="0">
                <a:latin typeface="+mn-lt"/>
                <a:cs typeface="Times New Roman" panose="02020603050405020304" pitchFamily="18" charset="0"/>
              </a:rPr>
              <a:t>Température</a:t>
            </a:r>
            <a:endParaRPr lang="en-GB" dirty="0">
              <a:latin typeface="+mn-lt"/>
            </a:endParaRPr>
          </a:p>
        </p:txBody>
      </p:sp>
      <p:sp>
        <p:nvSpPr>
          <p:cNvPr id="89" name="Ellipse 88"/>
          <p:cNvSpPr/>
          <p:nvPr/>
        </p:nvSpPr>
        <p:spPr>
          <a:xfrm>
            <a:off x="6665853" y="2047862"/>
            <a:ext cx="125631" cy="1256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Ellipse 89"/>
          <p:cNvSpPr/>
          <p:nvPr/>
        </p:nvSpPr>
        <p:spPr>
          <a:xfrm>
            <a:off x="6881010" y="2053457"/>
            <a:ext cx="125631" cy="1256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26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Détection et correction des anomalies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sp>
        <p:nvSpPr>
          <p:cNvPr id="24" name="Rectangle à coins arrondis 23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25" name="Rectangle à coins arrondis 24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26" name="Rectangle à coins arrondis 25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27" name="Rectangle à coins arrondis 26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55" name="Rectangle à coins arrondis 54"/>
          <p:cNvSpPr/>
          <p:nvPr/>
        </p:nvSpPr>
        <p:spPr>
          <a:xfrm>
            <a:off x="1258109" y="1943791"/>
            <a:ext cx="2711471" cy="30761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400" dirty="0" smtClean="0"/>
              <a:t>Une grande variété de données… </a:t>
            </a:r>
            <a:endParaRPr lang="fr-FR" sz="1400" dirty="0"/>
          </a:p>
        </p:txBody>
      </p:sp>
      <p:sp>
        <p:nvSpPr>
          <p:cNvPr id="67" name="Rectangle à coins arrondis 66"/>
          <p:cNvSpPr/>
          <p:nvPr/>
        </p:nvSpPr>
        <p:spPr>
          <a:xfrm>
            <a:off x="1259647" y="2762210"/>
            <a:ext cx="2711471" cy="30761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400" dirty="0" smtClean="0"/>
              <a:t>Différentes erreurs / anomalies… </a:t>
            </a:r>
            <a:endParaRPr lang="fr-FR" sz="1400" dirty="0"/>
          </a:p>
        </p:txBody>
      </p:sp>
      <p:sp>
        <p:nvSpPr>
          <p:cNvPr id="56" name="Ellipse 55"/>
          <p:cNvSpPr/>
          <p:nvPr/>
        </p:nvSpPr>
        <p:spPr>
          <a:xfrm>
            <a:off x="1025052" y="1876048"/>
            <a:ext cx="443102" cy="4431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57" name="Ellipse 56"/>
          <p:cNvSpPr/>
          <p:nvPr/>
        </p:nvSpPr>
        <p:spPr>
          <a:xfrm>
            <a:off x="1036558" y="2694467"/>
            <a:ext cx="443102" cy="44310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69" name="Triangle isocèle 68"/>
          <p:cNvSpPr/>
          <p:nvPr/>
        </p:nvSpPr>
        <p:spPr>
          <a:xfrm rot="5400000">
            <a:off x="4349348" y="2723001"/>
            <a:ext cx="333774" cy="327546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à coins arrondis 72"/>
          <p:cNvSpPr/>
          <p:nvPr/>
        </p:nvSpPr>
        <p:spPr>
          <a:xfrm>
            <a:off x="5113708" y="2916018"/>
            <a:ext cx="1892933" cy="30761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Type de l’anomalie</a:t>
            </a:r>
            <a:endParaRPr lang="fr-FR" sz="1400" dirty="0"/>
          </a:p>
        </p:txBody>
      </p:sp>
      <p:sp>
        <p:nvSpPr>
          <p:cNvPr id="74" name="Rectangle à coins arrondis 73"/>
          <p:cNvSpPr/>
          <p:nvPr/>
        </p:nvSpPr>
        <p:spPr>
          <a:xfrm>
            <a:off x="5113708" y="2548851"/>
            <a:ext cx="1892933" cy="30761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Nature de l’anomalie</a:t>
            </a:r>
            <a:endParaRPr lang="fr-FR" sz="1400" dirty="0"/>
          </a:p>
        </p:txBody>
      </p:sp>
      <p:sp>
        <p:nvSpPr>
          <p:cNvPr id="61" name="Triangle isocèle 60"/>
          <p:cNvSpPr/>
          <p:nvPr/>
        </p:nvSpPr>
        <p:spPr>
          <a:xfrm rot="5400000">
            <a:off x="4337975" y="1946905"/>
            <a:ext cx="333774" cy="327546"/>
          </a:xfrm>
          <a:prstGeom prst="triangl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Ellipse 62"/>
          <p:cNvSpPr/>
          <p:nvPr/>
        </p:nvSpPr>
        <p:spPr>
          <a:xfrm>
            <a:off x="5112775" y="1773562"/>
            <a:ext cx="648072" cy="6480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0" name="Picture 4" descr="ESSE 120097: Smart home temperature - humidity sensor at reichelt elektroni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953" y="1912027"/>
            <a:ext cx="369715" cy="371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Ellipse 77"/>
          <p:cNvSpPr/>
          <p:nvPr/>
        </p:nvSpPr>
        <p:spPr>
          <a:xfrm>
            <a:off x="5893492" y="1752348"/>
            <a:ext cx="648072" cy="6480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9" name="Picture 8" descr="Détecteur d&amp;#39;ouverture porte / fenêtre micro - Sac sécurité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0503" y="1773562"/>
            <a:ext cx="605644" cy="605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" name="Titre 1"/>
          <p:cNvSpPr txBox="1">
            <a:spLocks/>
          </p:cNvSpPr>
          <p:nvPr/>
        </p:nvSpPr>
        <p:spPr>
          <a:xfrm>
            <a:off x="5569456" y="1433613"/>
            <a:ext cx="1296144" cy="43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100" dirty="0" smtClean="0">
                <a:latin typeface="+mn-lt"/>
                <a:cs typeface="Times New Roman" panose="02020603050405020304" pitchFamily="18" charset="0"/>
              </a:rPr>
              <a:t>Fenêtre</a:t>
            </a:r>
            <a:endParaRPr lang="en-GB" dirty="0">
              <a:latin typeface="+mn-lt"/>
            </a:endParaRPr>
          </a:p>
        </p:txBody>
      </p:sp>
      <p:sp>
        <p:nvSpPr>
          <p:cNvPr id="88" name="Titre 1"/>
          <p:cNvSpPr txBox="1">
            <a:spLocks/>
          </p:cNvSpPr>
          <p:nvPr/>
        </p:nvSpPr>
        <p:spPr>
          <a:xfrm>
            <a:off x="4834636" y="1442198"/>
            <a:ext cx="1296144" cy="43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100" dirty="0" smtClean="0">
                <a:latin typeface="+mn-lt"/>
                <a:cs typeface="Times New Roman" panose="02020603050405020304" pitchFamily="18" charset="0"/>
              </a:rPr>
              <a:t>Température</a:t>
            </a:r>
            <a:endParaRPr lang="en-GB" dirty="0">
              <a:latin typeface="+mn-lt"/>
            </a:endParaRPr>
          </a:p>
        </p:txBody>
      </p:sp>
      <p:sp>
        <p:nvSpPr>
          <p:cNvPr id="89" name="Ellipse 88"/>
          <p:cNvSpPr/>
          <p:nvPr/>
        </p:nvSpPr>
        <p:spPr>
          <a:xfrm>
            <a:off x="6665853" y="2047862"/>
            <a:ext cx="125631" cy="1256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Ellipse 89"/>
          <p:cNvSpPr/>
          <p:nvPr/>
        </p:nvSpPr>
        <p:spPr>
          <a:xfrm>
            <a:off x="6881010" y="2053457"/>
            <a:ext cx="125631" cy="1256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Triangle isocèle 90"/>
          <p:cNvSpPr/>
          <p:nvPr/>
        </p:nvSpPr>
        <p:spPr>
          <a:xfrm rot="5400000">
            <a:off x="7477870" y="2353451"/>
            <a:ext cx="333774" cy="327546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ZoneTexte 2"/>
          <p:cNvSpPr txBox="1"/>
          <p:nvPr/>
        </p:nvSpPr>
        <p:spPr>
          <a:xfrm>
            <a:off x="8015441" y="2050274"/>
            <a:ext cx="35900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Une grande variété de méthodes pour détecter et corriger des anomalies</a:t>
            </a:r>
            <a:endParaRPr lang="fr-FR" dirty="0">
              <a:latin typeface="+mj-lt"/>
            </a:endParaRPr>
          </a:p>
        </p:txBody>
      </p:sp>
      <p:sp>
        <p:nvSpPr>
          <p:cNvPr id="40" name="Rectangle à coins arrondis 39"/>
          <p:cNvSpPr/>
          <p:nvPr/>
        </p:nvSpPr>
        <p:spPr>
          <a:xfrm>
            <a:off x="8207965" y="2010112"/>
            <a:ext cx="3199433" cy="963492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12144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Détection et correction des anomalies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sp>
        <p:nvSpPr>
          <p:cNvPr id="24" name="Rectangle à coins arrondis 23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25" name="Rectangle à coins arrondis 24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26" name="Rectangle à coins arrondis 25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27" name="Rectangle à coins arrondis 26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55" name="Rectangle à coins arrondis 54"/>
          <p:cNvSpPr/>
          <p:nvPr/>
        </p:nvSpPr>
        <p:spPr>
          <a:xfrm>
            <a:off x="1258109" y="1943791"/>
            <a:ext cx="2711471" cy="30761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400" dirty="0" smtClean="0"/>
              <a:t>Une grande variété de données… </a:t>
            </a:r>
            <a:endParaRPr lang="fr-FR" sz="1400" dirty="0"/>
          </a:p>
        </p:txBody>
      </p:sp>
      <p:sp>
        <p:nvSpPr>
          <p:cNvPr id="67" name="Rectangle à coins arrondis 66"/>
          <p:cNvSpPr/>
          <p:nvPr/>
        </p:nvSpPr>
        <p:spPr>
          <a:xfrm>
            <a:off x="1259647" y="2762210"/>
            <a:ext cx="2711471" cy="30761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400" dirty="0" smtClean="0"/>
              <a:t>Différentes erreurs / anomalies… </a:t>
            </a:r>
            <a:endParaRPr lang="fr-FR" sz="1400" dirty="0"/>
          </a:p>
        </p:txBody>
      </p:sp>
      <p:sp>
        <p:nvSpPr>
          <p:cNvPr id="56" name="Ellipse 55"/>
          <p:cNvSpPr/>
          <p:nvPr/>
        </p:nvSpPr>
        <p:spPr>
          <a:xfrm>
            <a:off x="1025052" y="1876048"/>
            <a:ext cx="443102" cy="4431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57" name="Ellipse 56"/>
          <p:cNvSpPr/>
          <p:nvPr/>
        </p:nvSpPr>
        <p:spPr>
          <a:xfrm>
            <a:off x="1036558" y="2694467"/>
            <a:ext cx="443102" cy="44310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69" name="Triangle isocèle 68"/>
          <p:cNvSpPr/>
          <p:nvPr/>
        </p:nvSpPr>
        <p:spPr>
          <a:xfrm rot="5400000">
            <a:off x="4349348" y="2723001"/>
            <a:ext cx="333774" cy="327546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à coins arrondis 72"/>
          <p:cNvSpPr/>
          <p:nvPr/>
        </p:nvSpPr>
        <p:spPr>
          <a:xfrm>
            <a:off x="5113708" y="2916018"/>
            <a:ext cx="1892933" cy="30761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Type de l’anomalie</a:t>
            </a:r>
            <a:endParaRPr lang="fr-FR" sz="1400" dirty="0"/>
          </a:p>
        </p:txBody>
      </p:sp>
      <p:sp>
        <p:nvSpPr>
          <p:cNvPr id="74" name="Rectangle à coins arrondis 73"/>
          <p:cNvSpPr/>
          <p:nvPr/>
        </p:nvSpPr>
        <p:spPr>
          <a:xfrm>
            <a:off x="5113708" y="2548851"/>
            <a:ext cx="1892933" cy="30761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Nature de l’anomalie</a:t>
            </a:r>
            <a:endParaRPr lang="fr-FR" sz="1400" dirty="0"/>
          </a:p>
        </p:txBody>
      </p:sp>
      <p:sp>
        <p:nvSpPr>
          <p:cNvPr id="61" name="Triangle isocèle 60"/>
          <p:cNvSpPr/>
          <p:nvPr/>
        </p:nvSpPr>
        <p:spPr>
          <a:xfrm rot="5400000">
            <a:off x="4337975" y="1946905"/>
            <a:ext cx="333774" cy="327546"/>
          </a:xfrm>
          <a:prstGeom prst="triangl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Ellipse 62"/>
          <p:cNvSpPr/>
          <p:nvPr/>
        </p:nvSpPr>
        <p:spPr>
          <a:xfrm>
            <a:off x="5112775" y="1773562"/>
            <a:ext cx="648072" cy="6480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0" name="Picture 4" descr="ESSE 120097: Smart home temperature - humidity sensor at reichelt elektroni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953" y="1912027"/>
            <a:ext cx="369715" cy="371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Ellipse 77"/>
          <p:cNvSpPr/>
          <p:nvPr/>
        </p:nvSpPr>
        <p:spPr>
          <a:xfrm>
            <a:off x="5893492" y="1752348"/>
            <a:ext cx="648072" cy="6480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9" name="Picture 8" descr="Détecteur d&amp;#39;ouverture porte / fenêtre micro - Sac sécurité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0503" y="1773562"/>
            <a:ext cx="605644" cy="605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" name="Titre 1"/>
          <p:cNvSpPr txBox="1">
            <a:spLocks/>
          </p:cNvSpPr>
          <p:nvPr/>
        </p:nvSpPr>
        <p:spPr>
          <a:xfrm>
            <a:off x="5569456" y="1433613"/>
            <a:ext cx="1296144" cy="43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100" dirty="0" smtClean="0">
                <a:latin typeface="+mn-lt"/>
                <a:cs typeface="Times New Roman" panose="02020603050405020304" pitchFamily="18" charset="0"/>
              </a:rPr>
              <a:t>Fenêtre</a:t>
            </a:r>
            <a:endParaRPr lang="en-GB" dirty="0">
              <a:latin typeface="+mn-lt"/>
            </a:endParaRPr>
          </a:p>
        </p:txBody>
      </p:sp>
      <p:sp>
        <p:nvSpPr>
          <p:cNvPr id="88" name="Titre 1"/>
          <p:cNvSpPr txBox="1">
            <a:spLocks/>
          </p:cNvSpPr>
          <p:nvPr/>
        </p:nvSpPr>
        <p:spPr>
          <a:xfrm>
            <a:off x="4834636" y="1442198"/>
            <a:ext cx="1296144" cy="43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100" dirty="0" smtClean="0">
                <a:latin typeface="+mn-lt"/>
                <a:cs typeface="Times New Roman" panose="02020603050405020304" pitchFamily="18" charset="0"/>
              </a:rPr>
              <a:t>Température</a:t>
            </a:r>
            <a:endParaRPr lang="en-GB" dirty="0">
              <a:latin typeface="+mn-lt"/>
            </a:endParaRPr>
          </a:p>
        </p:txBody>
      </p:sp>
      <p:sp>
        <p:nvSpPr>
          <p:cNvPr id="89" name="Ellipse 88"/>
          <p:cNvSpPr/>
          <p:nvPr/>
        </p:nvSpPr>
        <p:spPr>
          <a:xfrm>
            <a:off x="6665853" y="2047862"/>
            <a:ext cx="125631" cy="1256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Ellipse 89"/>
          <p:cNvSpPr/>
          <p:nvPr/>
        </p:nvSpPr>
        <p:spPr>
          <a:xfrm>
            <a:off x="6881010" y="2053457"/>
            <a:ext cx="125631" cy="1256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Triangle isocèle 90"/>
          <p:cNvSpPr/>
          <p:nvPr/>
        </p:nvSpPr>
        <p:spPr>
          <a:xfrm rot="5400000">
            <a:off x="7477870" y="2353451"/>
            <a:ext cx="333774" cy="327546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ZoneTexte 2"/>
          <p:cNvSpPr txBox="1"/>
          <p:nvPr/>
        </p:nvSpPr>
        <p:spPr>
          <a:xfrm>
            <a:off x="8015441" y="2050274"/>
            <a:ext cx="35900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Une grande variété de méthodes pour détecter et corriger des anomalies</a:t>
            </a:r>
            <a:endParaRPr lang="fr-FR" dirty="0">
              <a:latin typeface="+mj-lt"/>
            </a:endParaRPr>
          </a:p>
        </p:txBody>
      </p:sp>
      <p:sp>
        <p:nvSpPr>
          <p:cNvPr id="40" name="Rectangle à coins arrondis 39"/>
          <p:cNvSpPr/>
          <p:nvPr/>
        </p:nvSpPr>
        <p:spPr>
          <a:xfrm>
            <a:off x="8207965" y="2010112"/>
            <a:ext cx="3199433" cy="963492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pic>
        <p:nvPicPr>
          <p:cNvPr id="41" name="Picture 4" descr="Fenêtre ouverte PNG transparents - Stick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62" y="4837044"/>
            <a:ext cx="1418979" cy="1007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ZoneTexte 41"/>
          <p:cNvSpPr txBox="1"/>
          <p:nvPr/>
        </p:nvSpPr>
        <p:spPr>
          <a:xfrm>
            <a:off x="397210" y="5819399"/>
            <a:ext cx="12770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+mj-lt"/>
              </a:rPr>
              <a:t>Ouvertures </a:t>
            </a:r>
          </a:p>
          <a:p>
            <a:r>
              <a:rPr lang="fr-FR" dirty="0" smtClean="0">
                <a:latin typeface="+mj-lt"/>
              </a:rPr>
              <a:t>de fenêtres</a:t>
            </a:r>
            <a:endParaRPr lang="fr-FR" dirty="0">
              <a:latin typeface="+mj-lt"/>
            </a:endParaRPr>
          </a:p>
        </p:txBody>
      </p:sp>
      <p:sp>
        <p:nvSpPr>
          <p:cNvPr id="60" name="Triangle isocèle 59"/>
          <p:cNvSpPr/>
          <p:nvPr/>
        </p:nvSpPr>
        <p:spPr>
          <a:xfrm rot="5400000">
            <a:off x="1793517" y="5208434"/>
            <a:ext cx="333774" cy="327546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0" name="Connecteur droit 79"/>
          <p:cNvCxnSpPr/>
          <p:nvPr/>
        </p:nvCxnSpPr>
        <p:spPr>
          <a:xfrm>
            <a:off x="1056640" y="3460651"/>
            <a:ext cx="9621520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Rectangle à coins arrondis 38"/>
          <p:cNvSpPr/>
          <p:nvPr/>
        </p:nvSpPr>
        <p:spPr>
          <a:xfrm>
            <a:off x="2376316" y="5420079"/>
            <a:ext cx="3168153" cy="30761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Erreurs de mesure (trop) fréquentes</a:t>
            </a:r>
            <a:endParaRPr lang="fr-FR" sz="1400" dirty="0"/>
          </a:p>
        </p:txBody>
      </p:sp>
      <p:sp>
        <p:nvSpPr>
          <p:cNvPr id="43" name="Rectangle à coins arrondis 42"/>
          <p:cNvSpPr/>
          <p:nvPr/>
        </p:nvSpPr>
        <p:spPr>
          <a:xfrm>
            <a:off x="2376315" y="5051404"/>
            <a:ext cx="3168153" cy="30761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Impact consommations énergétiques</a:t>
            </a:r>
            <a:endParaRPr lang="fr-FR" sz="1400" dirty="0"/>
          </a:p>
        </p:txBody>
      </p:sp>
      <p:sp>
        <p:nvSpPr>
          <p:cNvPr id="44" name="Rectangle à coins arrondis 43"/>
          <p:cNvSpPr/>
          <p:nvPr/>
        </p:nvSpPr>
        <p:spPr>
          <a:xfrm>
            <a:off x="2368589" y="5777412"/>
            <a:ext cx="3168153" cy="30761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Erreurs difficiles à détecter</a:t>
            </a:r>
            <a:endParaRPr lang="fr-FR" sz="1400" dirty="0"/>
          </a:p>
        </p:txBody>
      </p:sp>
      <p:sp>
        <p:nvSpPr>
          <p:cNvPr id="45" name="Rectangle à coins arrondis 44"/>
          <p:cNvSpPr/>
          <p:nvPr/>
        </p:nvSpPr>
        <p:spPr>
          <a:xfrm>
            <a:off x="2367476" y="4683236"/>
            <a:ext cx="3168152" cy="30761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Activité humaine</a:t>
            </a:r>
            <a:endParaRPr lang="fr-FR" sz="1400" dirty="0"/>
          </a:p>
        </p:txBody>
      </p:sp>
      <p:pic>
        <p:nvPicPr>
          <p:cNvPr id="1026" name="Picture 2" descr="yeux |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14" y="4016048"/>
            <a:ext cx="915863" cy="707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618836" y="3562251"/>
            <a:ext cx="2844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u="sng" dirty="0" smtClean="0">
                <a:latin typeface="+mj-lt"/>
              </a:rPr>
              <a:t>Choix des données à étudier</a:t>
            </a:r>
            <a:endParaRPr lang="fr-FR" u="sng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2144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Détection et correction des anomalies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CF7-2469-4C82-B0CC-48004090E661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0DA9-C19E-45BD-AE01-114D7FC0E960}" type="datetime1">
              <a:rPr lang="fr-FR" smtClean="0"/>
              <a:pPr/>
              <a:t>19/05/2022</a:t>
            </a:fld>
            <a:endParaRPr lang="fr-FR" dirty="0"/>
          </a:p>
        </p:txBody>
      </p:sp>
      <p:sp>
        <p:nvSpPr>
          <p:cNvPr id="24" name="Rectangle à coins arrondis 23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6409939" y="0"/>
            <a:ext cx="1907184" cy="337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Cas d’étude</a:t>
            </a:r>
            <a:endParaRPr lang="fr-FR" dirty="0"/>
          </a:p>
        </p:txBody>
      </p:sp>
      <p:sp>
        <p:nvSpPr>
          <p:cNvPr id="25" name="Rectangle à coins arrondis 24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4234870" y="0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26" name="Rectangle à coins arrondis 25">
            <a:extLst>
              <a:ext uri="{FF2B5EF4-FFF2-40B4-BE49-F238E27FC236}">
                <a16:creationId xmlns:a16="http://schemas.microsoft.com/office/drawing/2014/main" xmlns="" id="{DDD32CA7-53BD-438D-8A89-640A8057A2C7}"/>
              </a:ext>
            </a:extLst>
          </p:cNvPr>
          <p:cNvSpPr/>
          <p:nvPr/>
        </p:nvSpPr>
        <p:spPr>
          <a:xfrm>
            <a:off x="2061282" y="-8863"/>
            <a:ext cx="1907184" cy="33787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27" name="Rectangle à coins arrondis 26">
            <a:extLst>
              <a:ext uri="{FF2B5EF4-FFF2-40B4-BE49-F238E27FC236}">
                <a16:creationId xmlns:a16="http://schemas.microsoft.com/office/drawing/2014/main" xmlns="" id="{2A229F08-5E14-407B-98FA-F9BD08AAFB3F}"/>
              </a:ext>
            </a:extLst>
          </p:cNvPr>
          <p:cNvSpPr/>
          <p:nvPr/>
        </p:nvSpPr>
        <p:spPr>
          <a:xfrm>
            <a:off x="8515528" y="-8863"/>
            <a:ext cx="1907184" cy="3378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55" name="Rectangle à coins arrondis 54"/>
          <p:cNvSpPr/>
          <p:nvPr/>
        </p:nvSpPr>
        <p:spPr>
          <a:xfrm>
            <a:off x="1258109" y="1943791"/>
            <a:ext cx="2711471" cy="30761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400" dirty="0" smtClean="0"/>
              <a:t>Une grande variété de données… </a:t>
            </a:r>
            <a:endParaRPr lang="fr-FR" sz="1400" dirty="0"/>
          </a:p>
        </p:txBody>
      </p:sp>
      <p:sp>
        <p:nvSpPr>
          <p:cNvPr id="67" name="Rectangle à coins arrondis 66"/>
          <p:cNvSpPr/>
          <p:nvPr/>
        </p:nvSpPr>
        <p:spPr>
          <a:xfrm>
            <a:off x="1259647" y="2762210"/>
            <a:ext cx="2711471" cy="30761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400" dirty="0" smtClean="0"/>
              <a:t>Différentes erreurs / anomalies… </a:t>
            </a:r>
            <a:endParaRPr lang="fr-FR" sz="1400" dirty="0"/>
          </a:p>
        </p:txBody>
      </p:sp>
      <p:sp>
        <p:nvSpPr>
          <p:cNvPr id="56" name="Ellipse 55"/>
          <p:cNvSpPr/>
          <p:nvPr/>
        </p:nvSpPr>
        <p:spPr>
          <a:xfrm>
            <a:off x="1025052" y="1876048"/>
            <a:ext cx="443102" cy="4431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57" name="Ellipse 56"/>
          <p:cNvSpPr/>
          <p:nvPr/>
        </p:nvSpPr>
        <p:spPr>
          <a:xfrm>
            <a:off x="1036558" y="2694467"/>
            <a:ext cx="443102" cy="44310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69" name="Triangle isocèle 68"/>
          <p:cNvSpPr/>
          <p:nvPr/>
        </p:nvSpPr>
        <p:spPr>
          <a:xfrm rot="5400000">
            <a:off x="4349348" y="2723001"/>
            <a:ext cx="333774" cy="327546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à coins arrondis 72"/>
          <p:cNvSpPr/>
          <p:nvPr/>
        </p:nvSpPr>
        <p:spPr>
          <a:xfrm>
            <a:off x="5113708" y="2916018"/>
            <a:ext cx="1892933" cy="30761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Type de l’anomalie</a:t>
            </a:r>
            <a:endParaRPr lang="fr-FR" sz="1400" dirty="0"/>
          </a:p>
        </p:txBody>
      </p:sp>
      <p:sp>
        <p:nvSpPr>
          <p:cNvPr id="74" name="Rectangle à coins arrondis 73"/>
          <p:cNvSpPr/>
          <p:nvPr/>
        </p:nvSpPr>
        <p:spPr>
          <a:xfrm>
            <a:off x="5113708" y="2548851"/>
            <a:ext cx="1892933" cy="30761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Nature de l’anomalie</a:t>
            </a:r>
            <a:endParaRPr lang="fr-FR" sz="1400" dirty="0"/>
          </a:p>
        </p:txBody>
      </p:sp>
      <p:sp>
        <p:nvSpPr>
          <p:cNvPr id="61" name="Triangle isocèle 60"/>
          <p:cNvSpPr/>
          <p:nvPr/>
        </p:nvSpPr>
        <p:spPr>
          <a:xfrm rot="5400000">
            <a:off x="4337975" y="1946905"/>
            <a:ext cx="333774" cy="327546"/>
          </a:xfrm>
          <a:prstGeom prst="triangl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Ellipse 62"/>
          <p:cNvSpPr/>
          <p:nvPr/>
        </p:nvSpPr>
        <p:spPr>
          <a:xfrm>
            <a:off x="5112775" y="1773562"/>
            <a:ext cx="648072" cy="6480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0" name="Picture 4" descr="ESSE 120097: Smart home temperature - humidity sensor at reichelt elektroni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953" y="1912027"/>
            <a:ext cx="369715" cy="371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Ellipse 77"/>
          <p:cNvSpPr/>
          <p:nvPr/>
        </p:nvSpPr>
        <p:spPr>
          <a:xfrm>
            <a:off x="5893492" y="1752348"/>
            <a:ext cx="648072" cy="6480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9" name="Picture 8" descr="Détecteur d&amp;#39;ouverture porte / fenêtre micro - Sac sécurité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0503" y="1773562"/>
            <a:ext cx="605644" cy="605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" name="Titre 1"/>
          <p:cNvSpPr txBox="1">
            <a:spLocks/>
          </p:cNvSpPr>
          <p:nvPr/>
        </p:nvSpPr>
        <p:spPr>
          <a:xfrm>
            <a:off x="5569456" y="1433613"/>
            <a:ext cx="1296144" cy="43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100" dirty="0" smtClean="0">
                <a:latin typeface="+mn-lt"/>
                <a:cs typeface="Times New Roman" panose="02020603050405020304" pitchFamily="18" charset="0"/>
              </a:rPr>
              <a:t>Fenêtre</a:t>
            </a:r>
            <a:endParaRPr lang="en-GB" dirty="0">
              <a:latin typeface="+mn-lt"/>
            </a:endParaRPr>
          </a:p>
        </p:txBody>
      </p:sp>
      <p:sp>
        <p:nvSpPr>
          <p:cNvPr id="88" name="Titre 1"/>
          <p:cNvSpPr txBox="1">
            <a:spLocks/>
          </p:cNvSpPr>
          <p:nvPr/>
        </p:nvSpPr>
        <p:spPr>
          <a:xfrm>
            <a:off x="4834636" y="1442198"/>
            <a:ext cx="1296144" cy="43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100" dirty="0" smtClean="0">
                <a:latin typeface="+mn-lt"/>
                <a:cs typeface="Times New Roman" panose="02020603050405020304" pitchFamily="18" charset="0"/>
              </a:rPr>
              <a:t>Température</a:t>
            </a:r>
            <a:endParaRPr lang="en-GB" dirty="0">
              <a:latin typeface="+mn-lt"/>
            </a:endParaRPr>
          </a:p>
        </p:txBody>
      </p:sp>
      <p:sp>
        <p:nvSpPr>
          <p:cNvPr id="89" name="Ellipse 88"/>
          <p:cNvSpPr/>
          <p:nvPr/>
        </p:nvSpPr>
        <p:spPr>
          <a:xfrm>
            <a:off x="6665853" y="2047862"/>
            <a:ext cx="125631" cy="1256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Ellipse 89"/>
          <p:cNvSpPr/>
          <p:nvPr/>
        </p:nvSpPr>
        <p:spPr>
          <a:xfrm>
            <a:off x="6881010" y="2053457"/>
            <a:ext cx="125631" cy="1256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Triangle isocèle 90"/>
          <p:cNvSpPr/>
          <p:nvPr/>
        </p:nvSpPr>
        <p:spPr>
          <a:xfrm rot="5400000">
            <a:off x="7477870" y="2353451"/>
            <a:ext cx="333774" cy="327546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ZoneTexte 2"/>
          <p:cNvSpPr txBox="1"/>
          <p:nvPr/>
        </p:nvSpPr>
        <p:spPr>
          <a:xfrm>
            <a:off x="8015441" y="2050274"/>
            <a:ext cx="35900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Une grande variété de méthodes pour détecter et corriger des anomalies</a:t>
            </a:r>
            <a:endParaRPr lang="fr-FR" dirty="0">
              <a:latin typeface="+mj-lt"/>
            </a:endParaRPr>
          </a:p>
        </p:txBody>
      </p:sp>
      <p:sp>
        <p:nvSpPr>
          <p:cNvPr id="40" name="Rectangle à coins arrondis 39"/>
          <p:cNvSpPr/>
          <p:nvPr/>
        </p:nvSpPr>
        <p:spPr>
          <a:xfrm>
            <a:off x="8207965" y="2010112"/>
            <a:ext cx="3199433" cy="963492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pic>
        <p:nvPicPr>
          <p:cNvPr id="41" name="Picture 4" descr="Fenêtre ouverte PNG transparents - Stick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62" y="4837044"/>
            <a:ext cx="1418979" cy="1007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ZoneTexte 41"/>
          <p:cNvSpPr txBox="1"/>
          <p:nvPr/>
        </p:nvSpPr>
        <p:spPr>
          <a:xfrm>
            <a:off x="397210" y="5819399"/>
            <a:ext cx="12770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+mj-lt"/>
              </a:rPr>
              <a:t>Ouvertures </a:t>
            </a:r>
          </a:p>
          <a:p>
            <a:r>
              <a:rPr lang="fr-FR" dirty="0" smtClean="0">
                <a:latin typeface="+mj-lt"/>
              </a:rPr>
              <a:t>de fenêtres</a:t>
            </a:r>
            <a:endParaRPr lang="fr-FR" dirty="0">
              <a:latin typeface="+mj-lt"/>
            </a:endParaRPr>
          </a:p>
        </p:txBody>
      </p:sp>
      <p:sp>
        <p:nvSpPr>
          <p:cNvPr id="60" name="Triangle isocèle 59"/>
          <p:cNvSpPr/>
          <p:nvPr/>
        </p:nvSpPr>
        <p:spPr>
          <a:xfrm rot="5400000">
            <a:off x="1793517" y="5208434"/>
            <a:ext cx="333774" cy="327546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0" name="Connecteur droit 79"/>
          <p:cNvCxnSpPr/>
          <p:nvPr/>
        </p:nvCxnSpPr>
        <p:spPr>
          <a:xfrm>
            <a:off x="1056640" y="3460651"/>
            <a:ext cx="9621520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Rectangle à coins arrondis 46"/>
          <p:cNvSpPr/>
          <p:nvPr/>
        </p:nvSpPr>
        <p:spPr>
          <a:xfrm>
            <a:off x="6349999" y="5154799"/>
            <a:ext cx="1721563" cy="30761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Réseaux de neurone</a:t>
            </a:r>
            <a:endParaRPr lang="fr-FR" sz="1400" dirty="0">
              <a:solidFill>
                <a:schemeClr val="tx1"/>
              </a:solidFill>
            </a:endParaRPr>
          </a:p>
        </p:txBody>
      </p:sp>
      <p:pic>
        <p:nvPicPr>
          <p:cNvPr id="49" name="Picture 4" descr="Fenêtre ouverte PNG transparents - Stick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8059" y="3968836"/>
            <a:ext cx="913366" cy="64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" descr="Fenêtre ouverte PNG transparents - StickPNG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8059" y="5152334"/>
            <a:ext cx="913366" cy="64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ZoneTexte 50"/>
          <p:cNvSpPr txBox="1"/>
          <p:nvPr/>
        </p:nvSpPr>
        <p:spPr>
          <a:xfrm>
            <a:off x="10561259" y="4584507"/>
            <a:ext cx="15915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+mj-lt"/>
              </a:rPr>
              <a:t>Ouverture mesurée</a:t>
            </a:r>
          </a:p>
        </p:txBody>
      </p:sp>
      <p:sp>
        <p:nvSpPr>
          <p:cNvPr id="52" name="ZoneTexte 51"/>
          <p:cNvSpPr txBox="1"/>
          <p:nvPr/>
        </p:nvSpPr>
        <p:spPr>
          <a:xfrm>
            <a:off x="10487238" y="5792945"/>
            <a:ext cx="17047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+mj-lt"/>
              </a:rPr>
              <a:t>Ouverture modélisée</a:t>
            </a:r>
          </a:p>
        </p:txBody>
      </p:sp>
      <p:sp>
        <p:nvSpPr>
          <p:cNvPr id="53" name="ZoneTexte 52"/>
          <p:cNvSpPr txBox="1"/>
          <p:nvPr/>
        </p:nvSpPr>
        <p:spPr>
          <a:xfrm>
            <a:off x="11162834" y="4843240"/>
            <a:ext cx="3883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smtClean="0">
                <a:latin typeface="+mj-lt"/>
              </a:rPr>
              <a:t>Vs.</a:t>
            </a:r>
          </a:p>
        </p:txBody>
      </p:sp>
      <p:sp>
        <p:nvSpPr>
          <p:cNvPr id="54" name="Rectangle à coins arrondis 53"/>
          <p:cNvSpPr/>
          <p:nvPr/>
        </p:nvSpPr>
        <p:spPr>
          <a:xfrm>
            <a:off x="8884920" y="4971620"/>
            <a:ext cx="1168399" cy="533400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ysClr val="windowText" lastClr="000000"/>
                </a:solidFill>
              </a:rPr>
              <a:t>LSTM</a:t>
            </a:r>
            <a:endParaRPr lang="fr-FR" sz="1400" dirty="0">
              <a:solidFill>
                <a:sysClr val="windowText" lastClr="000000"/>
              </a:solidFill>
            </a:endParaRPr>
          </a:p>
        </p:txBody>
      </p:sp>
      <p:cxnSp>
        <p:nvCxnSpPr>
          <p:cNvPr id="58" name="Connecteur en arc 57"/>
          <p:cNvCxnSpPr>
            <a:stCxn id="54" idx="2"/>
            <a:endCxn id="54" idx="0"/>
          </p:cNvCxnSpPr>
          <p:nvPr/>
        </p:nvCxnSpPr>
        <p:spPr>
          <a:xfrm rot="5400000" flipH="1">
            <a:off x="9202420" y="5238320"/>
            <a:ext cx="533400" cy="12700"/>
          </a:xfrm>
          <a:prstGeom prst="curvedConnector5">
            <a:avLst>
              <a:gd name="adj1" fmla="val -42857"/>
              <a:gd name="adj2" fmla="val -3680008"/>
              <a:gd name="adj3" fmla="val 142857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riangle isocèle 58"/>
          <p:cNvSpPr/>
          <p:nvPr/>
        </p:nvSpPr>
        <p:spPr>
          <a:xfrm rot="5400000">
            <a:off x="8260292" y="5131754"/>
            <a:ext cx="333774" cy="327546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Triangle isocèle 61"/>
          <p:cNvSpPr/>
          <p:nvPr/>
        </p:nvSpPr>
        <p:spPr>
          <a:xfrm rot="5400000">
            <a:off x="10318016" y="5074547"/>
            <a:ext cx="333774" cy="327546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yeux |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14" y="4016048"/>
            <a:ext cx="915863" cy="707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yeux |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921" y="4241323"/>
            <a:ext cx="915863" cy="707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618836" y="3562251"/>
            <a:ext cx="2844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u="sng" dirty="0" smtClean="0">
                <a:latin typeface="+mj-lt"/>
              </a:rPr>
              <a:t>Choix des données à étudier</a:t>
            </a:r>
            <a:endParaRPr lang="fr-FR" u="sng" dirty="0">
              <a:latin typeface="+mj-lt"/>
            </a:endParaRPr>
          </a:p>
        </p:txBody>
      </p:sp>
      <p:sp>
        <p:nvSpPr>
          <p:cNvPr id="65" name="ZoneTexte 64"/>
          <p:cNvSpPr txBox="1"/>
          <p:nvPr/>
        </p:nvSpPr>
        <p:spPr>
          <a:xfrm>
            <a:off x="7507594" y="3573767"/>
            <a:ext cx="3196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u="sng" dirty="0" smtClean="0">
                <a:latin typeface="+mj-lt"/>
              </a:rPr>
              <a:t>Choix de la méthode à appliquer</a:t>
            </a:r>
            <a:endParaRPr lang="fr-FR" u="sng" dirty="0">
              <a:latin typeface="+mj-lt"/>
            </a:endParaRPr>
          </a:p>
        </p:txBody>
      </p:sp>
      <p:cxnSp>
        <p:nvCxnSpPr>
          <p:cNvPr id="66" name="Connecteur droit 65"/>
          <p:cNvCxnSpPr/>
          <p:nvPr/>
        </p:nvCxnSpPr>
        <p:spPr>
          <a:xfrm flipV="1">
            <a:off x="5869785" y="3474938"/>
            <a:ext cx="0" cy="2990792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Rectangle à coins arrondis 67"/>
          <p:cNvSpPr/>
          <p:nvPr/>
        </p:nvSpPr>
        <p:spPr>
          <a:xfrm>
            <a:off x="2376316" y="5420079"/>
            <a:ext cx="3168153" cy="30761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Erreurs de mesure (trop) fréquentes</a:t>
            </a:r>
            <a:endParaRPr lang="fr-FR" sz="1400" dirty="0"/>
          </a:p>
        </p:txBody>
      </p:sp>
      <p:sp>
        <p:nvSpPr>
          <p:cNvPr id="71" name="Rectangle à coins arrondis 70"/>
          <p:cNvSpPr/>
          <p:nvPr/>
        </p:nvSpPr>
        <p:spPr>
          <a:xfrm>
            <a:off x="2376315" y="5051404"/>
            <a:ext cx="3168153" cy="30761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Impact consommations énergétiques</a:t>
            </a:r>
            <a:endParaRPr lang="fr-FR" sz="1400" dirty="0"/>
          </a:p>
        </p:txBody>
      </p:sp>
      <p:sp>
        <p:nvSpPr>
          <p:cNvPr id="72" name="Rectangle à coins arrondis 71"/>
          <p:cNvSpPr/>
          <p:nvPr/>
        </p:nvSpPr>
        <p:spPr>
          <a:xfrm>
            <a:off x="2368589" y="5777412"/>
            <a:ext cx="3168153" cy="30761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Erreurs difficiles à détecter</a:t>
            </a:r>
            <a:endParaRPr lang="fr-FR" sz="1400" dirty="0"/>
          </a:p>
        </p:txBody>
      </p:sp>
      <p:sp>
        <p:nvSpPr>
          <p:cNvPr id="75" name="Rectangle à coins arrondis 74"/>
          <p:cNvSpPr/>
          <p:nvPr/>
        </p:nvSpPr>
        <p:spPr>
          <a:xfrm>
            <a:off x="2367476" y="4683236"/>
            <a:ext cx="3168152" cy="30761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Activité humaine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12144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18270</TotalTime>
  <Words>1589</Words>
  <Application>Microsoft Office PowerPoint</Application>
  <PresentationFormat>Personnalisé</PresentationFormat>
  <Paragraphs>595</Paragraphs>
  <Slides>42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42</vt:i4>
      </vt:variant>
    </vt:vector>
  </HeadingPairs>
  <TitlesOfParts>
    <vt:vector size="43" baseType="lpstr">
      <vt:lpstr>Thème Office</vt:lpstr>
      <vt:lpstr>Détection d’ouvertures de fenêtres au moyen de réseaux de neurones artificiels LSTM </vt:lpstr>
      <vt:lpstr>Plan de présentation</vt:lpstr>
      <vt:lpstr>Exploitation des données mesurées</vt:lpstr>
      <vt:lpstr>Exploitation des données mesurées</vt:lpstr>
      <vt:lpstr>Détection et correction des anomalies</vt:lpstr>
      <vt:lpstr>Détection et correction des anomalies</vt:lpstr>
      <vt:lpstr>Détection et correction des anomalies</vt:lpstr>
      <vt:lpstr>Détection et correction des anomalies</vt:lpstr>
      <vt:lpstr>Détection et correction des anomalies</vt:lpstr>
      <vt:lpstr>Reconnaissance d’ouverture de fenêtres</vt:lpstr>
      <vt:lpstr>Reconnaissance d’ouverture de fenêtres</vt:lpstr>
      <vt:lpstr>Reconnaissance d’ouverture de fenêtres</vt:lpstr>
      <vt:lpstr>Reconnaissance d’ouverture de fenêtres</vt:lpstr>
      <vt:lpstr>Objectifs</vt:lpstr>
      <vt:lpstr>Plan de présentation</vt:lpstr>
      <vt:lpstr>Processus d’apprentissage et d’évaluation</vt:lpstr>
      <vt:lpstr>Processus d’apprentissage et d’évaluation</vt:lpstr>
      <vt:lpstr>Processus d’apprentissage et d’évaluation</vt:lpstr>
      <vt:lpstr>Processus d’apprentissage et d’évaluation</vt:lpstr>
      <vt:lpstr>Evaluation des performances du modèle</vt:lpstr>
      <vt:lpstr>Evaluation des performances du modèle</vt:lpstr>
      <vt:lpstr>Evaluation des performances du modèle</vt:lpstr>
      <vt:lpstr>Evaluation des performances du modèle</vt:lpstr>
      <vt:lpstr>Différenciation des ouvertures</vt:lpstr>
      <vt:lpstr>Différenciation des ouvertures</vt:lpstr>
      <vt:lpstr>Plan de présentation</vt:lpstr>
      <vt:lpstr>Cas d’étude</vt:lpstr>
      <vt:lpstr>Cas d’étude</vt:lpstr>
      <vt:lpstr>Cas d’étude</vt:lpstr>
      <vt:lpstr>Aperçu des données de test</vt:lpstr>
      <vt:lpstr>Aperçu des données de test</vt:lpstr>
      <vt:lpstr>Aperçu des données de test</vt:lpstr>
      <vt:lpstr>Aperçu des données de test</vt:lpstr>
      <vt:lpstr>Plan de présentation</vt:lpstr>
      <vt:lpstr>Résultats: température</vt:lpstr>
      <vt:lpstr>Résultats: température et humidité</vt:lpstr>
      <vt:lpstr>Résultats: température et CO2</vt:lpstr>
      <vt:lpstr>Résultats: température, humidité et CO2</vt:lpstr>
      <vt:lpstr>Résultats ouvertures estimées</vt:lpstr>
      <vt:lpstr>Plan de présentation</vt:lpstr>
      <vt:lpstr>Conclusion et perspectives</vt:lpstr>
      <vt:lpstr>Merci de votre attention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Enguerrand DE RAUTLIN</dc:creator>
  <cp:lastModifiedBy>Enguerrand DE RAUTLIN</cp:lastModifiedBy>
  <cp:revision>663</cp:revision>
  <dcterms:created xsi:type="dcterms:W3CDTF">2019-05-16T07:19:42Z</dcterms:created>
  <dcterms:modified xsi:type="dcterms:W3CDTF">2022-05-19T10:30:56Z</dcterms:modified>
</cp:coreProperties>
</file>