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6" r:id="rId5"/>
    <p:sldId id="263" r:id="rId6"/>
    <p:sldId id="264" r:id="rId7"/>
    <p:sldId id="265" r:id="rId8"/>
    <p:sldId id="260" r:id="rId9"/>
    <p:sldId id="261" r:id="rId10"/>
    <p:sldId id="262" r:id="rId11"/>
    <p:sldId id="26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850DB-1D4D-4B79-9075-D9825907FE75}" type="datetimeFigureOut">
              <a:rPr lang="fr-FR" smtClean="0"/>
              <a:t>11/05/2022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2721C-EC69-4D45-A0C4-C3343A39C7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976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721C-EC69-4D45-A0C4-C3343A39C79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670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Préciser la KDE en ordonnée</a:t>
            </a:r>
          </a:p>
          <a:p>
            <a:r>
              <a:rPr lang="fr-FR" smtClean="0"/>
              <a:t>Volets façade Sud considérés</a:t>
            </a:r>
            <a:r>
              <a:rPr lang="fr-FR" baseline="0" smtClean="0"/>
              <a:t> comme fermés car fenêtre obstruée sur le site expérimental</a:t>
            </a:r>
          </a:p>
          <a:p>
            <a:r>
              <a:rPr lang="fr-FR" baseline="0" smtClean="0"/>
              <a:t>Fichier météo n’est pas celui de l’expérimentation car données pas suffisantes (ensoleillement par exemple)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721C-EC69-4D45-A0C4-C3343A39C79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829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2483B2-A118-4567-AED8-1693716D1817}" type="datetime1">
              <a:rPr lang="fr-FR" smtClean="0"/>
              <a:t>11/05/2022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286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438005-581A-426E-BEC8-3066AD460442}" type="datetime1">
              <a:rPr lang="fr-FR" smtClean="0"/>
              <a:t>11/05/2022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57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507F42-3531-47A7-A572-8E83C2530731}" type="datetime1">
              <a:rPr lang="fr-FR" smtClean="0"/>
              <a:t>11/05/2022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03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EF528D-6B27-49BD-BA1F-77AFFF713D26}" type="datetime1">
              <a:rPr lang="fr-FR" smtClean="0"/>
              <a:t>11/05/2022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02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166730-AD8F-4059-911D-1F992CB5EF50}" type="datetime1">
              <a:rPr lang="fr-FR" smtClean="0"/>
              <a:t>11/05/2022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04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A5AAC0-3190-43DA-869A-3719EEBF1584}" type="datetime1">
              <a:rPr lang="fr-FR" smtClean="0"/>
              <a:t>11/05/2022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90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A1D6CB-65CA-4A5C-A7A6-715F14BBE1BA}" type="datetime1">
              <a:rPr lang="fr-FR" smtClean="0"/>
              <a:t>11/05/2022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3F91F5-FED4-4438-8732-3E9B72A7A452}" type="datetime1">
              <a:rPr lang="fr-FR" smtClean="0"/>
              <a:t>11/05/2022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56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4D0D7-CEC9-4794-BE90-049DD5614471}" type="datetime1">
              <a:rPr lang="fr-FR" smtClean="0"/>
              <a:t>11/05/2022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3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9B1C48-9B54-4566-8917-5C3791D808F7}" type="datetime1">
              <a:rPr lang="fr-FR" smtClean="0"/>
              <a:t>11/05/2022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4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88DE7F-4892-4874-A61A-45C756EB7FBA}" type="datetime1">
              <a:rPr lang="fr-FR" smtClean="0"/>
              <a:t>11/05/2022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4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7687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222928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839597" y="6658273"/>
            <a:ext cx="512806" cy="194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2AE2DB7-873C-467F-8262-E26D3A133D3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765175"/>
          </a:xfrm>
          <a:prstGeom prst="rect">
            <a:avLst/>
          </a:prstGeom>
          <a:gradFill flip="none" rotWithShape="1">
            <a:gsLst>
              <a:gs pos="60000">
                <a:srgbClr val="E60019"/>
              </a:gs>
              <a:gs pos="77000">
                <a:schemeClr val="bg1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8" name="Image 10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0" y="188913"/>
            <a:ext cx="14224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1" descr="LOGO_INESok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6219" y="82946"/>
            <a:ext cx="1386681" cy="56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653104"/>
            <a:ext cx="12192000" cy="204897"/>
          </a:xfrm>
          <a:prstGeom prst="rect">
            <a:avLst/>
          </a:prstGeom>
          <a:gradFill>
            <a:gsLst>
              <a:gs pos="0">
                <a:srgbClr val="0A6E28">
                  <a:lumMod val="100000"/>
                </a:srgbClr>
              </a:gs>
              <a:gs pos="100000">
                <a:srgbClr val="91C30A">
                  <a:alpha val="8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8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simon.bal-fontaine@cea.f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2574" y="2955675"/>
            <a:ext cx="9475177" cy="993531"/>
          </a:xfrm>
        </p:spPr>
        <p:txBody>
          <a:bodyPr>
            <a:normAutofit/>
          </a:bodyPr>
          <a:lstStyle/>
          <a:p>
            <a:r>
              <a:rPr lang="fr-FR" b="1" dirty="0" smtClean="0"/>
              <a:t>Comparaison qualitative des comportements aérauliques d’un aérateur entre des mesures en site expérimental et son modèle numérique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1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771082" y="1515914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International Building Performance Simulation Association </a:t>
            </a:r>
          </a:p>
          <a:p>
            <a:r>
              <a:rPr lang="fr-FR" sz="2000" b="1" i="1" dirty="0" smtClean="0"/>
              <a:t>Conférence francophone 2022 </a:t>
            </a:r>
            <a:endParaRPr lang="fr-FR" sz="2000" b="1" i="1" dirty="0"/>
          </a:p>
          <a:p>
            <a:r>
              <a:rPr lang="fr-FR" sz="2000" b="1" i="1" dirty="0" smtClean="0"/>
              <a:t>Châlons en Champagne, 19 </a:t>
            </a:r>
            <a:r>
              <a:rPr lang="fr-FR" sz="2000" b="1" i="1" dirty="0"/>
              <a:t>et 20 Mai </a:t>
            </a:r>
            <a:r>
              <a:rPr lang="fr-FR" sz="2000" b="1" i="1" dirty="0" smtClean="0"/>
              <a:t>2022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522574" y="4079039"/>
            <a:ext cx="8931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fr-FR" dirty="0" smtClean="0"/>
              <a:t>Simon BAL-FONTAINE*</a:t>
            </a:r>
            <a:r>
              <a:rPr lang="fr-FR" baseline="30000" dirty="0" smtClean="0"/>
              <a:t>1</a:t>
            </a:r>
            <a:r>
              <a:rPr lang="fr-FR" dirty="0" smtClean="0"/>
              <a:t>, Aurélie FOUCQUIER</a:t>
            </a:r>
            <a:r>
              <a:rPr lang="fr-FR" baseline="30000" dirty="0" smtClean="0"/>
              <a:t>1</a:t>
            </a:r>
            <a:r>
              <a:rPr lang="fr-FR" dirty="0" smtClean="0"/>
              <a:t>, Ophélie OUVRIER BONNAZ</a:t>
            </a:r>
            <a:r>
              <a:rPr lang="fr-FR" baseline="30000" dirty="0" smtClean="0"/>
              <a:t>1</a:t>
            </a:r>
            <a:r>
              <a:rPr lang="fr-FR" dirty="0" smtClean="0"/>
              <a:t>, Etienne WURTZ</a:t>
            </a:r>
            <a:r>
              <a:rPr lang="fr-FR" baseline="30000" dirty="0" smtClean="0"/>
              <a:t>1</a:t>
            </a:r>
          </a:p>
          <a:p>
            <a:pPr hangingPunct="0"/>
            <a:endParaRPr lang="fr-FR" dirty="0" smtClean="0"/>
          </a:p>
          <a:p>
            <a:r>
              <a:rPr lang="fr-FR" baseline="30000" dirty="0" smtClean="0"/>
              <a:t>1</a:t>
            </a:r>
            <a:r>
              <a:rPr lang="fr-FR" dirty="0" smtClean="0"/>
              <a:t> </a:t>
            </a:r>
            <a:r>
              <a:rPr lang="fr-FR" dirty="0" err="1" smtClean="0"/>
              <a:t>Univ</a:t>
            </a:r>
            <a:r>
              <a:rPr lang="fr-FR" dirty="0" smtClean="0"/>
              <a:t>. Grenoble Alpes, CEA, </a:t>
            </a:r>
            <a:r>
              <a:rPr lang="fr-FR" dirty="0" err="1" smtClean="0"/>
              <a:t>Liten</a:t>
            </a:r>
            <a:r>
              <a:rPr lang="fr-FR" dirty="0" smtClean="0"/>
              <a:t>, Campus </a:t>
            </a:r>
            <a:r>
              <a:rPr lang="fr-FR" dirty="0" err="1" smtClean="0"/>
              <a:t>Ines</a:t>
            </a:r>
            <a:r>
              <a:rPr lang="fr-FR" dirty="0" smtClean="0"/>
              <a:t>, 73375 Le Bourget du Lac, France</a:t>
            </a:r>
          </a:p>
          <a:p>
            <a:pPr hangingPunct="0"/>
            <a:r>
              <a:rPr lang="fr-FR" dirty="0" smtClean="0"/>
              <a:t>*</a:t>
            </a:r>
            <a:r>
              <a:rPr lang="fr-FR" u="sng" dirty="0" smtClean="0">
                <a:hlinkClick r:id="rId2"/>
              </a:rPr>
              <a:t>simon.bal-fontaine@cea.fr</a:t>
            </a:r>
            <a:r>
              <a:rPr lang="fr-FR" u="sng" dirty="0" smtClean="0"/>
              <a:t> 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1026" name="Picture 2" descr="logo_ibpsa_fr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01" y="1329091"/>
            <a:ext cx="14287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3317" y="5308503"/>
            <a:ext cx="1933690" cy="11797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37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9861" y="1162540"/>
            <a:ext cx="7546731" cy="558852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+mn-lt"/>
                <a:ea typeface="+mn-ea"/>
                <a:cs typeface="+mn-cs"/>
              </a:rPr>
              <a:t>Conclusions et perspectives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10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958362" y="2131825"/>
            <a:ext cx="8915400" cy="203132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i="1" dirty="0" smtClean="0"/>
              <a:t>Potentiel de l’amélioration de la qualité de l’air intérieur assez élevé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i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i="1" dirty="0" smtClean="0"/>
              <a:t>Potentiel de rafraîchissement passif assez limité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i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i="1" dirty="0" smtClean="0"/>
              <a:t>Proposition de nouvelles hypothèses de modélisation du dispositif de ventilation naturelle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i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i="1" dirty="0" smtClean="0"/>
              <a:t>Utilisation de ces aérateurs dans une application résidentielle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58361" y="4386143"/>
            <a:ext cx="8915401" cy="20313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Compléter l’instrumentation sur le site expérimental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i="1" dirty="0" smtClean="0"/>
              <a:t>Données de concentration en CO2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i="1" dirty="0" smtClean="0"/>
              <a:t>Données de bruits </a:t>
            </a:r>
          </a:p>
          <a:p>
            <a:pPr lvl="1"/>
            <a:endParaRPr lang="fr-FR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Améliorer l’algorithme de pilotage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i="1" dirty="0" smtClean="0"/>
              <a:t>Ouverture en fonction de paramètres d’entrées prédéfinis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i="1" dirty="0" smtClean="0"/>
              <a:t>Eviter les périodes d’inconfort froid en </a:t>
            </a:r>
            <a:r>
              <a:rPr lang="fr-FR" i="1" dirty="0" err="1" smtClean="0"/>
              <a:t>mi-saison</a:t>
            </a:r>
            <a:endParaRPr lang="fr-FR" i="1" dirty="0"/>
          </a:p>
        </p:txBody>
      </p:sp>
      <p:pic>
        <p:nvPicPr>
          <p:cNvPr id="7" name="Picture 2" descr="logo_ibpsa_f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40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11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51220"/>
          <a:stretch/>
        </p:blipFill>
        <p:spPr>
          <a:xfrm>
            <a:off x="631034" y="2913706"/>
            <a:ext cx="10417126" cy="232650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b="85692"/>
          <a:stretch/>
        </p:blipFill>
        <p:spPr>
          <a:xfrm>
            <a:off x="631035" y="2231309"/>
            <a:ext cx="10417125" cy="68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0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2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03131" y="1174453"/>
            <a:ext cx="5838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Introduction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47516" y="2367307"/>
            <a:ext cx="2145322" cy="1200329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fr-FR" b="1" dirty="0" smtClean="0"/>
              <a:t>Problèmes actuels dans les bâtiments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QAI Dégradée</a:t>
            </a:r>
            <a:endParaRPr lang="fr-FR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Confort d’été </a:t>
            </a:r>
            <a:endParaRPr lang="fr-FR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4511119" y="2505806"/>
            <a:ext cx="2611315" cy="92333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Proposition de solution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Utilisation de la ventilation naturelle</a:t>
            </a:r>
            <a:endParaRPr lang="fr-FR" i="1" dirty="0"/>
          </a:p>
        </p:txBody>
      </p:sp>
      <p:cxnSp>
        <p:nvCxnSpPr>
          <p:cNvPr id="10" name="Connecteur droit avec flèche 9"/>
          <p:cNvCxnSpPr>
            <a:stCxn id="7" idx="3"/>
            <a:endCxn id="8" idx="1"/>
          </p:cNvCxnSpPr>
          <p:nvPr/>
        </p:nvCxnSpPr>
        <p:spPr>
          <a:xfrm flipV="1">
            <a:off x="2392838" y="2967471"/>
            <a:ext cx="2118281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9240716" y="2367307"/>
            <a:ext cx="2637692" cy="120032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Problèmes de la ventilation naturelle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Inconfort acoustique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Risque d’intrusion</a:t>
            </a:r>
            <a:endParaRPr lang="fr-FR" i="1" dirty="0"/>
          </a:p>
        </p:txBody>
      </p:sp>
      <p:cxnSp>
        <p:nvCxnSpPr>
          <p:cNvPr id="15" name="Connecteur droit avec flèche 14"/>
          <p:cNvCxnSpPr>
            <a:stCxn id="8" idx="3"/>
            <a:endCxn id="13" idx="1"/>
          </p:cNvCxnSpPr>
          <p:nvPr/>
        </p:nvCxnSpPr>
        <p:spPr>
          <a:xfrm>
            <a:off x="7122434" y="2967471"/>
            <a:ext cx="2118282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>
            <a:stCxn id="13" idx="2"/>
            <a:endCxn id="40" idx="0"/>
          </p:cNvCxnSpPr>
          <p:nvPr/>
        </p:nvCxnSpPr>
        <p:spPr>
          <a:xfrm>
            <a:off x="10559562" y="3567636"/>
            <a:ext cx="0" cy="10131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9137406" y="4580761"/>
            <a:ext cx="2844312" cy="147732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Dispositif de ventilation naturelle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Deux aérateurs en allège de baie vitrée couplés à une fenêtre de toit </a:t>
            </a:r>
            <a:endParaRPr lang="fr-FR" i="1" dirty="0"/>
          </a:p>
        </p:txBody>
      </p:sp>
      <p:cxnSp>
        <p:nvCxnSpPr>
          <p:cNvPr id="44" name="Connecteur droit avec flèche 43"/>
          <p:cNvCxnSpPr>
            <a:stCxn id="40" idx="1"/>
            <a:endCxn id="45" idx="3"/>
          </p:cNvCxnSpPr>
          <p:nvPr/>
        </p:nvCxnSpPr>
        <p:spPr>
          <a:xfrm flipH="1">
            <a:off x="8346213" y="5319425"/>
            <a:ext cx="791193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6772390" y="4996260"/>
            <a:ext cx="1573823" cy="64633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Test en site expérimental</a:t>
            </a:r>
            <a:endParaRPr lang="fr-FR" b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3861095" y="4996260"/>
            <a:ext cx="2145324" cy="64633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Utilisation d’un modèle numérique</a:t>
            </a:r>
            <a:endParaRPr lang="fr-FR" b="1" dirty="0"/>
          </a:p>
        </p:txBody>
      </p:sp>
      <p:cxnSp>
        <p:nvCxnSpPr>
          <p:cNvPr id="51" name="Connecteur droit avec flèche 50"/>
          <p:cNvCxnSpPr>
            <a:stCxn id="45" idx="1"/>
            <a:endCxn id="49" idx="3"/>
          </p:cNvCxnSpPr>
          <p:nvPr/>
        </p:nvCxnSpPr>
        <p:spPr>
          <a:xfrm flipH="1">
            <a:off x="6006419" y="5319426"/>
            <a:ext cx="7659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en arc 54"/>
          <p:cNvCxnSpPr>
            <a:stCxn id="49" idx="0"/>
            <a:endCxn id="45" idx="0"/>
          </p:cNvCxnSpPr>
          <p:nvPr/>
        </p:nvCxnSpPr>
        <p:spPr>
          <a:xfrm rot="5400000" flipH="1" flipV="1">
            <a:off x="6246529" y="3683488"/>
            <a:ext cx="12700" cy="2625545"/>
          </a:xfrm>
          <a:prstGeom prst="curvedConnector3">
            <a:avLst>
              <a:gd name="adj1" fmla="val 4084614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5326756" y="4089442"/>
            <a:ext cx="1852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Calibrage manuel</a:t>
            </a:r>
            <a:endParaRPr lang="fr-FR" i="1" dirty="0"/>
          </a:p>
        </p:txBody>
      </p:sp>
      <p:sp>
        <p:nvSpPr>
          <p:cNvPr id="76" name="ZoneTexte 75"/>
          <p:cNvSpPr txBox="1"/>
          <p:nvPr/>
        </p:nvSpPr>
        <p:spPr>
          <a:xfrm>
            <a:off x="247516" y="4580761"/>
            <a:ext cx="2822386" cy="147732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Caractériser le potentiel des aérateurs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Amélioration de la QAI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i="1" dirty="0" smtClean="0"/>
              <a:t>Rafraîchissement </a:t>
            </a:r>
            <a:r>
              <a:rPr lang="fr-FR" i="1" dirty="0"/>
              <a:t>passif </a:t>
            </a:r>
            <a:r>
              <a:rPr lang="fr-FR" i="1" dirty="0" smtClean="0"/>
              <a:t>nocturne</a:t>
            </a:r>
            <a:endParaRPr lang="fr-FR" i="1" dirty="0"/>
          </a:p>
        </p:txBody>
      </p:sp>
      <p:cxnSp>
        <p:nvCxnSpPr>
          <p:cNvPr id="83" name="Connecteur droit avec flèche 82"/>
          <p:cNvCxnSpPr>
            <a:stCxn id="49" idx="1"/>
            <a:endCxn id="76" idx="3"/>
          </p:cNvCxnSpPr>
          <p:nvPr/>
        </p:nvCxnSpPr>
        <p:spPr>
          <a:xfrm flipH="1" flipV="1">
            <a:off x="3069902" y="5319425"/>
            <a:ext cx="791193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logo_ibpsa_f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en arc 20"/>
          <p:cNvCxnSpPr>
            <a:stCxn id="45" idx="2"/>
            <a:endCxn id="76" idx="2"/>
          </p:cNvCxnSpPr>
          <p:nvPr/>
        </p:nvCxnSpPr>
        <p:spPr>
          <a:xfrm rot="5400000">
            <a:off x="4401257" y="2900044"/>
            <a:ext cx="415498" cy="5900593"/>
          </a:xfrm>
          <a:prstGeom prst="curvedConnector3">
            <a:avLst>
              <a:gd name="adj1" fmla="val 155018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5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08638" y="1107692"/>
            <a:ext cx="3874556" cy="668548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+mn-lt"/>
                <a:ea typeface="+mn-ea"/>
                <a:cs typeface="+mn-cs"/>
              </a:rPr>
              <a:t>Site expérimental</a:t>
            </a:r>
            <a:endParaRPr lang="fr-FR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3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58"/>
          <a:stretch/>
        </p:blipFill>
        <p:spPr>
          <a:xfrm>
            <a:off x="800100" y="2038450"/>
            <a:ext cx="3370363" cy="18417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807" y="3613638"/>
            <a:ext cx="3152299" cy="2837069"/>
          </a:xfrm>
          <a:prstGeom prst="rect">
            <a:avLst/>
          </a:prstGeom>
        </p:spPr>
      </p:pic>
      <p:sp>
        <p:nvSpPr>
          <p:cNvPr id="70" name="ZoneTexte 69"/>
          <p:cNvSpPr txBox="1"/>
          <p:nvPr/>
        </p:nvSpPr>
        <p:spPr>
          <a:xfrm>
            <a:off x="1833808" y="4142383"/>
            <a:ext cx="4130307" cy="2308324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Maison de plain-pied avec exigences de la RT 2012</a:t>
            </a:r>
          </a:p>
          <a:p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Pas de VMC installée</a:t>
            </a:r>
          </a:p>
          <a:p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Pas de cloison entre la cuisine et le séjour</a:t>
            </a:r>
          </a:p>
          <a:p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Simulation d’occupation avec 300W dégagés en permanence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648934" y="2038450"/>
            <a:ext cx="4136904" cy="1323439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Situé aux alentours de Bordeaux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Site </a:t>
            </a:r>
            <a:r>
              <a:rPr lang="fr-FR" sz="1600" i="1" dirty="0"/>
              <a:t>en zone </a:t>
            </a:r>
            <a:r>
              <a:rPr lang="fr-FR" sz="1600" i="1" dirty="0" smtClean="0"/>
              <a:t>rurale</a:t>
            </a:r>
          </a:p>
          <a:p>
            <a:endParaRPr lang="fr-FR" sz="16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/>
              <a:t>Alternance de brise de </a:t>
            </a:r>
            <a:r>
              <a:rPr lang="fr-FR" sz="1600" i="1" dirty="0" smtClean="0"/>
              <a:t>mer</a:t>
            </a:r>
            <a:r>
              <a:rPr lang="fr-FR" sz="1600" i="1" dirty="0"/>
              <a:t> </a:t>
            </a:r>
            <a:r>
              <a:rPr lang="fr-FR" sz="1600" i="1" dirty="0" smtClean="0"/>
              <a:t>et brise </a:t>
            </a:r>
            <a:r>
              <a:rPr lang="fr-FR" sz="1600" i="1" dirty="0"/>
              <a:t>de terre</a:t>
            </a:r>
          </a:p>
        </p:txBody>
      </p:sp>
      <p:pic>
        <p:nvPicPr>
          <p:cNvPr id="17" name="Picture 2" descr="logo_ibpsa_fr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92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4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708637" y="1107692"/>
            <a:ext cx="5342793" cy="668548"/>
          </a:xfrm>
        </p:spPr>
        <p:txBody>
          <a:bodyPr>
            <a:normAutofit fontScale="90000"/>
          </a:bodyPr>
          <a:lstStyle/>
          <a:p>
            <a:r>
              <a:rPr lang="fr-FR" sz="3200" dirty="0" smtClean="0">
                <a:latin typeface="+mn-lt"/>
                <a:ea typeface="+mn-ea"/>
                <a:cs typeface="+mn-cs"/>
              </a:rPr>
              <a:t>Dispositif de ventilation naturelle </a:t>
            </a:r>
            <a:endParaRPr lang="fr-FR" sz="3200" dirty="0"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logo_ibpsa_fr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space réservé du contenu 4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17257" y="4092148"/>
            <a:ext cx="3142866" cy="23571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151" y="4350639"/>
            <a:ext cx="1840167" cy="184016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44"/>
          <a:stretch/>
        </p:blipFill>
        <p:spPr>
          <a:xfrm>
            <a:off x="3654388" y="1900653"/>
            <a:ext cx="1979481" cy="1885947"/>
          </a:xfrm>
          <a:prstGeom prst="rect">
            <a:avLst/>
          </a:prstGeom>
        </p:spPr>
      </p:pic>
      <p:cxnSp>
        <p:nvCxnSpPr>
          <p:cNvPr id="10" name="Connecteur droit avec flèche 9"/>
          <p:cNvCxnSpPr>
            <a:stCxn id="7" idx="1"/>
            <a:endCxn id="8" idx="1"/>
          </p:cNvCxnSpPr>
          <p:nvPr/>
        </p:nvCxnSpPr>
        <p:spPr>
          <a:xfrm>
            <a:off x="6260123" y="5270723"/>
            <a:ext cx="637028" cy="0"/>
          </a:xfrm>
          <a:prstGeom prst="straightConnector1">
            <a:avLst/>
          </a:prstGeom>
          <a:ln w="1905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682154" y="1796662"/>
            <a:ext cx="5223962" cy="2308324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Pilotage horaire : </a:t>
            </a:r>
          </a:p>
          <a:p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Ouverture en tout ou rien des ouvrants de </a:t>
            </a:r>
            <a:r>
              <a:rPr lang="fr-FR" sz="1600" i="1" dirty="0"/>
              <a:t>22h à 8h</a:t>
            </a:r>
            <a:endParaRPr lang="fr-FR" sz="1600" i="1" dirty="0" smtClean="0"/>
          </a:p>
          <a:p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Fermeture de la fenêtre de toit lorsqu’il pleut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Volets des aérateurs ouverts de  8h à 11h et de 18h à 23h</a:t>
            </a:r>
          </a:p>
          <a:p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Volet de la fenêtre de toit ouverts de 12h à 23h</a:t>
            </a:r>
            <a:endParaRPr lang="fr-FR" sz="1600" i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355273" y="2428129"/>
            <a:ext cx="2250831" cy="830997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Surface d’échange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1,35 m² avec un taux d’ouverture de 45°</a:t>
            </a:r>
            <a:endParaRPr lang="fr-FR" sz="1600" i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355273" y="4978335"/>
            <a:ext cx="2381100" cy="584775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Surface d’échange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0,13 m² par aérateur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3206583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1584" y="1182593"/>
            <a:ext cx="5483469" cy="518746"/>
          </a:xfrm>
        </p:spPr>
        <p:txBody>
          <a:bodyPr>
            <a:noAutofit/>
          </a:bodyPr>
          <a:lstStyle/>
          <a:p>
            <a:r>
              <a:rPr lang="fr-FR" sz="3200" dirty="0">
                <a:latin typeface="+mn-lt"/>
                <a:ea typeface="+mn-ea"/>
                <a:cs typeface="+mn-cs"/>
              </a:rPr>
              <a:t>Etude expérimentale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5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7430251" y="4648528"/>
            <a:ext cx="3374741" cy="1569660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Capteurs utilisés :</a:t>
            </a:r>
          </a:p>
          <a:p>
            <a:endParaRPr lang="fr-FR" sz="16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1600" i="1" dirty="0" smtClean="0"/>
              <a:t>Sonde de platine dans le séjour </a:t>
            </a:r>
          </a:p>
          <a:p>
            <a:endParaRPr lang="fr-FR" sz="16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1600" i="1" dirty="0" smtClean="0"/>
              <a:t>Sonde de platine à l’extérieur (façade Nord)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" t="11897" r="9783" b="6579"/>
          <a:stretch/>
        </p:blipFill>
        <p:spPr>
          <a:xfrm>
            <a:off x="4044462" y="1919457"/>
            <a:ext cx="4651129" cy="229520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" t="11754" r="9784" b="6578"/>
          <a:stretch/>
        </p:blipFill>
        <p:spPr>
          <a:xfrm>
            <a:off x="1405384" y="4282749"/>
            <a:ext cx="4655106" cy="230121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09630" y="1990056"/>
            <a:ext cx="3272124" cy="2062103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Focus sur la campagne expérimentale de 2021 :</a:t>
            </a:r>
          </a:p>
          <a:p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Période d’été du 21 Juillet au 15 Septembre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Période de </a:t>
            </a:r>
            <a:r>
              <a:rPr lang="fr-FR" sz="1600" i="1" dirty="0" err="1" smtClean="0"/>
              <a:t>mi-saison</a:t>
            </a:r>
            <a:r>
              <a:rPr lang="fr-FR" sz="1600" i="1" dirty="0" smtClean="0"/>
              <a:t> du 15 Septembre au 15 Octobre </a:t>
            </a:r>
            <a:endParaRPr lang="fr-FR" sz="1600" i="1" dirty="0"/>
          </a:p>
        </p:txBody>
      </p:sp>
      <p:cxnSp>
        <p:nvCxnSpPr>
          <p:cNvPr id="15" name="Connecteur droit avec flèche 14"/>
          <p:cNvCxnSpPr>
            <a:stCxn id="10" idx="3"/>
            <a:endCxn id="33" idx="1"/>
          </p:cNvCxnSpPr>
          <p:nvPr/>
        </p:nvCxnSpPr>
        <p:spPr>
          <a:xfrm flipV="1">
            <a:off x="8695591" y="3060672"/>
            <a:ext cx="896286" cy="6388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logo_ibpsa_fr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age 3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11898" r="45698" b="7297"/>
          <a:stretch/>
        </p:blipFill>
        <p:spPr>
          <a:xfrm>
            <a:off x="9591877" y="2051600"/>
            <a:ext cx="2273104" cy="2018143"/>
          </a:xfrm>
          <a:prstGeom prst="rect">
            <a:avLst/>
          </a:prstGeom>
        </p:spPr>
      </p:pic>
      <p:sp>
        <p:nvSpPr>
          <p:cNvPr id="35" name="Ellipse 34"/>
          <p:cNvSpPr/>
          <p:nvPr/>
        </p:nvSpPr>
        <p:spPr>
          <a:xfrm>
            <a:off x="10157691" y="2650241"/>
            <a:ext cx="290146" cy="3884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11256729" y="2178904"/>
            <a:ext cx="290146" cy="3884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0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57783" y="1158143"/>
            <a:ext cx="8367346" cy="567645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+mn-lt"/>
                <a:ea typeface="+mn-ea"/>
                <a:cs typeface="+mn-cs"/>
              </a:rPr>
              <a:t>Etude </a:t>
            </a:r>
            <a:r>
              <a:rPr lang="fr-FR" sz="3200" dirty="0">
                <a:latin typeface="+mn-lt"/>
                <a:ea typeface="+mn-ea"/>
                <a:cs typeface="+mn-cs"/>
              </a:rPr>
              <a:t>numérique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6</a:t>
            </a:fld>
            <a:endParaRPr lang="fr-FR"/>
          </a:p>
        </p:txBody>
      </p:sp>
      <p:pic>
        <p:nvPicPr>
          <p:cNvPr id="6" name="Imag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6"/>
          <a:stretch/>
        </p:blipFill>
        <p:spPr>
          <a:xfrm>
            <a:off x="129031" y="2370450"/>
            <a:ext cx="3682472" cy="160187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745981" y="1621230"/>
            <a:ext cx="3323492" cy="2554545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Modèle numérique </a:t>
            </a:r>
            <a:r>
              <a:rPr lang="fr-FR" sz="1600" b="1" dirty="0" err="1" smtClean="0"/>
              <a:t>EnergyPlus</a:t>
            </a:r>
            <a:r>
              <a:rPr lang="fr-FR" sz="1600" b="1" dirty="0" smtClean="0"/>
              <a:t> construit sous </a:t>
            </a:r>
            <a:r>
              <a:rPr lang="fr-FR" sz="1600" b="1" dirty="0" err="1" smtClean="0"/>
              <a:t>DesignBuilder</a:t>
            </a:r>
            <a:r>
              <a:rPr lang="fr-FR" sz="1600" b="1" dirty="0" smtClean="0"/>
              <a:t> : </a:t>
            </a:r>
          </a:p>
          <a:p>
            <a:endParaRPr lang="fr-FR" sz="16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Caractéristiques constructives identiques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Pilotage du dispositif et des volets identique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Charges internes identiques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2756" y="4616987"/>
            <a:ext cx="3555023" cy="1815882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/>
              <a:t>Période de simulation du 1</a:t>
            </a:r>
            <a:r>
              <a:rPr lang="fr-FR" sz="1600" i="1" baseline="30000" dirty="0"/>
              <a:t>er</a:t>
            </a:r>
            <a:r>
              <a:rPr lang="fr-FR" sz="1600" i="1" dirty="0"/>
              <a:t> Juin au 15 </a:t>
            </a:r>
            <a:r>
              <a:rPr lang="fr-FR" sz="1600" i="1" dirty="0" smtClean="0"/>
              <a:t>Octobre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/>
              <a:t>Fichier </a:t>
            </a:r>
            <a:r>
              <a:rPr lang="fr-FR" sz="1600" i="1" dirty="0" smtClean="0"/>
              <a:t>météo IWEC </a:t>
            </a:r>
            <a:r>
              <a:rPr lang="fr-FR" sz="1600" i="1" dirty="0"/>
              <a:t>de </a:t>
            </a:r>
            <a:r>
              <a:rPr lang="fr-FR" sz="1600" i="1" dirty="0" smtClean="0"/>
              <a:t>Bordeaux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Utilisation de la température opérative dans le séjour </a:t>
            </a:r>
          </a:p>
        </p:txBody>
      </p:sp>
      <p:pic>
        <p:nvPicPr>
          <p:cNvPr id="10" name="Image 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6" t="10891" r="9784" b="7441"/>
          <a:stretch/>
        </p:blipFill>
        <p:spPr>
          <a:xfrm>
            <a:off x="3892648" y="4405741"/>
            <a:ext cx="5030158" cy="2153627"/>
          </a:xfrm>
          <a:prstGeom prst="rect">
            <a:avLst/>
          </a:prstGeom>
        </p:spPr>
      </p:pic>
      <p:cxnSp>
        <p:nvCxnSpPr>
          <p:cNvPr id="13" name="Connecteur droit avec flèche 12"/>
          <p:cNvCxnSpPr>
            <a:stCxn id="10" idx="3"/>
            <a:endCxn id="20" idx="1"/>
          </p:cNvCxnSpPr>
          <p:nvPr/>
        </p:nvCxnSpPr>
        <p:spPr>
          <a:xfrm>
            <a:off x="8922806" y="5482555"/>
            <a:ext cx="647554" cy="4599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logo_ibpsa_fr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0" t="10891" r="43317" b="6722"/>
          <a:stretch/>
        </p:blipFill>
        <p:spPr>
          <a:xfrm>
            <a:off x="9570360" y="4581819"/>
            <a:ext cx="2139306" cy="1810669"/>
          </a:xfrm>
          <a:prstGeom prst="rect">
            <a:avLst/>
          </a:prstGeom>
        </p:spPr>
      </p:pic>
      <p:sp>
        <p:nvSpPr>
          <p:cNvPr id="23" name="Ellipse 22"/>
          <p:cNvSpPr/>
          <p:nvPr/>
        </p:nvSpPr>
        <p:spPr>
          <a:xfrm>
            <a:off x="10280783" y="5053988"/>
            <a:ext cx="290146" cy="3884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11189031" y="4815801"/>
            <a:ext cx="290146" cy="3884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11755" r="9783" b="1977"/>
          <a:stretch/>
        </p:blipFill>
        <p:spPr>
          <a:xfrm>
            <a:off x="8528538" y="2120999"/>
            <a:ext cx="3376246" cy="174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7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35408" y="1215293"/>
            <a:ext cx="8408377" cy="453345"/>
          </a:xfrm>
        </p:spPr>
        <p:txBody>
          <a:bodyPr>
            <a:noAutofit/>
          </a:bodyPr>
          <a:lstStyle/>
          <a:p>
            <a:r>
              <a:rPr lang="fr-FR" sz="3200" dirty="0">
                <a:latin typeface="+mn-lt"/>
                <a:ea typeface="+mn-ea"/>
                <a:cs typeface="+mn-cs"/>
              </a:rPr>
              <a:t>Calibrage manuel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7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932163" y="2419195"/>
            <a:ext cx="4009292" cy="1323439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Utilisation du modèle nodal Air Flow Network d’</a:t>
            </a:r>
            <a:r>
              <a:rPr lang="fr-FR" sz="1600" i="1" dirty="0" err="1" smtClean="0"/>
              <a:t>EnergyPlus</a:t>
            </a: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 smtClean="0"/>
              <a:t>Coefficient de décharge pour caractériser la perte de charge effective des aérateurs</a:t>
            </a:r>
          </a:p>
        </p:txBody>
      </p:sp>
      <p:sp>
        <p:nvSpPr>
          <p:cNvPr id="8" name="Rectangle 7"/>
          <p:cNvSpPr/>
          <p:nvPr/>
        </p:nvSpPr>
        <p:spPr>
          <a:xfrm>
            <a:off x="7748278" y="4493192"/>
            <a:ext cx="4341895" cy="1077218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fr-FR" sz="1600" b="1" dirty="0"/>
              <a:t>Indicateur de rafraîchissement passif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/>
              <a:t>Différence de température intérieure dans le séjour une heure après l’ouverture du dispositif</a:t>
            </a:r>
          </a:p>
        </p:txBody>
      </p:sp>
      <p:pic>
        <p:nvPicPr>
          <p:cNvPr id="18" name="Picture 2" descr="logo_ibpsa_f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6" t="11609" r="9856" b="1834"/>
          <a:stretch/>
        </p:blipFill>
        <p:spPr>
          <a:xfrm>
            <a:off x="131884" y="4182593"/>
            <a:ext cx="3745523" cy="197270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2" t="11609" r="9784" b="2121"/>
          <a:stretch/>
        </p:blipFill>
        <p:spPr>
          <a:xfrm>
            <a:off x="3930921" y="4182593"/>
            <a:ext cx="3708849" cy="197454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2" t="11755" r="9784" b="1833"/>
          <a:stretch/>
        </p:blipFill>
        <p:spPr>
          <a:xfrm>
            <a:off x="3930921" y="2082498"/>
            <a:ext cx="3686640" cy="1965991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6" t="11755" r="9711" b="1833"/>
          <a:stretch/>
        </p:blipFill>
        <p:spPr>
          <a:xfrm>
            <a:off x="131884" y="2082498"/>
            <a:ext cx="3745523" cy="1965991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395654" y="2515386"/>
            <a:ext cx="1301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/>
              <a:t>Coefficient = 0,20</a:t>
            </a:r>
            <a:endParaRPr lang="fr-FR" sz="1000" i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4141177" y="2515386"/>
            <a:ext cx="1301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/>
              <a:t>Coefficient = 0,15</a:t>
            </a:r>
            <a:endParaRPr lang="fr-FR" sz="1000" i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395654" y="4553430"/>
            <a:ext cx="1301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/>
              <a:t>Coefficient = 0,10</a:t>
            </a:r>
            <a:endParaRPr lang="fr-FR" sz="1000" i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4141177" y="4553430"/>
            <a:ext cx="1301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/>
              <a:t>Coefficient = 0,05</a:t>
            </a:r>
            <a:endParaRPr lang="fr-FR" sz="1000" i="1" dirty="0"/>
          </a:p>
        </p:txBody>
      </p:sp>
      <p:cxnSp>
        <p:nvCxnSpPr>
          <p:cNvPr id="35" name="Connecteur droit 34"/>
          <p:cNvCxnSpPr/>
          <p:nvPr/>
        </p:nvCxnSpPr>
        <p:spPr>
          <a:xfrm flipV="1">
            <a:off x="4230694" y="4765833"/>
            <a:ext cx="908474" cy="1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V="1">
            <a:off x="483574" y="2724243"/>
            <a:ext cx="908474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4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75367" y="1171332"/>
            <a:ext cx="8236848" cy="541268"/>
          </a:xfrm>
        </p:spPr>
        <p:txBody>
          <a:bodyPr>
            <a:noAutofit/>
          </a:bodyPr>
          <a:lstStyle/>
          <a:p>
            <a:r>
              <a:rPr lang="fr-FR" sz="3200" dirty="0">
                <a:latin typeface="+mn-lt"/>
                <a:ea typeface="+mn-ea"/>
                <a:cs typeface="+mn-cs"/>
              </a:rPr>
              <a:t>Caractérisation du potentiel de rafraîchissement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8</a:t>
            </a:fld>
            <a:endParaRPr lang="fr-FR"/>
          </a:p>
        </p:txBody>
      </p:sp>
      <p:pic>
        <p:nvPicPr>
          <p:cNvPr id="6" name="Image 5" descr="C:\Users\SB264115\Documents\RESYST\Maison IGC 3\Graphes\2022\Article IBPSA\Moyennes DT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" t="11453" r="9680" b="6469"/>
          <a:stretch/>
        </p:blipFill>
        <p:spPr bwMode="auto">
          <a:xfrm>
            <a:off x="2001400" y="3476334"/>
            <a:ext cx="3765995" cy="17724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0" t="10891" r="9639" b="1833"/>
          <a:stretch/>
        </p:blipFill>
        <p:spPr>
          <a:xfrm>
            <a:off x="8099219" y="4369253"/>
            <a:ext cx="3921585" cy="21065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1" t="11898" r="9711" b="1834"/>
          <a:stretch/>
        </p:blipFill>
        <p:spPr>
          <a:xfrm>
            <a:off x="8099219" y="1899526"/>
            <a:ext cx="3963826" cy="210655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644681" y="2181305"/>
            <a:ext cx="2479432" cy="1077218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smtClean="0"/>
              <a:t>Plus grande différence de température entre l'intérieur et l’extérieur en mesures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820" y="3683247"/>
            <a:ext cx="1732277" cy="1323439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i="1" dirty="0"/>
              <a:t>P</a:t>
            </a:r>
            <a:r>
              <a:rPr lang="fr-FR" sz="1600" i="1" dirty="0" smtClean="0"/>
              <a:t>otentiel </a:t>
            </a:r>
            <a:r>
              <a:rPr lang="fr-FR" sz="1600" i="1" dirty="0"/>
              <a:t>de rafraîchissement par tirage thermique </a:t>
            </a:r>
            <a:r>
              <a:rPr lang="fr-FR" sz="1600" i="1" dirty="0" smtClean="0"/>
              <a:t>plus élevée en mesures</a:t>
            </a:r>
            <a:endParaRPr lang="fr-FR" sz="1600" i="1" dirty="0"/>
          </a:p>
        </p:txBody>
      </p:sp>
      <p:cxnSp>
        <p:nvCxnSpPr>
          <p:cNvPr id="14" name="Connecteur en arc 13"/>
          <p:cNvCxnSpPr>
            <a:stCxn id="8" idx="1"/>
            <a:endCxn id="12" idx="0"/>
          </p:cNvCxnSpPr>
          <p:nvPr/>
        </p:nvCxnSpPr>
        <p:spPr>
          <a:xfrm rot="10800000" flipV="1">
            <a:off x="970959" y="2719913"/>
            <a:ext cx="1673722" cy="96333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2644681" y="5486702"/>
            <a:ext cx="2479432" cy="830997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smtClean="0"/>
              <a:t>Baisse de </a:t>
            </a:r>
            <a:r>
              <a:rPr lang="fr-FR" sz="1600" i="1" dirty="0"/>
              <a:t>t</a:t>
            </a:r>
            <a:r>
              <a:rPr lang="fr-FR" sz="1600" i="1" dirty="0" smtClean="0"/>
              <a:t>empérature intérieure plus faible en mesures qu’en simulation </a:t>
            </a:r>
            <a:endParaRPr lang="fr-FR" sz="1600" i="1" dirty="0"/>
          </a:p>
        </p:txBody>
      </p:sp>
      <p:sp>
        <p:nvSpPr>
          <p:cNvPr id="46" name="ZoneTexte 45"/>
          <p:cNvSpPr txBox="1"/>
          <p:nvPr/>
        </p:nvSpPr>
        <p:spPr>
          <a:xfrm>
            <a:off x="6015976" y="3683247"/>
            <a:ext cx="1834662" cy="1323439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smtClean="0"/>
              <a:t>Potentiel pas bien valorisé par </a:t>
            </a:r>
            <a:r>
              <a:rPr lang="fr-FR" sz="1600" i="1" dirty="0"/>
              <a:t>le </a:t>
            </a:r>
            <a:r>
              <a:rPr lang="fr-FR" sz="1600" i="1" dirty="0" smtClean="0"/>
              <a:t>dispositif mis en place sur </a:t>
            </a:r>
            <a:r>
              <a:rPr lang="fr-FR" sz="1600" i="1" dirty="0"/>
              <a:t>le site expérimental </a:t>
            </a:r>
          </a:p>
        </p:txBody>
      </p:sp>
      <p:cxnSp>
        <p:nvCxnSpPr>
          <p:cNvPr id="54" name="Connecteur en arc 53"/>
          <p:cNvCxnSpPr>
            <a:stCxn id="36" idx="3"/>
            <a:endCxn id="46" idx="2"/>
          </p:cNvCxnSpPr>
          <p:nvPr/>
        </p:nvCxnSpPr>
        <p:spPr>
          <a:xfrm flipV="1">
            <a:off x="5124113" y="5006686"/>
            <a:ext cx="1809194" cy="895515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rc 70"/>
          <p:cNvCxnSpPr>
            <a:stCxn id="12" idx="2"/>
            <a:endCxn id="36" idx="1"/>
          </p:cNvCxnSpPr>
          <p:nvPr/>
        </p:nvCxnSpPr>
        <p:spPr>
          <a:xfrm rot="16200000" flipH="1">
            <a:off x="1360063" y="4617582"/>
            <a:ext cx="895515" cy="1673722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74"/>
          <p:cNvCxnSpPr>
            <a:stCxn id="46" idx="0"/>
            <a:endCxn id="8" idx="3"/>
          </p:cNvCxnSpPr>
          <p:nvPr/>
        </p:nvCxnSpPr>
        <p:spPr>
          <a:xfrm rot="16200000" flipV="1">
            <a:off x="5547044" y="2296984"/>
            <a:ext cx="963333" cy="1809194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2" descr="logo_ibpsa_fr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3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1407" y="1184520"/>
            <a:ext cx="8250115" cy="514891"/>
          </a:xfrm>
        </p:spPr>
        <p:txBody>
          <a:bodyPr>
            <a:noAutofit/>
          </a:bodyPr>
          <a:lstStyle/>
          <a:p>
            <a:r>
              <a:rPr lang="fr-FR" sz="3200" dirty="0">
                <a:latin typeface="+mn-lt"/>
                <a:ea typeface="+mn-ea"/>
                <a:cs typeface="+mn-cs"/>
              </a:rPr>
              <a:t>Caractérisation de l’augmentation de la QAI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E2DB7-873C-467F-8262-E26D3A133D3B}" type="slidenum">
              <a:rPr lang="fr-FR" smtClean="0"/>
              <a:t>9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976282" y="2049597"/>
            <a:ext cx="4403441" cy="181588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4 configurations du dispositif simulées : </a:t>
            </a:r>
          </a:p>
          <a:p>
            <a:pPr marL="285750" lvl="0" indent="-28575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i="1" dirty="0"/>
              <a:t>Ouverture seule des </a:t>
            </a:r>
            <a:r>
              <a:rPr lang="fr-FR" sz="1600" i="1" dirty="0" smtClean="0"/>
              <a:t>aérateurs</a:t>
            </a:r>
            <a:endParaRPr lang="fr-FR" sz="1600" i="1" dirty="0"/>
          </a:p>
          <a:p>
            <a:pPr marL="285750" lvl="0" indent="-28575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i="1" dirty="0"/>
              <a:t>Ouverture seule de la fenêtre de </a:t>
            </a:r>
            <a:r>
              <a:rPr lang="fr-FR" sz="1600" i="1" dirty="0" smtClean="0"/>
              <a:t>toit</a:t>
            </a:r>
            <a:endParaRPr lang="fr-FR" sz="1600" i="1" dirty="0"/>
          </a:p>
          <a:p>
            <a:pPr marL="285750" lvl="0" indent="-28575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i="1" dirty="0" smtClean="0"/>
              <a:t>Ouverture des aérateurs et de la fenêtre de toit</a:t>
            </a:r>
            <a:endParaRPr lang="fr-FR" sz="1600" i="1" dirty="0"/>
          </a:p>
          <a:p>
            <a:pPr marL="285750" lvl="0" indent="-28575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i="1" dirty="0"/>
              <a:t>Aucune ouverture (sans ventilation naturelle) </a:t>
            </a:r>
            <a:r>
              <a:rPr lang="fr-FR" sz="1600" i="1" dirty="0" smtClean="0"/>
              <a:t> </a:t>
            </a:r>
            <a:endParaRPr lang="fr-FR" sz="1600" i="1" dirty="0"/>
          </a:p>
        </p:txBody>
      </p:sp>
      <p:pic>
        <p:nvPicPr>
          <p:cNvPr id="6" name="Image 5" descr="C:\Users\SB264115\Documents\RESYST\Maison IGC 3\Graphes\2022\Article IBPSA\Distribution Vitesse CO2 coeff 0,05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7" t="11453" r="9681" b="1696"/>
          <a:stretch/>
        </p:blipFill>
        <p:spPr bwMode="auto">
          <a:xfrm>
            <a:off x="7309337" y="2049597"/>
            <a:ext cx="4633546" cy="23083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7882302" y="4729078"/>
            <a:ext cx="3918440" cy="1323439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Indicateur de qualité de l’air intérieur (QAI) : </a:t>
            </a:r>
          </a:p>
          <a:p>
            <a:endParaRPr lang="fr-FR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i="1" dirty="0"/>
              <a:t>D</a:t>
            </a:r>
            <a:r>
              <a:rPr lang="fr-FR" sz="1600" i="1" dirty="0" smtClean="0"/>
              <a:t>iminution </a:t>
            </a:r>
            <a:r>
              <a:rPr lang="fr-FR" sz="1600" i="1" dirty="0"/>
              <a:t>de la concentration de CO2 </a:t>
            </a:r>
            <a:r>
              <a:rPr lang="fr-FR" sz="1600" i="1" dirty="0" smtClean="0"/>
              <a:t>exprimée </a:t>
            </a:r>
            <a:r>
              <a:rPr lang="fr-FR" sz="1600" i="1" dirty="0"/>
              <a:t>en ppm/min </a:t>
            </a:r>
            <a:r>
              <a:rPr lang="fr-FR" sz="1600" i="1" dirty="0" smtClean="0"/>
              <a:t>une heure après l’ouverture </a:t>
            </a:r>
            <a:r>
              <a:rPr lang="fr-FR" sz="1600" i="1" dirty="0"/>
              <a:t>du dispositif</a:t>
            </a:r>
          </a:p>
        </p:txBody>
      </p:sp>
      <p:pic>
        <p:nvPicPr>
          <p:cNvPr id="15" name="Picture 2" descr="logo_ibpsa_fr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9" y="988255"/>
            <a:ext cx="936237" cy="9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897"/>
          <a:stretch/>
        </p:blipFill>
        <p:spPr>
          <a:xfrm>
            <a:off x="82451" y="4015550"/>
            <a:ext cx="7060436" cy="2187038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59"/>
          <a:stretch/>
        </p:blipFill>
        <p:spPr>
          <a:xfrm>
            <a:off x="82451" y="6180825"/>
            <a:ext cx="7060443" cy="32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3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630</Words>
  <Application>Microsoft Office PowerPoint</Application>
  <PresentationFormat>Grand écran</PresentationFormat>
  <Paragraphs>132</Paragraphs>
  <Slides>11</Slides>
  <Notes>2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Site expérimental</vt:lpstr>
      <vt:lpstr>Dispositif de ventilation naturelle </vt:lpstr>
      <vt:lpstr>Etude expérimentale</vt:lpstr>
      <vt:lpstr>Etude numérique</vt:lpstr>
      <vt:lpstr>Calibrage manuel</vt:lpstr>
      <vt:lpstr>Caractérisation du potentiel de rafraîchissement </vt:lpstr>
      <vt:lpstr>Caractérisation de l’augmentation de la QAI</vt:lpstr>
      <vt:lpstr>Conclusions et perspectives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BAL-FONTAINE Simon</dc:creator>
  <cp:lastModifiedBy>BAL-FONTAINE Simon</cp:lastModifiedBy>
  <cp:revision>65</cp:revision>
  <dcterms:created xsi:type="dcterms:W3CDTF">2022-05-02T12:30:06Z</dcterms:created>
  <dcterms:modified xsi:type="dcterms:W3CDTF">2022-05-11T13:09:30Z</dcterms:modified>
</cp:coreProperties>
</file>