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17"/>
  </p:notesMasterIdLst>
  <p:sldIdLst>
    <p:sldId id="271" r:id="rId2"/>
    <p:sldId id="274" r:id="rId3"/>
    <p:sldId id="287" r:id="rId4"/>
    <p:sldId id="286" r:id="rId5"/>
    <p:sldId id="288" r:id="rId6"/>
    <p:sldId id="295" r:id="rId7"/>
    <p:sldId id="289" r:id="rId8"/>
    <p:sldId id="291" r:id="rId9"/>
    <p:sldId id="290" r:id="rId10"/>
    <p:sldId id="292" r:id="rId11"/>
    <p:sldId id="298" r:id="rId12"/>
    <p:sldId id="296" r:id="rId13"/>
    <p:sldId id="297" r:id="rId14"/>
    <p:sldId id="294" r:id="rId15"/>
    <p:sldId id="283" r:id="rId16"/>
  </p:sldIdLst>
  <p:sldSz cx="12192000" cy="6858000"/>
  <p:notesSz cx="6858000" cy="9144000"/>
  <p:custDataLst>
    <p:tags r:id="rId18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ACC6"/>
    <a:srgbClr val="60E146"/>
    <a:srgbClr val="F79646"/>
    <a:srgbClr val="0BBBEF"/>
    <a:srgbClr val="5767B4"/>
    <a:srgbClr val="8064A2"/>
    <a:srgbClr val="ADD9E6"/>
    <a:srgbClr val="1EB8C1"/>
    <a:srgbClr val="C6C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47" autoAdjust="0"/>
    <p:restoredTop sz="82509" autoAdjust="0"/>
  </p:normalViewPr>
  <p:slideViewPr>
    <p:cSldViewPr snapToGrid="0" showGuides="1">
      <p:cViewPr varScale="1">
        <p:scale>
          <a:sx n="69" d="100"/>
          <a:sy n="69" d="100"/>
        </p:scale>
        <p:origin x="1051" y="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F7B09E-1EF8-4292-834F-34C846680827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4329E969-2529-4662-8C63-104BF0E8DB34}">
      <dgm:prSet phldrT="[Texte]" custT="1"/>
      <dgm:spPr>
        <a:solidFill>
          <a:srgbClr val="4BACC6"/>
        </a:solidFill>
      </dgm:spPr>
      <dgm:t>
        <a:bodyPr/>
        <a:lstStyle/>
        <a:p>
          <a:r>
            <a:rPr lang="en-GB" sz="2000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Unsupervised</a:t>
          </a:r>
        </a:p>
      </dgm:t>
    </dgm:pt>
    <dgm:pt modelId="{5DC027F3-BBF7-4074-AEE5-A584C96B7EF3}" type="parTrans" cxnId="{A9569E73-B127-4458-91E5-8C5DF61536D9}">
      <dgm:prSet/>
      <dgm:spPr/>
      <dgm:t>
        <a:bodyPr/>
        <a:lstStyle/>
        <a:p>
          <a:endParaRPr lang="fr-FR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911C36D-C518-46B5-9EE7-BEC987EC343D}" type="sibTrans" cxnId="{A9569E73-B127-4458-91E5-8C5DF61536D9}">
      <dgm:prSet/>
      <dgm:spPr/>
      <dgm:t>
        <a:bodyPr/>
        <a:lstStyle/>
        <a:p>
          <a:endParaRPr lang="fr-FR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D971D5-46A9-482D-B882-8D7D482FEBEF}">
      <dgm:prSet phldrT="[Texte]" custT="1"/>
      <dgm:spPr>
        <a:solidFill>
          <a:srgbClr val="60E146"/>
        </a:solidFill>
      </dgm:spPr>
      <dgm:t>
        <a:bodyPr/>
        <a:lstStyle/>
        <a:p>
          <a:r>
            <a:rPr lang="en-GB" sz="2000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Supervised</a:t>
          </a:r>
        </a:p>
      </dgm:t>
    </dgm:pt>
    <dgm:pt modelId="{1C3D8752-6C73-4FF3-9684-A74BC47AEA72}" type="parTrans" cxnId="{14E8051F-E632-4A31-936E-C6F80B52AAD4}">
      <dgm:prSet/>
      <dgm:spPr/>
      <dgm:t>
        <a:bodyPr/>
        <a:lstStyle/>
        <a:p>
          <a:endParaRPr lang="fr-FR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CEBC96-E859-492F-9083-51FEC3A6BC2A}" type="sibTrans" cxnId="{14E8051F-E632-4A31-936E-C6F80B52AAD4}">
      <dgm:prSet/>
      <dgm:spPr/>
      <dgm:t>
        <a:bodyPr/>
        <a:lstStyle/>
        <a:p>
          <a:endParaRPr lang="fr-FR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6147BB-FA93-481C-A769-40E2D278C200}">
      <dgm:prSet phldrT="[Texte]" custT="1"/>
      <dgm:spPr>
        <a:solidFill>
          <a:srgbClr val="F79646"/>
        </a:solidFill>
      </dgm:spPr>
      <dgm:t>
        <a:bodyPr/>
        <a:lstStyle/>
        <a:p>
          <a:r>
            <a:rPr lang="en-GB" sz="2000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Semi-supervised</a:t>
          </a:r>
        </a:p>
      </dgm:t>
    </dgm:pt>
    <dgm:pt modelId="{1E88346A-D67D-4E51-8E97-9F50EC97D531}" type="parTrans" cxnId="{439AF3E7-883D-4C9B-BE9D-CDFEA94F652E}">
      <dgm:prSet/>
      <dgm:spPr/>
      <dgm:t>
        <a:bodyPr/>
        <a:lstStyle/>
        <a:p>
          <a:endParaRPr lang="fr-FR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CE8F74-353A-4376-83B5-B00A640947F6}" type="sibTrans" cxnId="{439AF3E7-883D-4C9B-BE9D-CDFEA94F652E}">
      <dgm:prSet/>
      <dgm:spPr/>
      <dgm:t>
        <a:bodyPr/>
        <a:lstStyle/>
        <a:p>
          <a:endParaRPr lang="fr-FR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DF1B04-15CC-45FF-8D21-C15E45079185}" type="pres">
      <dgm:prSet presAssocID="{08F7B09E-1EF8-4292-834F-34C846680827}" presName="diagram" presStyleCnt="0">
        <dgm:presLayoutVars>
          <dgm:dir/>
          <dgm:resizeHandles val="exact"/>
        </dgm:presLayoutVars>
      </dgm:prSet>
      <dgm:spPr/>
    </dgm:pt>
    <dgm:pt modelId="{E081BAC9-BD98-44A5-A8FF-AF9502B5D71B}" type="pres">
      <dgm:prSet presAssocID="{4329E969-2529-4662-8C63-104BF0E8DB34}" presName="node" presStyleLbl="node1" presStyleIdx="0" presStyleCnt="3" custScaleX="114420" custScaleY="67745">
        <dgm:presLayoutVars>
          <dgm:bulletEnabled val="1"/>
        </dgm:presLayoutVars>
      </dgm:prSet>
      <dgm:spPr/>
    </dgm:pt>
    <dgm:pt modelId="{031527FF-9D34-4972-BA34-79745296E721}" type="pres">
      <dgm:prSet presAssocID="{B911C36D-C518-46B5-9EE7-BEC987EC343D}" presName="sibTrans" presStyleCnt="0"/>
      <dgm:spPr/>
    </dgm:pt>
    <dgm:pt modelId="{D9D71423-B0FB-44AE-AED9-9EA6096C6641}" type="pres">
      <dgm:prSet presAssocID="{89D971D5-46A9-482D-B882-8D7D482FEBEF}" presName="node" presStyleLbl="node1" presStyleIdx="1" presStyleCnt="3" custScaleX="114420" custScaleY="67745">
        <dgm:presLayoutVars>
          <dgm:bulletEnabled val="1"/>
        </dgm:presLayoutVars>
      </dgm:prSet>
      <dgm:spPr/>
    </dgm:pt>
    <dgm:pt modelId="{9F4076D2-FEA1-4626-A319-5E77BA8A449D}" type="pres">
      <dgm:prSet presAssocID="{4CCEBC96-E859-492F-9083-51FEC3A6BC2A}" presName="sibTrans" presStyleCnt="0"/>
      <dgm:spPr/>
    </dgm:pt>
    <dgm:pt modelId="{EF8B2A0C-B3E3-4105-B370-C534453DF450}" type="pres">
      <dgm:prSet presAssocID="{9D6147BB-FA93-481C-A769-40E2D278C200}" presName="node" presStyleLbl="node1" presStyleIdx="2" presStyleCnt="3" custScaleX="132219" custScaleY="67745">
        <dgm:presLayoutVars>
          <dgm:bulletEnabled val="1"/>
        </dgm:presLayoutVars>
      </dgm:prSet>
      <dgm:spPr/>
    </dgm:pt>
  </dgm:ptLst>
  <dgm:cxnLst>
    <dgm:cxn modelId="{14E8051F-E632-4A31-936E-C6F80B52AAD4}" srcId="{08F7B09E-1EF8-4292-834F-34C846680827}" destId="{89D971D5-46A9-482D-B882-8D7D482FEBEF}" srcOrd="1" destOrd="0" parTransId="{1C3D8752-6C73-4FF3-9684-A74BC47AEA72}" sibTransId="{4CCEBC96-E859-492F-9083-51FEC3A6BC2A}"/>
    <dgm:cxn modelId="{A9569E73-B127-4458-91E5-8C5DF61536D9}" srcId="{08F7B09E-1EF8-4292-834F-34C846680827}" destId="{4329E969-2529-4662-8C63-104BF0E8DB34}" srcOrd="0" destOrd="0" parTransId="{5DC027F3-BBF7-4074-AEE5-A584C96B7EF3}" sibTransId="{B911C36D-C518-46B5-9EE7-BEC987EC343D}"/>
    <dgm:cxn modelId="{3D37819F-FEAB-4116-BCD6-77A3336FAECA}" type="presOf" srcId="{4329E969-2529-4662-8C63-104BF0E8DB34}" destId="{E081BAC9-BD98-44A5-A8FF-AF9502B5D71B}" srcOrd="0" destOrd="0" presId="urn:microsoft.com/office/officeart/2005/8/layout/default"/>
    <dgm:cxn modelId="{63CD52CA-2882-4414-BCDF-D178D2674BB6}" type="presOf" srcId="{89D971D5-46A9-482D-B882-8D7D482FEBEF}" destId="{D9D71423-B0FB-44AE-AED9-9EA6096C6641}" srcOrd="0" destOrd="0" presId="urn:microsoft.com/office/officeart/2005/8/layout/default"/>
    <dgm:cxn modelId="{7793F1DF-F668-4B4A-9364-4C7C1FC2B9A7}" type="presOf" srcId="{08F7B09E-1EF8-4292-834F-34C846680827}" destId="{5EDF1B04-15CC-45FF-8D21-C15E45079185}" srcOrd="0" destOrd="0" presId="urn:microsoft.com/office/officeart/2005/8/layout/default"/>
    <dgm:cxn modelId="{9293BEE6-D20C-4258-85E2-1CC10A4494EE}" type="presOf" srcId="{9D6147BB-FA93-481C-A769-40E2D278C200}" destId="{EF8B2A0C-B3E3-4105-B370-C534453DF450}" srcOrd="0" destOrd="0" presId="urn:microsoft.com/office/officeart/2005/8/layout/default"/>
    <dgm:cxn modelId="{439AF3E7-883D-4C9B-BE9D-CDFEA94F652E}" srcId="{08F7B09E-1EF8-4292-834F-34C846680827}" destId="{9D6147BB-FA93-481C-A769-40E2D278C200}" srcOrd="2" destOrd="0" parTransId="{1E88346A-D67D-4E51-8E97-9F50EC97D531}" sibTransId="{38CE8F74-353A-4376-83B5-B00A640947F6}"/>
    <dgm:cxn modelId="{913BC4FB-F775-44CA-A976-A3830F9C2C77}" type="presParOf" srcId="{5EDF1B04-15CC-45FF-8D21-C15E45079185}" destId="{E081BAC9-BD98-44A5-A8FF-AF9502B5D71B}" srcOrd="0" destOrd="0" presId="urn:microsoft.com/office/officeart/2005/8/layout/default"/>
    <dgm:cxn modelId="{E8F6AE99-98A4-4DD7-8BD6-E43894CABA21}" type="presParOf" srcId="{5EDF1B04-15CC-45FF-8D21-C15E45079185}" destId="{031527FF-9D34-4972-BA34-79745296E721}" srcOrd="1" destOrd="0" presId="urn:microsoft.com/office/officeart/2005/8/layout/default"/>
    <dgm:cxn modelId="{C96220BE-6884-447A-B10A-9924BCD4AC0B}" type="presParOf" srcId="{5EDF1B04-15CC-45FF-8D21-C15E45079185}" destId="{D9D71423-B0FB-44AE-AED9-9EA6096C6641}" srcOrd="2" destOrd="0" presId="urn:microsoft.com/office/officeart/2005/8/layout/default"/>
    <dgm:cxn modelId="{55463A7B-E7AD-457C-9EE6-BD3839B75F3C}" type="presParOf" srcId="{5EDF1B04-15CC-45FF-8D21-C15E45079185}" destId="{9F4076D2-FEA1-4626-A319-5E77BA8A449D}" srcOrd="3" destOrd="0" presId="urn:microsoft.com/office/officeart/2005/8/layout/default"/>
    <dgm:cxn modelId="{8EC3513E-4B2B-4647-9A56-C6F19A4E335D}" type="presParOf" srcId="{5EDF1B04-15CC-45FF-8D21-C15E45079185}" destId="{EF8B2A0C-B3E3-4105-B370-C534453DF450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81BAC9-BD98-44A5-A8FF-AF9502B5D71B}">
      <dsp:nvSpPr>
        <dsp:cNvPr id="0" name=""/>
        <dsp:cNvSpPr/>
      </dsp:nvSpPr>
      <dsp:spPr>
        <a:xfrm>
          <a:off x="1179" y="112315"/>
          <a:ext cx="2026776" cy="719999"/>
        </a:xfrm>
        <a:prstGeom prst="rect">
          <a:avLst/>
        </a:prstGeom>
        <a:solidFill>
          <a:srgbClr val="4BACC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Unsupervised</a:t>
          </a:r>
        </a:p>
      </dsp:txBody>
      <dsp:txXfrm>
        <a:off x="1179" y="112315"/>
        <a:ext cx="2026776" cy="719999"/>
      </dsp:txXfrm>
    </dsp:sp>
    <dsp:sp modelId="{D9D71423-B0FB-44AE-AED9-9EA6096C6641}">
      <dsp:nvSpPr>
        <dsp:cNvPr id="0" name=""/>
        <dsp:cNvSpPr/>
      </dsp:nvSpPr>
      <dsp:spPr>
        <a:xfrm>
          <a:off x="2205090" y="112315"/>
          <a:ext cx="2026776" cy="719999"/>
        </a:xfrm>
        <a:prstGeom prst="rect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Supervised</a:t>
          </a:r>
        </a:p>
      </dsp:txBody>
      <dsp:txXfrm>
        <a:off x="2205090" y="112315"/>
        <a:ext cx="2026776" cy="719999"/>
      </dsp:txXfrm>
    </dsp:sp>
    <dsp:sp modelId="{EF8B2A0C-B3E3-4105-B370-C534453DF450}">
      <dsp:nvSpPr>
        <dsp:cNvPr id="0" name=""/>
        <dsp:cNvSpPr/>
      </dsp:nvSpPr>
      <dsp:spPr>
        <a:xfrm>
          <a:off x="945493" y="1009449"/>
          <a:ext cx="2342058" cy="719999"/>
        </a:xfrm>
        <a:prstGeom prst="rect">
          <a:avLst/>
        </a:prstGeom>
        <a:solidFill>
          <a:srgbClr val="F796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Semi-supervised</a:t>
          </a:r>
        </a:p>
      </dsp:txBody>
      <dsp:txXfrm>
        <a:off x="945493" y="1009449"/>
        <a:ext cx="2342058" cy="719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B40867-C54B-462A-8E0C-81935D1D99BF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A14961-15F8-4E2B-A2AA-BD88BD8B2C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980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>
            <a:extLst>
              <a:ext uri="{FF2B5EF4-FFF2-40B4-BE49-F238E27FC236}">
                <a16:creationId xmlns:a16="http://schemas.microsoft.com/office/drawing/2014/main" id="{BC8EBB71-6A5B-73FF-01F0-08BFB3A18FB5}"/>
              </a:ext>
            </a:extLst>
          </p:cNvPr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9218" name="Notes Placeholder 2">
            <a:extLst>
              <a:ext uri="{FF2B5EF4-FFF2-40B4-BE49-F238E27FC236}">
                <a16:creationId xmlns:a16="http://schemas.microsoft.com/office/drawing/2014/main" id="{92BB19E6-4D84-DC59-02A0-4CD05B7A10FF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altLang="zh-CN"/>
              <a:t>Hello Professor Monika, professor Stephane, professor David, professor marie,  my name is Chuhao Jiang, and I come from China, I obtain my master of science degree from technical university of  Denmark which is located in Copenhagen, Denmark. I am currently a first year Phd student in university of angers,  This is my first CSI presentation for my thesis</a:t>
            </a:r>
            <a:endParaRPr lang="zh-CN" altLang="en-US"/>
          </a:p>
        </p:txBody>
      </p:sp>
      <p:sp>
        <p:nvSpPr>
          <p:cNvPr id="9219" name="Slide Number Placeholder 3">
            <a:extLst>
              <a:ext uri="{FF2B5EF4-FFF2-40B4-BE49-F238E27FC236}">
                <a16:creationId xmlns:a16="http://schemas.microsoft.com/office/drawing/2014/main" id="{52AE8C89-E375-6065-C602-CA645B83790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D7D65D-E87F-4C02-AF46-76875262713A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56134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TP (True Positive): the case is positive, and it has been detected as positive;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FP (False Positive): the case is negative, and it has been detected as positive;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TN (True Negative): the case is negative, and it has been detected as negative; 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FN (False Negative): the case is positive, and it has been detected as 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C727C7-113A-4C8E-B28F-9D352E9C5C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34823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TP (True Positive): the case is positive, and it has been detected as positive;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FP (False Positive): the case is negative, and it has been detected as positive;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TN (True Negative): the case is negative, and it has been detected as negative; 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FN (False Negative): the case is positive, and it has been detected as 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C727C7-113A-4C8E-B28F-9D352E9C5C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46252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TP (True Positive): the case is positive, and it has been detected as positive;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FP (False Positive): the case is negative, and it has been detected as positive;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TN (True Negative): the case is negative, and it has been detected as negative; 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FN (False Negative): the case is positive, and it has been detected as 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C727C7-113A-4C8E-B28F-9D352E9C5C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2430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TP (True Positive): the case is positive, and it has been detected as positive;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FP (False Positive): the case is negative, and it has been detected as positive;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TN (True Negative): the case is negative, and it has been detected as negative; 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FN (False Negative): the case is positive, and it has been detected as 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C727C7-113A-4C8E-B28F-9D352E9C5C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56973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1. the supervised method performs better than the others. However, it has disadvantages.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2. the semi-supervised method has good precision and recall. As it requires little labelled data, it could be a satisfactory solution for the detection of occupant behaviour.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buAutoNum type="romanLcParenBoth"/>
            </a:pPr>
            <a:r>
              <a:rPr lang="en-GB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labelling all the data is time consuming and resource intensive </a:t>
            </a:r>
          </a:p>
          <a:p>
            <a:pPr marL="514350" indent="-514350">
              <a:buAutoNum type="romanLcParenBoth"/>
            </a:pPr>
            <a:r>
              <a:rPr lang="en-GB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it is not applicable in the real world. For the unsupervised approach</a:t>
            </a:r>
          </a:p>
          <a:p>
            <a:pPr marL="514350" indent="-514350">
              <a:buAutoNum type="romanLcParenBoth"/>
            </a:pPr>
            <a:endParaRPr lang="en-GB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180340" algn="just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1.A more realistic simulated opening scenario will be generated, and the seasonality effect will be analysed. </a:t>
            </a:r>
          </a:p>
          <a:p>
            <a:pPr marL="0" marR="0" lvl="0" indent="180340" algn="just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2. Then, real data collected in classrooms will be investigated with these methods. Sensors have been installed in the </a:t>
            </a:r>
            <a:r>
              <a:rPr kumimoji="0" lang="en-GB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polytech</a:t>
            </a: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building of University Angers.</a:t>
            </a:r>
          </a:p>
          <a:p>
            <a:pPr marL="0" marR="0" lvl="0" indent="180340" algn="just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3. A challenge in the detection process will be to distinguish if the outliers are due to windows events or to a change in the occupancy rate. 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buAutoNum type="romanLcParenBoth"/>
            </a:pPr>
            <a:endParaRPr lang="en-GB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C727C7-113A-4C8E-B28F-9D352E9C5C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08471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>
            <a:extLst>
              <a:ext uri="{FF2B5EF4-FFF2-40B4-BE49-F238E27FC236}">
                <a16:creationId xmlns:a16="http://schemas.microsoft.com/office/drawing/2014/main" id="{17A40830-BBBF-0E9E-2AB2-D1A326832F78}"/>
              </a:ext>
            </a:extLst>
          </p:cNvPr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49154" name="Notes Placeholder 2">
            <a:extLst>
              <a:ext uri="{FF2B5EF4-FFF2-40B4-BE49-F238E27FC236}">
                <a16:creationId xmlns:a16="http://schemas.microsoft.com/office/drawing/2014/main" id="{1F835EAD-F2C6-5423-D2AE-B8D9E76280C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altLang="zh-CN" sz="1800">
                <a:latin typeface="Times New Roman" panose="02020603050405020304" pitchFamily="18" charset="0"/>
                <a:ea typeface="宋体" panose="02010600030101010101" pitchFamily="2" charset="-122"/>
              </a:rPr>
              <a:t>Ritto et al </a:t>
            </a:r>
            <a:r>
              <a:rPr lang="en-IN" altLang="zh-CN" sz="1800">
                <a:latin typeface="Times New Roman" panose="02020603050405020304" pitchFamily="18" charset="0"/>
                <a:cs typeface="Calibri" panose="020F0502020204030204" pitchFamily="34" charset="0"/>
              </a:rPr>
              <a:t>[60]</a:t>
            </a:r>
            <a:r>
              <a:rPr lang="en-US" altLang="zh-CN" sz="1800">
                <a:latin typeface="Times New Roman" panose="02020603050405020304" pitchFamily="18" charset="0"/>
                <a:ea typeface="宋体" panose="02010600030101010101" pitchFamily="2" charset="-122"/>
              </a:rPr>
              <a:t>. proposed an improvement of the effective independence method, which uses the effective independence method to the proper orthogonal modes of a non-linear system. In this way, the response of non-linear system is reduced to the modal participation factors of a linear structure, and the modal transformation can be treated as a projection of the non-linear response onto the subspace spanned by the mode shapes of the linear system.</a:t>
            </a:r>
            <a:endParaRPr lang="zh-CN" altLang="zh-CN" sz="18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/>
          </a:p>
        </p:txBody>
      </p:sp>
      <p:sp>
        <p:nvSpPr>
          <p:cNvPr id="49155" name="Slide Number Placeholder 3">
            <a:extLst>
              <a:ext uri="{FF2B5EF4-FFF2-40B4-BE49-F238E27FC236}">
                <a16:creationId xmlns:a16="http://schemas.microsoft.com/office/drawing/2014/main" id="{1261C88A-3718-65C5-CC32-A1E0053187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26846A-3EE2-4277-9A54-C99D7B72E6F6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0266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Nowadays, building is biggest energy consumption sector in the world, we can see from left figure, almost 40 percent energy consumed by building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fr-FR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a reasonable balancing between the human and smart building must be found. So we want input a user centric optimization which combine user location, activity and so on as user info to smart building operation phase to achieve the comfort conditions for occupants</a:t>
            </a:r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C727C7-113A-4C8E-B28F-9D352E9C5C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6351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Data source: </a:t>
            </a:r>
            <a:r>
              <a:rPr kumimoji="0" lang="en-GB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Xilei</a:t>
            </a: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Dai, </a:t>
            </a:r>
            <a:r>
              <a:rPr kumimoji="0" lang="en-GB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Junjie</a:t>
            </a: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Liu, Xin Zhang. 2020. “A review of studies applying machine learning models to predict occupancy and window-opening behaviours in smart buildings“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zh-CN" dirty="0"/>
              <a:t>supervised machine learning work well and have been successfully used in the literature, but how to deal with non labelled data? + goal of the article is to compare the performance of different ML methods on the detection of windows openings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C727C7-113A-4C8E-B28F-9D352E9C5C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240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zh-CN" sz="1200" dirty="0">
                <a:solidFill>
                  <a:schemeClr val="tx1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In absence of measured data, a simulated highly imbalanced data are used to test the performance of ML windows  detection methods 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r>
              <a:rPr lang="fr-FR" altLang="zh-CN" sz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window</a:t>
            </a:r>
            <a:r>
              <a:rPr lang="fr-FR" altLang="zh-CN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</a:t>
            </a:r>
            <a:r>
              <a:rPr lang="fr-FR" altLang="zh-CN" sz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opening</a:t>
            </a:r>
            <a:r>
              <a:rPr lang="fr-FR" altLang="zh-CN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</a:t>
            </a:r>
            <a:r>
              <a:rPr lang="fr-FR" altLang="zh-CN" sz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can</a:t>
            </a:r>
            <a:r>
              <a:rPr lang="fr-FR" altLang="zh-CN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</a:t>
            </a:r>
            <a:r>
              <a:rPr lang="fr-FR" altLang="zh-CN" sz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only</a:t>
            </a:r>
            <a:r>
              <a:rPr lang="fr-FR" altLang="zh-CN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</a:t>
            </a:r>
            <a:r>
              <a:rPr lang="fr-FR" altLang="zh-CN" sz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occur</a:t>
            </a:r>
            <a:r>
              <a:rPr lang="fr-FR" altLang="zh-CN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</a:t>
            </a:r>
            <a:r>
              <a:rPr lang="fr-FR" altLang="zh-CN" sz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between</a:t>
            </a:r>
            <a:r>
              <a:rPr lang="fr-FR" altLang="zh-CN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8 </a:t>
            </a:r>
            <a:r>
              <a:rPr lang="fr-FR" altLang="zh-CN" sz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a.m</a:t>
            </a:r>
            <a:r>
              <a:rPr lang="fr-FR" altLang="zh-CN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. to 7 p.m. on the </a:t>
            </a:r>
            <a:r>
              <a:rPr lang="fr-FR" altLang="zh-CN" sz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weekdays</a:t>
            </a:r>
            <a:r>
              <a:rPr lang="fr-FR" altLang="zh-CN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, </a:t>
            </a:r>
            <a:r>
              <a:rPr lang="fr-FR" altLang="zh-CN" sz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window</a:t>
            </a:r>
            <a:r>
              <a:rPr lang="fr-FR" altLang="zh-CN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</a:t>
            </a:r>
            <a:r>
              <a:rPr lang="fr-FR" altLang="zh-CN" sz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status</a:t>
            </a:r>
            <a:r>
              <a:rPr lang="fr-FR" altLang="zh-CN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</a:t>
            </a:r>
            <a:r>
              <a:rPr lang="fr-FR" altLang="zh-CN" sz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can</a:t>
            </a:r>
            <a:r>
              <a:rPr lang="fr-FR" altLang="zh-CN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change </a:t>
            </a:r>
            <a:r>
              <a:rPr lang="fr-FR" altLang="zh-CN" sz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every</a:t>
            </a:r>
            <a:r>
              <a:rPr lang="fr-FR" altLang="zh-CN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15 minutes, and </a:t>
            </a:r>
            <a:r>
              <a:rPr lang="fr-FR" altLang="zh-CN" sz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window</a:t>
            </a:r>
            <a:r>
              <a:rPr lang="fr-FR" altLang="zh-CN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</a:t>
            </a:r>
            <a:r>
              <a:rPr lang="fr-FR" altLang="zh-CN" sz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remains</a:t>
            </a:r>
            <a:r>
              <a:rPr lang="fr-FR" altLang="zh-CN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open up to 30 minutes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C727C7-113A-4C8E-B28F-9D352E9C5C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8100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TP (True Positive): the case is positive, and it has been detected as positive;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FP (False Positive): the case is negative, and it has been detected as positive;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TN (True Negative): the case is negative, and it has been detected as negative; 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FN (False Negative): the case is positive, and it has been detected as 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C727C7-113A-4C8E-B28F-9D352E9C5C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82633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TP (True Positive): the case is positive, and it has been detected as positive;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FP (False Positive): the case is negative, and it has been detected as positive;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TN (True Negative): the case is negative, and it has been detected as negative; 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FN (False Negative): the case is positive, and it has been detected as 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C727C7-113A-4C8E-B28F-9D352E9C5C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9081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TP (True Positive): the case is positive, and it has been detected as positive;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FP (False Positive): the case is negative, and it has been detected as positive;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TN (True Negative): the case is negative, and it has been detected as negative; 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FN (False Negative): the case is positive, and it has been detected as 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C727C7-113A-4C8E-B28F-9D352E9C5C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54846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Random oversampling involves randomly selecting examples from the minority class, with replacement, and adding them to the training dataset. Random </a:t>
            </a:r>
            <a:r>
              <a:rPr lang="en-US" altLang="zh-CN" b="0" i="0" dirty="0" err="1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undersampling</a:t>
            </a:r>
            <a:r>
              <a:rPr lang="en-US" altLang="zh-CN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 involves randomly selecting examples from the majority class and deleting them from the training dataset.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C727C7-113A-4C8E-B28F-9D352E9C5C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9880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TP (True Positive): the case is positive, and it has been detected as positive;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FP (False Positive): the case is negative, and it has been detected as positive;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TN (True Negative): the case is negative, and it has been detected as negative; 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FN (False Negative): the case is positive, and it has been detected as 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C727C7-113A-4C8E-B28F-9D352E9C5C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3341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g object 16">
            <a:extLst>
              <a:ext uri="{FF2B5EF4-FFF2-40B4-BE49-F238E27FC236}">
                <a16:creationId xmlns:a16="http://schemas.microsoft.com/office/drawing/2014/main" id="{9A8EF4AF-0B45-548C-184D-F68B0FA807F3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63" y="5676900"/>
            <a:ext cx="541337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bg object 17">
            <a:extLst>
              <a:ext uri="{FF2B5EF4-FFF2-40B4-BE49-F238E27FC236}">
                <a16:creationId xmlns:a16="http://schemas.microsoft.com/office/drawing/2014/main" id="{2880EEFF-7AB2-2256-E15C-53E047E724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0" y="5694363"/>
            <a:ext cx="461963" cy="1163637"/>
          </a:xfrm>
          <a:custGeom>
            <a:avLst/>
            <a:gdLst>
              <a:gd name="T0" fmla="*/ 461772 w 462279"/>
              <a:gd name="T1" fmla="*/ 0 h 1164590"/>
              <a:gd name="T2" fmla="*/ 0 w 462279"/>
              <a:gd name="T3" fmla="*/ 0 h 1164590"/>
              <a:gd name="T4" fmla="*/ 0 w 462279"/>
              <a:gd name="T5" fmla="*/ 1164336 h 1164590"/>
              <a:gd name="T6" fmla="*/ 461772 w 462279"/>
              <a:gd name="T7" fmla="*/ 1164336 h 1164590"/>
              <a:gd name="T8" fmla="*/ 461772 w 462279"/>
              <a:gd name="T9" fmla="*/ 0 h 1164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2279" h="1164590">
                <a:moveTo>
                  <a:pt x="461772" y="0"/>
                </a:moveTo>
                <a:lnTo>
                  <a:pt x="0" y="0"/>
                </a:lnTo>
                <a:lnTo>
                  <a:pt x="0" y="1164336"/>
                </a:lnTo>
                <a:lnTo>
                  <a:pt x="461772" y="1164336"/>
                </a:lnTo>
                <a:lnTo>
                  <a:pt x="461772" y="0"/>
                </a:lnTo>
                <a:close/>
              </a:path>
            </a:pathLst>
          </a:custGeom>
          <a:solidFill>
            <a:srgbClr val="54C1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zh-CN"/>
          </a:p>
        </p:txBody>
      </p:sp>
      <p:pic>
        <p:nvPicPr>
          <p:cNvPr id="6" name="bg object 18">
            <a:extLst>
              <a:ext uri="{FF2B5EF4-FFF2-40B4-BE49-F238E27FC236}">
                <a16:creationId xmlns:a16="http://schemas.microsoft.com/office/drawing/2014/main" id="{024D8B6E-E43C-A60D-D34F-BC69C19AD71B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5776913"/>
            <a:ext cx="31464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g object 19">
            <a:extLst>
              <a:ext uri="{FF2B5EF4-FFF2-40B4-BE49-F238E27FC236}">
                <a16:creationId xmlns:a16="http://schemas.microsoft.com/office/drawing/2014/main" id="{479F54B1-9452-3C05-69DF-F7E18E722D2C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963" y="376238"/>
            <a:ext cx="9356725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g object 20">
            <a:extLst>
              <a:ext uri="{FF2B5EF4-FFF2-40B4-BE49-F238E27FC236}">
                <a16:creationId xmlns:a16="http://schemas.microsoft.com/office/drawing/2014/main" id="{767A3589-D8E4-C8E5-73E7-286DB69FF7D2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50" y="441325"/>
            <a:ext cx="10029825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bg object 21">
            <a:extLst>
              <a:ext uri="{FF2B5EF4-FFF2-40B4-BE49-F238E27FC236}">
                <a16:creationId xmlns:a16="http://schemas.microsoft.com/office/drawing/2014/main" id="{AE1A9997-89E3-2344-69D7-25A7DC57B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3825" y="373063"/>
            <a:ext cx="9274175" cy="3589337"/>
          </a:xfrm>
          <a:custGeom>
            <a:avLst/>
            <a:gdLst>
              <a:gd name="T0" fmla="*/ 9273540 w 9273540"/>
              <a:gd name="T1" fmla="*/ 0 h 3589020"/>
              <a:gd name="T2" fmla="*/ 0 w 9273540"/>
              <a:gd name="T3" fmla="*/ 0 h 3589020"/>
              <a:gd name="T4" fmla="*/ 0 w 9273540"/>
              <a:gd name="T5" fmla="*/ 3589020 h 3589020"/>
              <a:gd name="T6" fmla="*/ 9273540 w 9273540"/>
              <a:gd name="T7" fmla="*/ 3589020 h 3589020"/>
              <a:gd name="T8" fmla="*/ 9273540 w 9273540"/>
              <a:gd name="T9" fmla="*/ 0 h 3589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73540" h="3589020">
                <a:moveTo>
                  <a:pt x="9273540" y="0"/>
                </a:moveTo>
                <a:lnTo>
                  <a:pt x="0" y="0"/>
                </a:lnTo>
                <a:lnTo>
                  <a:pt x="0" y="3589020"/>
                </a:lnTo>
                <a:lnTo>
                  <a:pt x="9273540" y="3589020"/>
                </a:lnTo>
                <a:lnTo>
                  <a:pt x="9273540" y="0"/>
                </a:lnTo>
                <a:close/>
              </a:path>
            </a:pathLst>
          </a:custGeom>
          <a:solidFill>
            <a:srgbClr val="54C1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705736" y="690753"/>
            <a:ext cx="8780526" cy="284226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10" name="Holder 4">
            <a:extLst>
              <a:ext uri="{FF2B5EF4-FFF2-40B4-BE49-F238E27FC236}">
                <a16:creationId xmlns:a16="http://schemas.microsoft.com/office/drawing/2014/main" id="{5D2039BF-4D97-EEDB-DC81-33B212954D9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11" name="Holder 5">
            <a:extLst>
              <a:ext uri="{FF2B5EF4-FFF2-40B4-BE49-F238E27FC236}">
                <a16:creationId xmlns:a16="http://schemas.microsoft.com/office/drawing/2014/main" id="{6A677AC9-8116-DDBE-F0E3-1EE1003606A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0C21A-E4A4-41A9-B510-10609DC0848A}" type="datetime1">
              <a:rPr lang="en-US" altLang="zh-CN"/>
              <a:pPr/>
              <a:t>5/19/2022</a:t>
            </a:fld>
            <a:endParaRPr lang="en-US"/>
          </a:p>
        </p:txBody>
      </p:sp>
      <p:sp>
        <p:nvSpPr>
          <p:cNvPr id="12" name="Holder 6">
            <a:extLst>
              <a:ext uri="{FF2B5EF4-FFF2-40B4-BE49-F238E27FC236}">
                <a16:creationId xmlns:a16="http://schemas.microsoft.com/office/drawing/2014/main" id="{3AFAA0F2-C38F-DF0B-1622-5C5F09D65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68B4A3-FF66-4067-A335-9A3464C7688E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07254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0" i="0">
                <a:solidFill>
                  <a:schemeClr val="bg1"/>
                </a:solidFill>
                <a:latin typeface="Verdana" panose="020B0604030504040204"/>
                <a:cs typeface="Verdan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 sz="2200" b="0" i="0">
                <a:solidFill>
                  <a:srgbClr val="54C1E9"/>
                </a:solidFill>
                <a:latin typeface="Calibri" panose="020F0502020204030204"/>
                <a:cs typeface="Calibri" panose="020F0502020204030204"/>
              </a:defRPr>
            </a:lvl1pPr>
          </a:lstStyle>
          <a:p>
            <a:endParaRPr/>
          </a:p>
        </p:txBody>
      </p:sp>
      <p:sp>
        <p:nvSpPr>
          <p:cNvPr id="4" name="Holder 4">
            <a:extLst>
              <a:ext uri="{FF2B5EF4-FFF2-40B4-BE49-F238E27FC236}">
                <a16:creationId xmlns:a16="http://schemas.microsoft.com/office/drawing/2014/main" id="{93133CDF-3339-D428-BB8B-EA400579FAF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id="{8C184E21-0283-E8C7-0AC7-EDD0A80D13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88767-DF64-4DE9-AF26-AC073F5891FE}" type="datetime1">
              <a:rPr lang="en-US" altLang="zh-CN"/>
              <a:pPr/>
              <a:t>5/19/2022</a:t>
            </a:fld>
            <a:endParaRPr lang="en-US"/>
          </a:p>
        </p:txBody>
      </p:sp>
      <p:sp>
        <p:nvSpPr>
          <p:cNvPr id="6" name="Holder 6">
            <a:extLst>
              <a:ext uri="{FF2B5EF4-FFF2-40B4-BE49-F238E27FC236}">
                <a16:creationId xmlns:a16="http://schemas.microsoft.com/office/drawing/2014/main" id="{EDF2FADD-675F-C163-B865-E345DD895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22B95-FC5E-44A2-A473-B7402664A642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90184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g object 16">
            <a:extLst>
              <a:ext uri="{FF2B5EF4-FFF2-40B4-BE49-F238E27FC236}">
                <a16:creationId xmlns:a16="http://schemas.microsoft.com/office/drawing/2014/main" id="{9AC27C12-EEBF-C2A9-9883-60CB52A375C0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0675" y="195263"/>
            <a:ext cx="1330325" cy="128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g object 17">
            <a:extLst>
              <a:ext uri="{FF2B5EF4-FFF2-40B4-BE49-F238E27FC236}">
                <a16:creationId xmlns:a16="http://schemas.microsoft.com/office/drawing/2014/main" id="{43E07EC1-0A8C-8112-3116-A176F3E7A837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9338" y="5676900"/>
            <a:ext cx="54292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bg object 18">
            <a:extLst>
              <a:ext uri="{FF2B5EF4-FFF2-40B4-BE49-F238E27FC236}">
                <a16:creationId xmlns:a16="http://schemas.microsoft.com/office/drawing/2014/main" id="{CAEC857B-F9BD-F2AE-C3AA-C4CF7DC10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66488" y="5694363"/>
            <a:ext cx="463550" cy="1163637"/>
          </a:xfrm>
          <a:custGeom>
            <a:avLst/>
            <a:gdLst>
              <a:gd name="T0" fmla="*/ 463296 w 463550"/>
              <a:gd name="T1" fmla="*/ 0 h 1164590"/>
              <a:gd name="T2" fmla="*/ 0 w 463550"/>
              <a:gd name="T3" fmla="*/ 0 h 1164590"/>
              <a:gd name="T4" fmla="*/ 0 w 463550"/>
              <a:gd name="T5" fmla="*/ 1164336 h 1164590"/>
              <a:gd name="T6" fmla="*/ 463296 w 463550"/>
              <a:gd name="T7" fmla="*/ 1164336 h 1164590"/>
              <a:gd name="T8" fmla="*/ 463296 w 463550"/>
              <a:gd name="T9" fmla="*/ 0 h 1164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3550" h="1164590">
                <a:moveTo>
                  <a:pt x="463296" y="0"/>
                </a:moveTo>
                <a:lnTo>
                  <a:pt x="0" y="0"/>
                </a:lnTo>
                <a:lnTo>
                  <a:pt x="0" y="1164336"/>
                </a:lnTo>
                <a:lnTo>
                  <a:pt x="463296" y="1164336"/>
                </a:lnTo>
                <a:lnTo>
                  <a:pt x="463296" y="0"/>
                </a:lnTo>
                <a:close/>
              </a:path>
            </a:pathLst>
          </a:custGeom>
          <a:solidFill>
            <a:srgbClr val="54C1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zh-CN"/>
          </a:p>
        </p:txBody>
      </p:sp>
      <p:pic>
        <p:nvPicPr>
          <p:cNvPr id="8" name="bg object 19">
            <a:extLst>
              <a:ext uri="{FF2B5EF4-FFF2-40B4-BE49-F238E27FC236}">
                <a16:creationId xmlns:a16="http://schemas.microsoft.com/office/drawing/2014/main" id="{74B4DB28-D7FE-138F-0CD0-21752DA90B0B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3" y="150813"/>
            <a:ext cx="9404350" cy="1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0" i="0">
                <a:solidFill>
                  <a:schemeClr val="bg1"/>
                </a:solidFill>
                <a:latin typeface="Verdana" panose="020B0604030504040204"/>
                <a:cs typeface="Verdan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9" name="Holder 5">
            <a:extLst>
              <a:ext uri="{FF2B5EF4-FFF2-40B4-BE49-F238E27FC236}">
                <a16:creationId xmlns:a16="http://schemas.microsoft.com/office/drawing/2014/main" id="{DCE819E3-E007-B697-CF7E-B80151DDF43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10" name="Holder 6">
            <a:extLst>
              <a:ext uri="{FF2B5EF4-FFF2-40B4-BE49-F238E27FC236}">
                <a16:creationId xmlns:a16="http://schemas.microsoft.com/office/drawing/2014/main" id="{4FDB2E85-22E9-D212-522E-E0CF7CF6610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B587E-E2F8-4662-9C3F-E56251EA0167}" type="datetime1">
              <a:rPr lang="en-US" altLang="zh-CN"/>
              <a:pPr/>
              <a:t>5/19/2022</a:t>
            </a:fld>
            <a:endParaRPr lang="en-US"/>
          </a:p>
        </p:txBody>
      </p:sp>
      <p:sp>
        <p:nvSpPr>
          <p:cNvPr id="11" name="Holder 7">
            <a:extLst>
              <a:ext uri="{FF2B5EF4-FFF2-40B4-BE49-F238E27FC236}">
                <a16:creationId xmlns:a16="http://schemas.microsoft.com/office/drawing/2014/main" id="{4D861F93-6F5B-B7DC-9769-DBB50C131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BFA1C-7691-4B79-8482-C1EA073F25E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83051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0" i="0">
                <a:solidFill>
                  <a:schemeClr val="bg1"/>
                </a:solidFill>
                <a:latin typeface="Verdana" panose="020B0604030504040204"/>
                <a:cs typeface="Verdana" panose="020B0604030504040204"/>
              </a:defRPr>
            </a:lvl1pPr>
          </a:lstStyle>
          <a:p>
            <a:endParaRPr/>
          </a:p>
        </p:txBody>
      </p:sp>
      <p:sp>
        <p:nvSpPr>
          <p:cNvPr id="3" name="Holder 3">
            <a:extLst>
              <a:ext uri="{FF2B5EF4-FFF2-40B4-BE49-F238E27FC236}">
                <a16:creationId xmlns:a16="http://schemas.microsoft.com/office/drawing/2014/main" id="{C699A02C-E9C7-953C-6896-03E8EA7113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>
            <a:extLst>
              <a:ext uri="{FF2B5EF4-FFF2-40B4-BE49-F238E27FC236}">
                <a16:creationId xmlns:a16="http://schemas.microsoft.com/office/drawing/2014/main" id="{89BD1257-A85D-3DA7-DA4E-3670AB6B95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D8B18-2D90-4151-86DC-8453183B9751}" type="datetime1">
              <a:rPr lang="en-US" altLang="zh-CN"/>
              <a:pPr/>
              <a:t>5/19/2022</a:t>
            </a:fld>
            <a:endParaRPr lang="en-US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id="{A14FED1F-BD42-B721-49ED-DB885AE86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51E75-9D7F-4882-ADD9-AAF9377789E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94073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g object 16">
            <a:extLst>
              <a:ext uri="{FF2B5EF4-FFF2-40B4-BE49-F238E27FC236}">
                <a16:creationId xmlns:a16="http://schemas.microsoft.com/office/drawing/2014/main" id="{7C88BA38-EC5F-FB50-7792-657F1FDAB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custGeom>
            <a:avLst/>
            <a:gdLst>
              <a:gd name="T0" fmla="*/ 12192000 w 12192000"/>
              <a:gd name="T1" fmla="*/ 0 h 6858000"/>
              <a:gd name="T2" fmla="*/ 0 w 12192000"/>
              <a:gd name="T3" fmla="*/ 0 h 6858000"/>
              <a:gd name="T4" fmla="*/ 0 w 12192000"/>
              <a:gd name="T5" fmla="*/ 6858000 h 6858000"/>
              <a:gd name="T6" fmla="*/ 12192000 w 12192000"/>
              <a:gd name="T7" fmla="*/ 6858000 h 6858000"/>
              <a:gd name="T8" fmla="*/ 12192000 w 12192000"/>
              <a:gd name="T9" fmla="*/ 0 h 685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zh-CN"/>
          </a:p>
        </p:txBody>
      </p:sp>
      <p:pic>
        <p:nvPicPr>
          <p:cNvPr id="3" name="bg object 17">
            <a:extLst>
              <a:ext uri="{FF2B5EF4-FFF2-40B4-BE49-F238E27FC236}">
                <a16:creationId xmlns:a16="http://schemas.microsoft.com/office/drawing/2014/main" id="{DA948DDF-079A-8C1A-42A7-883491B7C8EA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3332163"/>
            <a:ext cx="96837" cy="8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bg object 18">
            <a:extLst>
              <a:ext uri="{FF2B5EF4-FFF2-40B4-BE49-F238E27FC236}">
                <a16:creationId xmlns:a16="http://schemas.microsoft.com/office/drawing/2014/main" id="{03FA6D69-4B67-5C96-0BCB-19A8FD4B0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4088" y="2640013"/>
            <a:ext cx="1592262" cy="1590675"/>
          </a:xfrm>
          <a:custGeom>
            <a:avLst/>
            <a:gdLst>
              <a:gd name="T0" fmla="*/ 665608 w 1591309"/>
              <a:gd name="T1" fmla="*/ 10822 h 1590039"/>
              <a:gd name="T2" fmla="*/ 491077 w 1591309"/>
              <a:gd name="T3" fmla="*/ 60891 h 1590039"/>
              <a:gd name="T4" fmla="*/ 332828 w 1591309"/>
              <a:gd name="T5" fmla="*/ 148523 h 1590039"/>
              <a:gd name="T6" fmla="*/ 197638 w 1591309"/>
              <a:gd name="T7" fmla="*/ 270261 h 1590039"/>
              <a:gd name="T8" fmla="*/ 92282 w 1591309"/>
              <a:gd name="T9" fmla="*/ 422650 h 1590039"/>
              <a:gd name="T10" fmla="*/ 23715 w 1591309"/>
              <a:gd name="T11" fmla="*/ 601557 h 1590039"/>
              <a:gd name="T12" fmla="*/ 48 w 1591309"/>
              <a:gd name="T13" fmla="*/ 784862 h 1590039"/>
              <a:gd name="T14" fmla="*/ 11022 w 1591309"/>
              <a:gd name="T15" fmla="*/ 925408 h 1590039"/>
              <a:gd name="T16" fmla="*/ 61546 w 1591309"/>
              <a:gd name="T17" fmla="*/ 1099525 h 1590039"/>
              <a:gd name="T18" fmla="*/ 149651 w 1591309"/>
              <a:gd name="T19" fmla="*/ 1257327 h 1590039"/>
              <a:gd name="T20" fmla="*/ 271787 w 1591309"/>
              <a:gd name="T21" fmla="*/ 1392126 h 1590039"/>
              <a:gd name="T22" fmla="*/ 424403 w 1591309"/>
              <a:gd name="T23" fmla="*/ 1497236 h 1590039"/>
              <a:gd name="T24" fmla="*/ 603050 w 1591309"/>
              <a:gd name="T25" fmla="*/ 1565776 h 1590039"/>
              <a:gd name="T26" fmla="*/ 788920 w 1591309"/>
              <a:gd name="T27" fmla="*/ 1589758 h 1590039"/>
              <a:gd name="T28" fmla="*/ 970625 w 1591309"/>
              <a:gd name="T29" fmla="*/ 1570129 h 1590039"/>
              <a:gd name="T30" fmla="*/ 1141342 w 1591309"/>
              <a:gd name="T31" fmla="*/ 1510345 h 1590039"/>
              <a:gd name="T32" fmla="*/ 1294248 w 1591309"/>
              <a:gd name="T33" fmla="*/ 1413863 h 1590039"/>
              <a:gd name="T34" fmla="*/ 1422519 w 1591309"/>
              <a:gd name="T35" fmla="*/ 1284138 h 1590039"/>
              <a:gd name="T36" fmla="*/ 1519332 w 1591309"/>
              <a:gd name="T37" fmla="*/ 1124627 h 1590039"/>
              <a:gd name="T38" fmla="*/ 1577299 w 1591309"/>
              <a:gd name="T39" fmla="*/ 941489 h 1590039"/>
              <a:gd name="T40" fmla="*/ 225897 w 1591309"/>
              <a:gd name="T41" fmla="*/ 923657 h 1590039"/>
              <a:gd name="T42" fmla="*/ 1578687 w 1591309"/>
              <a:gd name="T43" fmla="*/ 656576 h 1590039"/>
              <a:gd name="T44" fmla="*/ 1299523 w 1591309"/>
              <a:gd name="T45" fmla="*/ 622572 h 1590039"/>
              <a:gd name="T46" fmla="*/ 1299523 w 1591309"/>
              <a:gd name="T47" fmla="*/ 582725 h 1590039"/>
              <a:gd name="T48" fmla="*/ 1546352 w 1591309"/>
              <a:gd name="T49" fmla="*/ 532493 h 1590039"/>
              <a:gd name="T50" fmla="*/ 1467841 w 1591309"/>
              <a:gd name="T51" fmla="*/ 369986 h 1590039"/>
              <a:gd name="T52" fmla="*/ 1354376 w 1591309"/>
              <a:gd name="T53" fmla="*/ 228809 h 1590039"/>
              <a:gd name="T54" fmla="*/ 1209414 w 1591309"/>
              <a:gd name="T55" fmla="*/ 115650 h 1590039"/>
              <a:gd name="T56" fmla="*/ 1036411 w 1591309"/>
              <a:gd name="T57" fmla="*/ 37197 h 1590039"/>
              <a:gd name="T58" fmla="*/ 849645 w 1591309"/>
              <a:gd name="T59" fmla="*/ 1772 h 1590039"/>
              <a:gd name="T60" fmla="*/ 1227514 w 1591309"/>
              <a:gd name="T61" fmla="*/ 882189 h 1590039"/>
              <a:gd name="T62" fmla="*/ 1579736 w 1591309"/>
              <a:gd name="T63" fmla="*/ 926070 h 1590039"/>
              <a:gd name="T64" fmla="*/ 270855 w 1591309"/>
              <a:gd name="T65" fmla="*/ 741666 h 1590039"/>
              <a:gd name="T66" fmla="*/ 462244 w 1591309"/>
              <a:gd name="T67" fmla="*/ 741666 h 1590039"/>
              <a:gd name="T68" fmla="*/ 563844 w 1591309"/>
              <a:gd name="T69" fmla="*/ 658989 h 1590039"/>
              <a:gd name="T70" fmla="*/ 563844 w 1591309"/>
              <a:gd name="T71" fmla="*/ 658989 h 1590039"/>
              <a:gd name="T72" fmla="*/ 606389 w 1591309"/>
              <a:gd name="T73" fmla="*/ 692009 h 1590039"/>
              <a:gd name="T74" fmla="*/ 606389 w 1591309"/>
              <a:gd name="T75" fmla="*/ 805547 h 1590039"/>
              <a:gd name="T76" fmla="*/ 762345 w 1591309"/>
              <a:gd name="T77" fmla="*/ 923657 h 1590039"/>
              <a:gd name="T78" fmla="*/ 807176 w 1591309"/>
              <a:gd name="T79" fmla="*/ 923657 h 1590039"/>
              <a:gd name="T80" fmla="*/ 854420 w 1591309"/>
              <a:gd name="T81" fmla="*/ 658989 h 1590039"/>
              <a:gd name="T82" fmla="*/ 948908 w 1591309"/>
              <a:gd name="T83" fmla="*/ 736967 h 1590039"/>
              <a:gd name="T84" fmla="*/ 882741 w 1591309"/>
              <a:gd name="T85" fmla="*/ 814945 h 1590039"/>
              <a:gd name="T86" fmla="*/ 1044744 w 1591309"/>
              <a:gd name="T87" fmla="*/ 901791 h 1590039"/>
              <a:gd name="T88" fmla="*/ 996133 w 1591309"/>
              <a:gd name="T89" fmla="*/ 746439 h 1590039"/>
              <a:gd name="T90" fmla="*/ 1107637 w 1591309"/>
              <a:gd name="T91" fmla="*/ 658989 h 1590039"/>
              <a:gd name="T92" fmla="*/ 1580118 w 1591309"/>
              <a:gd name="T93" fmla="*/ 923657 h 1590039"/>
              <a:gd name="T94" fmla="*/ 1590071 w 1591309"/>
              <a:gd name="T95" fmla="*/ 755437 h 1590039"/>
              <a:gd name="T96" fmla="*/ 1123787 w 1591309"/>
              <a:gd name="T97" fmla="*/ 694422 h 1590039"/>
              <a:gd name="T98" fmla="*/ 1033998 w 1591309"/>
              <a:gd name="T99" fmla="*/ 791323 h 1590039"/>
              <a:gd name="T100" fmla="*/ 1123787 w 1591309"/>
              <a:gd name="T101" fmla="*/ 888224 h 1590039"/>
              <a:gd name="T102" fmla="*/ 1194653 w 1591309"/>
              <a:gd name="T103" fmla="*/ 848092 h 1590039"/>
              <a:gd name="T104" fmla="*/ 1182294 w 1591309"/>
              <a:gd name="T105" fmla="*/ 717353 h 1590039"/>
              <a:gd name="T106" fmla="*/ 459831 w 1591309"/>
              <a:gd name="T107" fmla="*/ 658989 h 1590039"/>
              <a:gd name="T108" fmla="*/ 1578687 w 1591309"/>
              <a:gd name="T109" fmla="*/ 656576 h 1590039"/>
              <a:gd name="T110" fmla="*/ 1227514 w 1591309"/>
              <a:gd name="T111" fmla="*/ 700456 h 1590039"/>
              <a:gd name="T112" fmla="*/ 1579162 w 1591309"/>
              <a:gd name="T113" fmla="*/ 658989 h 1590039"/>
              <a:gd name="T114" fmla="*/ 1330321 w 1591309"/>
              <a:gd name="T115" fmla="*/ 576324 h 1590039"/>
              <a:gd name="T116" fmla="*/ 1345878 w 1591309"/>
              <a:gd name="T117" fmla="*/ 613610 h 1590039"/>
              <a:gd name="T118" fmla="*/ 1573562 w 1591309"/>
              <a:gd name="T119" fmla="*/ 630541 h 1590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91309" h="1590039">
                <a:moveTo>
                  <a:pt x="803115" y="0"/>
                </a:moveTo>
                <a:lnTo>
                  <a:pt x="756862" y="953"/>
                </a:lnTo>
                <a:lnTo>
                  <a:pt x="710991" y="4579"/>
                </a:lnTo>
                <a:lnTo>
                  <a:pt x="665608" y="10822"/>
                </a:lnTo>
                <a:lnTo>
                  <a:pt x="620820" y="19628"/>
                </a:lnTo>
                <a:lnTo>
                  <a:pt x="576731" y="30945"/>
                </a:lnTo>
                <a:lnTo>
                  <a:pt x="533448" y="44717"/>
                </a:lnTo>
                <a:lnTo>
                  <a:pt x="491077" y="60891"/>
                </a:lnTo>
                <a:lnTo>
                  <a:pt x="449724" y="79412"/>
                </a:lnTo>
                <a:lnTo>
                  <a:pt x="409494" y="100228"/>
                </a:lnTo>
                <a:lnTo>
                  <a:pt x="370494" y="123282"/>
                </a:lnTo>
                <a:lnTo>
                  <a:pt x="332828" y="148523"/>
                </a:lnTo>
                <a:lnTo>
                  <a:pt x="296604" y="175895"/>
                </a:lnTo>
                <a:lnTo>
                  <a:pt x="261927" y="205345"/>
                </a:lnTo>
                <a:lnTo>
                  <a:pt x="228903" y="236818"/>
                </a:lnTo>
                <a:lnTo>
                  <a:pt x="197638" y="270261"/>
                </a:lnTo>
                <a:lnTo>
                  <a:pt x="168237" y="305620"/>
                </a:lnTo>
                <a:lnTo>
                  <a:pt x="140807" y="342840"/>
                </a:lnTo>
                <a:lnTo>
                  <a:pt x="115453" y="381868"/>
                </a:lnTo>
                <a:lnTo>
                  <a:pt x="92282" y="422650"/>
                </a:lnTo>
                <a:lnTo>
                  <a:pt x="71399" y="465131"/>
                </a:lnTo>
                <a:lnTo>
                  <a:pt x="52910" y="509257"/>
                </a:lnTo>
                <a:lnTo>
                  <a:pt x="36921" y="554976"/>
                </a:lnTo>
                <a:lnTo>
                  <a:pt x="23715" y="601557"/>
                </a:lnTo>
                <a:lnTo>
                  <a:pt x="13468" y="648269"/>
                </a:lnTo>
                <a:lnTo>
                  <a:pt x="6125" y="695005"/>
                </a:lnTo>
                <a:lnTo>
                  <a:pt x="1630" y="741666"/>
                </a:lnTo>
                <a:lnTo>
                  <a:pt x="48" y="784862"/>
                </a:lnTo>
                <a:lnTo>
                  <a:pt x="0" y="791323"/>
                </a:lnTo>
                <a:lnTo>
                  <a:pt x="963" y="834321"/>
                </a:lnTo>
                <a:lnTo>
                  <a:pt x="4679" y="880113"/>
                </a:lnTo>
                <a:lnTo>
                  <a:pt x="11022" y="925408"/>
                </a:lnTo>
                <a:lnTo>
                  <a:pt x="19936" y="970101"/>
                </a:lnTo>
                <a:lnTo>
                  <a:pt x="31365" y="1014088"/>
                </a:lnTo>
                <a:lnTo>
                  <a:pt x="45253" y="1057264"/>
                </a:lnTo>
                <a:lnTo>
                  <a:pt x="61546" y="1099525"/>
                </a:lnTo>
                <a:lnTo>
                  <a:pt x="80188" y="1140767"/>
                </a:lnTo>
                <a:lnTo>
                  <a:pt x="101123" y="1180884"/>
                </a:lnTo>
                <a:lnTo>
                  <a:pt x="124296" y="1219772"/>
                </a:lnTo>
                <a:lnTo>
                  <a:pt x="149651" y="1257327"/>
                </a:lnTo>
                <a:lnTo>
                  <a:pt x="177133" y="1293445"/>
                </a:lnTo>
                <a:lnTo>
                  <a:pt x="206687" y="1328020"/>
                </a:lnTo>
                <a:lnTo>
                  <a:pt x="238257" y="1360949"/>
                </a:lnTo>
                <a:lnTo>
                  <a:pt x="271787" y="1392126"/>
                </a:lnTo>
                <a:lnTo>
                  <a:pt x="307222" y="1421448"/>
                </a:lnTo>
                <a:lnTo>
                  <a:pt x="344507" y="1448810"/>
                </a:lnTo>
                <a:lnTo>
                  <a:pt x="383586" y="1474107"/>
                </a:lnTo>
                <a:lnTo>
                  <a:pt x="424403" y="1497236"/>
                </a:lnTo>
                <a:lnTo>
                  <a:pt x="466903" y="1518090"/>
                </a:lnTo>
                <a:lnTo>
                  <a:pt x="511032" y="1536567"/>
                </a:lnTo>
                <a:lnTo>
                  <a:pt x="556732" y="1552561"/>
                </a:lnTo>
                <a:lnTo>
                  <a:pt x="603050" y="1565776"/>
                </a:lnTo>
                <a:lnTo>
                  <a:pt x="649535" y="1576049"/>
                </a:lnTo>
                <a:lnTo>
                  <a:pt x="696079" y="1583434"/>
                </a:lnTo>
                <a:lnTo>
                  <a:pt x="742576" y="1587986"/>
                </a:lnTo>
                <a:lnTo>
                  <a:pt x="788920" y="1589758"/>
                </a:lnTo>
                <a:lnTo>
                  <a:pt x="835003" y="1588804"/>
                </a:lnTo>
                <a:lnTo>
                  <a:pt x="880719" y="1585179"/>
                </a:lnTo>
                <a:lnTo>
                  <a:pt x="925962" y="1578936"/>
                </a:lnTo>
                <a:lnTo>
                  <a:pt x="970625" y="1570129"/>
                </a:lnTo>
                <a:lnTo>
                  <a:pt x="1014601" y="1558813"/>
                </a:lnTo>
                <a:lnTo>
                  <a:pt x="1057783" y="1545041"/>
                </a:lnTo>
                <a:lnTo>
                  <a:pt x="1100066" y="1528867"/>
                </a:lnTo>
                <a:lnTo>
                  <a:pt x="1141342" y="1510345"/>
                </a:lnTo>
                <a:lnTo>
                  <a:pt x="1181505" y="1489530"/>
                </a:lnTo>
                <a:lnTo>
                  <a:pt x="1220448" y="1466475"/>
                </a:lnTo>
                <a:lnTo>
                  <a:pt x="1258065" y="1441235"/>
                </a:lnTo>
                <a:lnTo>
                  <a:pt x="1294248" y="1413863"/>
                </a:lnTo>
                <a:lnTo>
                  <a:pt x="1328892" y="1384413"/>
                </a:lnTo>
                <a:lnTo>
                  <a:pt x="1361889" y="1352939"/>
                </a:lnTo>
                <a:lnTo>
                  <a:pt x="1393134" y="1319496"/>
                </a:lnTo>
                <a:lnTo>
                  <a:pt x="1422519" y="1284138"/>
                </a:lnTo>
                <a:lnTo>
                  <a:pt x="1449938" y="1246917"/>
                </a:lnTo>
                <a:lnTo>
                  <a:pt x="1475284" y="1207889"/>
                </a:lnTo>
                <a:lnTo>
                  <a:pt x="1498451" y="1167108"/>
                </a:lnTo>
                <a:lnTo>
                  <a:pt x="1519332" y="1124627"/>
                </a:lnTo>
                <a:lnTo>
                  <a:pt x="1537820" y="1080500"/>
                </a:lnTo>
                <a:lnTo>
                  <a:pt x="1553809" y="1034782"/>
                </a:lnTo>
                <a:lnTo>
                  <a:pt x="1567024" y="988200"/>
                </a:lnTo>
                <a:lnTo>
                  <a:pt x="1577299" y="941489"/>
                </a:lnTo>
                <a:lnTo>
                  <a:pt x="1579736" y="926070"/>
                </a:lnTo>
                <a:lnTo>
                  <a:pt x="1123787" y="926070"/>
                </a:lnTo>
                <a:lnTo>
                  <a:pt x="1107637" y="923657"/>
                </a:lnTo>
                <a:lnTo>
                  <a:pt x="225897" y="923657"/>
                </a:lnTo>
                <a:lnTo>
                  <a:pt x="225897" y="658989"/>
                </a:lnTo>
                <a:lnTo>
                  <a:pt x="1107637" y="658989"/>
                </a:lnTo>
                <a:lnTo>
                  <a:pt x="1123787" y="656576"/>
                </a:lnTo>
                <a:lnTo>
                  <a:pt x="1578687" y="656576"/>
                </a:lnTo>
                <a:lnTo>
                  <a:pt x="1573562" y="630541"/>
                </a:lnTo>
                <a:lnTo>
                  <a:pt x="1319875" y="630541"/>
                </a:lnTo>
                <a:lnTo>
                  <a:pt x="1308485" y="628437"/>
                </a:lnTo>
                <a:lnTo>
                  <a:pt x="1299523" y="622572"/>
                </a:lnTo>
                <a:lnTo>
                  <a:pt x="1293657" y="613610"/>
                </a:lnTo>
                <a:lnTo>
                  <a:pt x="1291554" y="602220"/>
                </a:lnTo>
                <a:lnTo>
                  <a:pt x="1293657" y="591794"/>
                </a:lnTo>
                <a:lnTo>
                  <a:pt x="1299523" y="582725"/>
                </a:lnTo>
                <a:lnTo>
                  <a:pt x="1308485" y="576324"/>
                </a:lnTo>
                <a:lnTo>
                  <a:pt x="1319875" y="573899"/>
                </a:lnTo>
                <a:lnTo>
                  <a:pt x="1559549" y="573899"/>
                </a:lnTo>
                <a:lnTo>
                  <a:pt x="1546352" y="532493"/>
                </a:lnTo>
                <a:lnTo>
                  <a:pt x="1530190" y="490232"/>
                </a:lnTo>
                <a:lnTo>
                  <a:pt x="1511682" y="448991"/>
                </a:lnTo>
                <a:lnTo>
                  <a:pt x="1490880" y="408874"/>
                </a:lnTo>
                <a:lnTo>
                  <a:pt x="1467841" y="369986"/>
                </a:lnTo>
                <a:lnTo>
                  <a:pt x="1442617" y="332430"/>
                </a:lnTo>
                <a:lnTo>
                  <a:pt x="1415262" y="296313"/>
                </a:lnTo>
                <a:lnTo>
                  <a:pt x="1385830" y="261737"/>
                </a:lnTo>
                <a:lnTo>
                  <a:pt x="1354376" y="228809"/>
                </a:lnTo>
                <a:lnTo>
                  <a:pt x="1320953" y="197631"/>
                </a:lnTo>
                <a:lnTo>
                  <a:pt x="1285616" y="168309"/>
                </a:lnTo>
                <a:lnTo>
                  <a:pt x="1248418" y="140947"/>
                </a:lnTo>
                <a:lnTo>
                  <a:pt x="1209414" y="115650"/>
                </a:lnTo>
                <a:lnTo>
                  <a:pt x="1168657" y="92522"/>
                </a:lnTo>
                <a:lnTo>
                  <a:pt x="1126202" y="71667"/>
                </a:lnTo>
                <a:lnTo>
                  <a:pt x="1082101" y="53191"/>
                </a:lnTo>
                <a:lnTo>
                  <a:pt x="1036411" y="37197"/>
                </a:lnTo>
                <a:lnTo>
                  <a:pt x="989834" y="23982"/>
                </a:lnTo>
                <a:lnTo>
                  <a:pt x="943110" y="13709"/>
                </a:lnTo>
                <a:lnTo>
                  <a:pt x="896345" y="6323"/>
                </a:lnTo>
                <a:lnTo>
                  <a:pt x="849645" y="1772"/>
                </a:lnTo>
                <a:lnTo>
                  <a:pt x="803115" y="0"/>
                </a:lnTo>
                <a:close/>
              </a:path>
              <a:path w="1591309" h="1590039">
                <a:moveTo>
                  <a:pt x="1298666" y="848092"/>
                </a:moveTo>
                <a:lnTo>
                  <a:pt x="1246721" y="848095"/>
                </a:lnTo>
                <a:lnTo>
                  <a:pt x="1227514" y="882189"/>
                </a:lnTo>
                <a:lnTo>
                  <a:pt x="1199447" y="906559"/>
                </a:lnTo>
                <a:lnTo>
                  <a:pt x="1164284" y="921190"/>
                </a:lnTo>
                <a:lnTo>
                  <a:pt x="1123787" y="926070"/>
                </a:lnTo>
                <a:lnTo>
                  <a:pt x="1579736" y="926070"/>
                </a:lnTo>
                <a:lnTo>
                  <a:pt x="1580118" y="923657"/>
                </a:lnTo>
                <a:lnTo>
                  <a:pt x="1298666" y="923657"/>
                </a:lnTo>
                <a:lnTo>
                  <a:pt x="1298666" y="848092"/>
                </a:lnTo>
                <a:close/>
              </a:path>
              <a:path w="1591309" h="1590039">
                <a:moveTo>
                  <a:pt x="270855" y="741666"/>
                </a:moveTo>
                <a:lnTo>
                  <a:pt x="270855" y="923657"/>
                </a:lnTo>
                <a:lnTo>
                  <a:pt x="351119" y="923657"/>
                </a:lnTo>
                <a:lnTo>
                  <a:pt x="270855" y="741666"/>
                </a:lnTo>
                <a:close/>
              </a:path>
              <a:path w="1591309" h="1590039">
                <a:moveTo>
                  <a:pt x="462244" y="741666"/>
                </a:moveTo>
                <a:lnTo>
                  <a:pt x="381853" y="923657"/>
                </a:lnTo>
                <a:lnTo>
                  <a:pt x="462244" y="923657"/>
                </a:lnTo>
                <a:lnTo>
                  <a:pt x="462244" y="741666"/>
                </a:lnTo>
                <a:close/>
              </a:path>
              <a:path w="1591309" h="1590039">
                <a:moveTo>
                  <a:pt x="563844" y="658989"/>
                </a:moveTo>
                <a:lnTo>
                  <a:pt x="507075" y="658989"/>
                </a:lnTo>
                <a:lnTo>
                  <a:pt x="507075" y="923657"/>
                </a:lnTo>
                <a:lnTo>
                  <a:pt x="563844" y="923657"/>
                </a:lnTo>
                <a:lnTo>
                  <a:pt x="563844" y="658989"/>
                </a:lnTo>
                <a:close/>
              </a:path>
              <a:path w="1591309" h="1590039">
                <a:moveTo>
                  <a:pt x="762345" y="658989"/>
                </a:moveTo>
                <a:lnTo>
                  <a:pt x="710275" y="658989"/>
                </a:lnTo>
                <a:lnTo>
                  <a:pt x="710275" y="692009"/>
                </a:lnTo>
                <a:lnTo>
                  <a:pt x="606389" y="692009"/>
                </a:lnTo>
                <a:lnTo>
                  <a:pt x="606389" y="772400"/>
                </a:lnTo>
                <a:lnTo>
                  <a:pt x="698464" y="772400"/>
                </a:lnTo>
                <a:lnTo>
                  <a:pt x="698464" y="805547"/>
                </a:lnTo>
                <a:lnTo>
                  <a:pt x="606389" y="805547"/>
                </a:lnTo>
                <a:lnTo>
                  <a:pt x="606389" y="890637"/>
                </a:lnTo>
                <a:lnTo>
                  <a:pt x="710275" y="890637"/>
                </a:lnTo>
                <a:lnTo>
                  <a:pt x="710275" y="923657"/>
                </a:lnTo>
                <a:lnTo>
                  <a:pt x="762345" y="923657"/>
                </a:lnTo>
                <a:lnTo>
                  <a:pt x="762345" y="658989"/>
                </a:lnTo>
                <a:close/>
              </a:path>
              <a:path w="1591309" h="1590039">
                <a:moveTo>
                  <a:pt x="833211" y="817358"/>
                </a:moveTo>
                <a:lnTo>
                  <a:pt x="807176" y="817358"/>
                </a:lnTo>
                <a:lnTo>
                  <a:pt x="807176" y="923657"/>
                </a:lnTo>
                <a:lnTo>
                  <a:pt x="899378" y="923657"/>
                </a:lnTo>
                <a:lnTo>
                  <a:pt x="833211" y="817358"/>
                </a:lnTo>
                <a:close/>
              </a:path>
              <a:path w="1591309" h="1590039">
                <a:moveTo>
                  <a:pt x="1107637" y="658989"/>
                </a:moveTo>
                <a:lnTo>
                  <a:pt x="854420" y="658989"/>
                </a:lnTo>
                <a:lnTo>
                  <a:pt x="895115" y="665190"/>
                </a:lnTo>
                <a:lnTo>
                  <a:pt x="924714" y="682023"/>
                </a:lnTo>
                <a:lnTo>
                  <a:pt x="942788" y="706834"/>
                </a:lnTo>
                <a:lnTo>
                  <a:pt x="948908" y="736967"/>
                </a:lnTo>
                <a:lnTo>
                  <a:pt x="945213" y="761813"/>
                </a:lnTo>
                <a:lnTo>
                  <a:pt x="933541" y="784862"/>
                </a:lnTo>
                <a:lnTo>
                  <a:pt x="913011" y="803457"/>
                </a:lnTo>
                <a:lnTo>
                  <a:pt x="882741" y="814945"/>
                </a:lnTo>
                <a:lnTo>
                  <a:pt x="951321" y="923657"/>
                </a:lnTo>
                <a:lnTo>
                  <a:pt x="1107637" y="923657"/>
                </a:lnTo>
                <a:lnTo>
                  <a:pt x="1081647" y="919774"/>
                </a:lnTo>
                <a:lnTo>
                  <a:pt x="1044744" y="901791"/>
                </a:lnTo>
                <a:lnTo>
                  <a:pt x="1015449" y="873483"/>
                </a:lnTo>
                <a:lnTo>
                  <a:pt x="996133" y="836207"/>
                </a:lnTo>
                <a:lnTo>
                  <a:pt x="989167" y="791323"/>
                </a:lnTo>
                <a:lnTo>
                  <a:pt x="996133" y="746439"/>
                </a:lnTo>
                <a:lnTo>
                  <a:pt x="1015449" y="709163"/>
                </a:lnTo>
                <a:lnTo>
                  <a:pt x="1044744" y="680854"/>
                </a:lnTo>
                <a:lnTo>
                  <a:pt x="1081647" y="662872"/>
                </a:lnTo>
                <a:lnTo>
                  <a:pt x="1107637" y="658989"/>
                </a:lnTo>
                <a:close/>
              </a:path>
              <a:path w="1591309" h="1590039">
                <a:moveTo>
                  <a:pt x="1579162" y="658989"/>
                </a:moveTo>
                <a:lnTo>
                  <a:pt x="1341211" y="658989"/>
                </a:lnTo>
                <a:lnTo>
                  <a:pt x="1341211" y="923657"/>
                </a:lnTo>
                <a:lnTo>
                  <a:pt x="1580118" y="923657"/>
                </a:lnTo>
                <a:lnTo>
                  <a:pt x="1584687" y="894752"/>
                </a:lnTo>
                <a:lnTo>
                  <a:pt x="1589243" y="848092"/>
                </a:lnTo>
                <a:lnTo>
                  <a:pt x="1591019" y="801622"/>
                </a:lnTo>
                <a:lnTo>
                  <a:pt x="1590071" y="755437"/>
                </a:lnTo>
                <a:lnTo>
                  <a:pt x="1586453" y="709645"/>
                </a:lnTo>
                <a:lnTo>
                  <a:pt x="1580217" y="664350"/>
                </a:lnTo>
                <a:lnTo>
                  <a:pt x="1579162" y="658989"/>
                </a:lnTo>
                <a:close/>
              </a:path>
              <a:path w="1591309" h="1590039">
                <a:moveTo>
                  <a:pt x="1123787" y="694422"/>
                </a:moveTo>
                <a:lnTo>
                  <a:pt x="1087844" y="701258"/>
                </a:lnTo>
                <a:lnTo>
                  <a:pt x="1059414" y="720727"/>
                </a:lnTo>
                <a:lnTo>
                  <a:pt x="1040723" y="751268"/>
                </a:lnTo>
                <a:lnTo>
                  <a:pt x="1033998" y="791323"/>
                </a:lnTo>
                <a:lnTo>
                  <a:pt x="1040723" y="831377"/>
                </a:lnTo>
                <a:lnTo>
                  <a:pt x="1059414" y="861919"/>
                </a:lnTo>
                <a:lnTo>
                  <a:pt x="1087844" y="881388"/>
                </a:lnTo>
                <a:lnTo>
                  <a:pt x="1123787" y="888224"/>
                </a:lnTo>
                <a:lnTo>
                  <a:pt x="1146861" y="885614"/>
                </a:lnTo>
                <a:lnTo>
                  <a:pt x="1166364" y="877921"/>
                </a:lnTo>
                <a:lnTo>
                  <a:pt x="1182294" y="865346"/>
                </a:lnTo>
                <a:lnTo>
                  <a:pt x="1194653" y="848092"/>
                </a:lnTo>
                <a:lnTo>
                  <a:pt x="1298666" y="848092"/>
                </a:lnTo>
                <a:lnTo>
                  <a:pt x="1298666" y="734554"/>
                </a:lnTo>
                <a:lnTo>
                  <a:pt x="1194653" y="734554"/>
                </a:lnTo>
                <a:lnTo>
                  <a:pt x="1182294" y="717353"/>
                </a:lnTo>
                <a:lnTo>
                  <a:pt x="1166364" y="704772"/>
                </a:lnTo>
                <a:lnTo>
                  <a:pt x="1146861" y="697049"/>
                </a:lnTo>
                <a:lnTo>
                  <a:pt x="1123787" y="694422"/>
                </a:lnTo>
                <a:close/>
              </a:path>
              <a:path w="1591309" h="1590039">
                <a:moveTo>
                  <a:pt x="459831" y="658989"/>
                </a:moveTo>
                <a:lnTo>
                  <a:pt x="273141" y="658989"/>
                </a:lnTo>
                <a:lnTo>
                  <a:pt x="367756" y="867015"/>
                </a:lnTo>
                <a:lnTo>
                  <a:pt x="459831" y="658989"/>
                </a:lnTo>
                <a:close/>
              </a:path>
              <a:path w="1591309" h="1590039">
                <a:moveTo>
                  <a:pt x="1578687" y="656576"/>
                </a:moveTo>
                <a:lnTo>
                  <a:pt x="1123787" y="656576"/>
                </a:lnTo>
                <a:lnTo>
                  <a:pt x="1164284" y="661455"/>
                </a:lnTo>
                <a:lnTo>
                  <a:pt x="1199447" y="676086"/>
                </a:lnTo>
                <a:lnTo>
                  <a:pt x="1227514" y="700456"/>
                </a:lnTo>
                <a:lnTo>
                  <a:pt x="1246723" y="734554"/>
                </a:lnTo>
                <a:lnTo>
                  <a:pt x="1298666" y="734554"/>
                </a:lnTo>
                <a:lnTo>
                  <a:pt x="1298666" y="658989"/>
                </a:lnTo>
                <a:lnTo>
                  <a:pt x="1579162" y="658989"/>
                </a:lnTo>
                <a:lnTo>
                  <a:pt x="1578687" y="656576"/>
                </a:lnTo>
                <a:close/>
              </a:path>
              <a:path w="1591309" h="1590039">
                <a:moveTo>
                  <a:pt x="1559549" y="573899"/>
                </a:moveTo>
                <a:lnTo>
                  <a:pt x="1319875" y="573899"/>
                </a:lnTo>
                <a:lnTo>
                  <a:pt x="1330321" y="576324"/>
                </a:lnTo>
                <a:lnTo>
                  <a:pt x="1339433" y="582725"/>
                </a:lnTo>
                <a:lnTo>
                  <a:pt x="1345878" y="591794"/>
                </a:lnTo>
                <a:lnTo>
                  <a:pt x="1348323" y="602220"/>
                </a:lnTo>
                <a:lnTo>
                  <a:pt x="1345878" y="613610"/>
                </a:lnTo>
                <a:lnTo>
                  <a:pt x="1339433" y="622572"/>
                </a:lnTo>
                <a:lnTo>
                  <a:pt x="1330321" y="628437"/>
                </a:lnTo>
                <a:lnTo>
                  <a:pt x="1319875" y="630541"/>
                </a:lnTo>
                <a:lnTo>
                  <a:pt x="1573562" y="630541"/>
                </a:lnTo>
                <a:lnTo>
                  <a:pt x="1571420" y="619656"/>
                </a:lnTo>
                <a:lnTo>
                  <a:pt x="1560113" y="575669"/>
                </a:lnTo>
                <a:lnTo>
                  <a:pt x="1559549" y="5738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5" name="bg object 19">
            <a:extLst>
              <a:ext uri="{FF2B5EF4-FFF2-40B4-BE49-F238E27FC236}">
                <a16:creationId xmlns:a16="http://schemas.microsoft.com/office/drawing/2014/main" id="{45A87385-8225-2BE9-9D54-7640D2C9CA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2640013"/>
            <a:ext cx="1590675" cy="1590675"/>
          </a:xfrm>
          <a:custGeom>
            <a:avLst/>
            <a:gdLst>
              <a:gd name="T0" fmla="*/ 625208 w 1591310"/>
              <a:gd name="T1" fmla="*/ 333476 h 1590039"/>
              <a:gd name="T2" fmla="*/ 424967 w 1591310"/>
              <a:gd name="T3" fmla="*/ 492086 h 1590039"/>
              <a:gd name="T4" fmla="*/ 553758 w 1591310"/>
              <a:gd name="T5" fmla="*/ 398754 h 1590039"/>
              <a:gd name="T6" fmla="*/ 727290 w 1591310"/>
              <a:gd name="T7" fmla="*/ 490626 h 1590039"/>
              <a:gd name="T8" fmla="*/ 726605 w 1591310"/>
              <a:gd name="T9" fmla="*/ 600379 h 1590039"/>
              <a:gd name="T10" fmla="*/ 776528 w 1591310"/>
              <a:gd name="T11" fmla="*/ 571855 h 1590039"/>
              <a:gd name="T12" fmla="*/ 968540 w 1591310"/>
              <a:gd name="T13" fmla="*/ 905167 h 1590039"/>
              <a:gd name="T14" fmla="*/ 866711 w 1591310"/>
              <a:gd name="T15" fmla="*/ 977455 h 1590039"/>
              <a:gd name="T16" fmla="*/ 627037 w 1591310"/>
              <a:gd name="T17" fmla="*/ 817473 h 1590039"/>
              <a:gd name="T18" fmla="*/ 581545 w 1591310"/>
              <a:gd name="T19" fmla="*/ 797369 h 1590039"/>
              <a:gd name="T20" fmla="*/ 631685 w 1591310"/>
              <a:gd name="T21" fmla="*/ 972337 h 1590039"/>
              <a:gd name="T22" fmla="*/ 933983 w 1591310"/>
              <a:gd name="T23" fmla="*/ 1000213 h 1590039"/>
              <a:gd name="T24" fmla="*/ 1357464 w 1591310"/>
              <a:gd name="T25" fmla="*/ 663054 h 1590039"/>
              <a:gd name="T26" fmla="*/ 1135837 w 1591310"/>
              <a:gd name="T27" fmla="*/ 521157 h 1590039"/>
              <a:gd name="T28" fmla="*/ 1041857 w 1591310"/>
              <a:gd name="T29" fmla="*/ 695325 h 1590039"/>
              <a:gd name="T30" fmla="*/ 1172222 w 1591310"/>
              <a:gd name="T31" fmla="*/ 568807 h 1590039"/>
              <a:gd name="T32" fmla="*/ 1299362 w 1591310"/>
              <a:gd name="T33" fmla="*/ 742035 h 1590039"/>
              <a:gd name="T34" fmla="*/ 1323835 w 1591310"/>
              <a:gd name="T35" fmla="*/ 790105 h 1590039"/>
              <a:gd name="T36" fmla="*/ 1590890 w 1591310"/>
              <a:gd name="T37" fmla="*/ 801611 h 1590039"/>
              <a:gd name="T38" fmla="*/ 1545704 w 1591310"/>
              <a:gd name="T39" fmla="*/ 532485 h 1590039"/>
              <a:gd name="T40" fmla="*/ 1519555 w 1591310"/>
              <a:gd name="T41" fmla="*/ 975296 h 1590039"/>
              <a:gd name="T42" fmla="*/ 1405064 w 1591310"/>
              <a:gd name="T43" fmla="*/ 1226439 h 1590039"/>
              <a:gd name="T44" fmla="*/ 1215542 w 1591310"/>
              <a:gd name="T45" fmla="*/ 1412214 h 1590039"/>
              <a:gd name="T46" fmla="*/ 974979 w 1591310"/>
              <a:gd name="T47" fmla="*/ 1519745 h 1590039"/>
              <a:gd name="T48" fmla="*/ 707415 w 1591310"/>
              <a:gd name="T49" fmla="*/ 1536814 h 1590039"/>
              <a:gd name="T50" fmla="*/ 442379 w 1591310"/>
              <a:gd name="T51" fmla="*/ 1452905 h 1590039"/>
              <a:gd name="T52" fmla="*/ 232816 w 1591310"/>
              <a:gd name="T53" fmla="*/ 1284668 h 1590039"/>
              <a:gd name="T54" fmla="*/ 97472 w 1591310"/>
              <a:gd name="T55" fmla="*/ 1057846 h 1590039"/>
              <a:gd name="T56" fmla="*/ 49034 w 1591310"/>
              <a:gd name="T57" fmla="*/ 796315 h 1590039"/>
              <a:gd name="T58" fmla="*/ 99707 w 1591310"/>
              <a:gd name="T59" fmla="*/ 524586 h 1590039"/>
              <a:gd name="T60" fmla="*/ 241820 w 1591310"/>
              <a:gd name="T61" fmla="*/ 293446 h 1590039"/>
              <a:gd name="T62" fmla="*/ 451027 w 1591310"/>
              <a:gd name="T63" fmla="*/ 132397 h 1590039"/>
              <a:gd name="T64" fmla="*/ 703262 w 1591310"/>
              <a:gd name="T65" fmla="*/ 53657 h 1590039"/>
              <a:gd name="T66" fmla="*/ 974483 w 1591310"/>
              <a:gd name="T67" fmla="*/ 69469 h 1590039"/>
              <a:gd name="T68" fmla="*/ 1225791 w 1591310"/>
              <a:gd name="T69" fmla="*/ 184937 h 1590039"/>
              <a:gd name="T70" fmla="*/ 1412036 w 1591310"/>
              <a:gd name="T71" fmla="*/ 375361 h 1590039"/>
              <a:gd name="T72" fmla="*/ 1519821 w 1591310"/>
              <a:gd name="T73" fmla="*/ 616407 h 1590039"/>
              <a:gd name="T74" fmla="*/ 1541754 w 1591310"/>
              <a:gd name="T75" fmla="*/ 522224 h 1590039"/>
              <a:gd name="T76" fmla="*/ 1384820 w 1591310"/>
              <a:gd name="T77" fmla="*/ 261734 h 1590039"/>
              <a:gd name="T78" fmla="*/ 1168095 w 1591310"/>
              <a:gd name="T79" fmla="*/ 92519 h 1590039"/>
              <a:gd name="T80" fmla="*/ 943178 w 1591310"/>
              <a:gd name="T81" fmla="*/ 13703 h 1590039"/>
              <a:gd name="T82" fmla="*/ 665670 w 1591310"/>
              <a:gd name="T83" fmla="*/ 10820 h 1590039"/>
              <a:gd name="T84" fmla="*/ 409562 w 1591310"/>
              <a:gd name="T85" fmla="*/ 100228 h 1590039"/>
              <a:gd name="T86" fmla="*/ 197700 w 1591310"/>
              <a:gd name="T87" fmla="*/ 270256 h 1590039"/>
              <a:gd name="T88" fmla="*/ 52971 w 1591310"/>
              <a:gd name="T89" fmla="*/ 509257 h 1590039"/>
              <a:gd name="T90" fmla="*/ 0 w 1591310"/>
              <a:gd name="T91" fmla="*/ 788136 h 1590039"/>
              <a:gd name="T92" fmla="*/ 45326 w 1591310"/>
              <a:gd name="T93" fmla="*/ 1057262 h 1590039"/>
              <a:gd name="T94" fmla="*/ 177203 w 1591310"/>
              <a:gd name="T95" fmla="*/ 1293444 h 1590039"/>
              <a:gd name="T96" fmla="*/ 383654 w 1591310"/>
              <a:gd name="T97" fmla="*/ 1474101 h 1590039"/>
              <a:gd name="T98" fmla="*/ 649605 w 1591310"/>
              <a:gd name="T99" fmla="*/ 1576044 h 1590039"/>
              <a:gd name="T100" fmla="*/ 926033 w 1591310"/>
              <a:gd name="T101" fmla="*/ 1578927 h 1590039"/>
              <a:gd name="T102" fmla="*/ 1181569 w 1591310"/>
              <a:gd name="T103" fmla="*/ 1489519 h 1590039"/>
              <a:gd name="T104" fmla="*/ 1393202 w 1591310"/>
              <a:gd name="T105" fmla="*/ 1319491 h 1590039"/>
              <a:gd name="T106" fmla="*/ 1537893 w 1591310"/>
              <a:gd name="T107" fmla="*/ 1080490 h 1590039"/>
              <a:gd name="T108" fmla="*/ 1590890 w 1591310"/>
              <a:gd name="T109" fmla="*/ 801611 h 1590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91310" h="1590039">
                <a:moveTo>
                  <a:pt x="782840" y="533057"/>
                </a:moveTo>
                <a:lnTo>
                  <a:pt x="781608" y="480936"/>
                </a:lnTo>
                <a:lnTo>
                  <a:pt x="764197" y="424789"/>
                </a:lnTo>
                <a:lnTo>
                  <a:pt x="735799" y="386689"/>
                </a:lnTo>
                <a:lnTo>
                  <a:pt x="694397" y="355282"/>
                </a:lnTo>
                <a:lnTo>
                  <a:pt x="625208" y="333476"/>
                </a:lnTo>
                <a:lnTo>
                  <a:pt x="591324" y="332257"/>
                </a:lnTo>
                <a:lnTo>
                  <a:pt x="558749" y="337693"/>
                </a:lnTo>
                <a:lnTo>
                  <a:pt x="481241" y="386118"/>
                </a:lnTo>
                <a:lnTo>
                  <a:pt x="450278" y="428675"/>
                </a:lnTo>
                <a:lnTo>
                  <a:pt x="432600" y="464540"/>
                </a:lnTo>
                <a:lnTo>
                  <a:pt x="424967" y="492086"/>
                </a:lnTo>
                <a:lnTo>
                  <a:pt x="428358" y="501713"/>
                </a:lnTo>
                <a:lnTo>
                  <a:pt x="465061" y="512343"/>
                </a:lnTo>
                <a:lnTo>
                  <a:pt x="482561" y="484632"/>
                </a:lnTo>
                <a:lnTo>
                  <a:pt x="496379" y="457936"/>
                </a:lnTo>
                <a:lnTo>
                  <a:pt x="519963" y="425919"/>
                </a:lnTo>
                <a:lnTo>
                  <a:pt x="553758" y="398754"/>
                </a:lnTo>
                <a:lnTo>
                  <a:pt x="574128" y="390423"/>
                </a:lnTo>
                <a:lnTo>
                  <a:pt x="596049" y="386689"/>
                </a:lnTo>
                <a:lnTo>
                  <a:pt x="619290" y="387832"/>
                </a:lnTo>
                <a:lnTo>
                  <a:pt x="668032" y="402932"/>
                </a:lnTo>
                <a:lnTo>
                  <a:pt x="703465" y="430339"/>
                </a:lnTo>
                <a:lnTo>
                  <a:pt x="727290" y="490626"/>
                </a:lnTo>
                <a:lnTo>
                  <a:pt x="727621" y="530377"/>
                </a:lnTo>
                <a:lnTo>
                  <a:pt x="722604" y="559917"/>
                </a:lnTo>
                <a:lnTo>
                  <a:pt x="719366" y="571474"/>
                </a:lnTo>
                <a:lnTo>
                  <a:pt x="717905" y="582015"/>
                </a:lnTo>
                <a:lnTo>
                  <a:pt x="720471" y="591858"/>
                </a:lnTo>
                <a:lnTo>
                  <a:pt x="726605" y="600379"/>
                </a:lnTo>
                <a:lnTo>
                  <a:pt x="735876" y="606907"/>
                </a:lnTo>
                <a:lnTo>
                  <a:pt x="746747" y="607987"/>
                </a:lnTo>
                <a:lnTo>
                  <a:pt x="757161" y="604596"/>
                </a:lnTo>
                <a:lnTo>
                  <a:pt x="765784" y="597623"/>
                </a:lnTo>
                <a:lnTo>
                  <a:pt x="771309" y="587984"/>
                </a:lnTo>
                <a:lnTo>
                  <a:pt x="776528" y="571855"/>
                </a:lnTo>
                <a:lnTo>
                  <a:pt x="782840" y="533057"/>
                </a:lnTo>
                <a:close/>
              </a:path>
              <a:path w="1591310" h="1590039">
                <a:moveTo>
                  <a:pt x="990117" y="936663"/>
                </a:moveTo>
                <a:lnTo>
                  <a:pt x="990104" y="925982"/>
                </a:lnTo>
                <a:lnTo>
                  <a:pt x="986548" y="916609"/>
                </a:lnTo>
                <a:lnTo>
                  <a:pt x="979462" y="909675"/>
                </a:lnTo>
                <a:lnTo>
                  <a:pt x="968540" y="905167"/>
                </a:lnTo>
                <a:lnTo>
                  <a:pt x="957872" y="905281"/>
                </a:lnTo>
                <a:lnTo>
                  <a:pt x="948524" y="909383"/>
                </a:lnTo>
                <a:lnTo>
                  <a:pt x="941616" y="916787"/>
                </a:lnTo>
                <a:lnTo>
                  <a:pt x="931214" y="929132"/>
                </a:lnTo>
                <a:lnTo>
                  <a:pt x="906068" y="953058"/>
                </a:lnTo>
                <a:lnTo>
                  <a:pt x="866711" y="977455"/>
                </a:lnTo>
                <a:lnTo>
                  <a:pt x="813727" y="991171"/>
                </a:lnTo>
                <a:lnTo>
                  <a:pt x="747687" y="983081"/>
                </a:lnTo>
                <a:lnTo>
                  <a:pt x="687920" y="951090"/>
                </a:lnTo>
                <a:lnTo>
                  <a:pt x="652106" y="909447"/>
                </a:lnTo>
                <a:lnTo>
                  <a:pt x="634098" y="867257"/>
                </a:lnTo>
                <a:lnTo>
                  <a:pt x="627037" y="817473"/>
                </a:lnTo>
                <a:lnTo>
                  <a:pt x="624967" y="807415"/>
                </a:lnTo>
                <a:lnTo>
                  <a:pt x="619353" y="799122"/>
                </a:lnTo>
                <a:lnTo>
                  <a:pt x="611060" y="793508"/>
                </a:lnTo>
                <a:lnTo>
                  <a:pt x="601002" y="791438"/>
                </a:lnTo>
                <a:lnTo>
                  <a:pt x="590626" y="792175"/>
                </a:lnTo>
                <a:lnTo>
                  <a:pt x="581545" y="797369"/>
                </a:lnTo>
                <a:lnTo>
                  <a:pt x="575119" y="806107"/>
                </a:lnTo>
                <a:lnTo>
                  <a:pt x="572681" y="817473"/>
                </a:lnTo>
                <a:lnTo>
                  <a:pt x="574535" y="850353"/>
                </a:lnTo>
                <a:lnTo>
                  <a:pt x="583768" y="889660"/>
                </a:lnTo>
                <a:lnTo>
                  <a:pt x="602208" y="931583"/>
                </a:lnTo>
                <a:lnTo>
                  <a:pt x="631685" y="972337"/>
                </a:lnTo>
                <a:lnTo>
                  <a:pt x="674065" y="1008087"/>
                </a:lnTo>
                <a:lnTo>
                  <a:pt x="731177" y="1035024"/>
                </a:lnTo>
                <a:lnTo>
                  <a:pt x="792099" y="1045819"/>
                </a:lnTo>
                <a:lnTo>
                  <a:pt x="846747" y="1040765"/>
                </a:lnTo>
                <a:lnTo>
                  <a:pt x="894308" y="1024140"/>
                </a:lnTo>
                <a:lnTo>
                  <a:pt x="933983" y="1000213"/>
                </a:lnTo>
                <a:lnTo>
                  <a:pt x="944384" y="991171"/>
                </a:lnTo>
                <a:lnTo>
                  <a:pt x="965009" y="973251"/>
                </a:lnTo>
                <a:lnTo>
                  <a:pt x="986574" y="947521"/>
                </a:lnTo>
                <a:lnTo>
                  <a:pt x="990117" y="936663"/>
                </a:lnTo>
                <a:close/>
              </a:path>
              <a:path w="1591310" h="1590039">
                <a:moveTo>
                  <a:pt x="1358252" y="715175"/>
                </a:moveTo>
                <a:lnTo>
                  <a:pt x="1357464" y="663054"/>
                </a:lnTo>
                <a:lnTo>
                  <a:pt x="1341412" y="606907"/>
                </a:lnTo>
                <a:lnTo>
                  <a:pt x="1312367" y="568807"/>
                </a:lnTo>
                <a:lnTo>
                  <a:pt x="1270520" y="537400"/>
                </a:lnTo>
                <a:lnTo>
                  <a:pt x="1202296" y="516648"/>
                </a:lnTo>
                <a:lnTo>
                  <a:pt x="1168412" y="515581"/>
                </a:lnTo>
                <a:lnTo>
                  <a:pt x="1135837" y="521157"/>
                </a:lnTo>
                <a:lnTo>
                  <a:pt x="1057998" y="569264"/>
                </a:lnTo>
                <a:lnTo>
                  <a:pt x="1026464" y="611085"/>
                </a:lnTo>
                <a:lnTo>
                  <a:pt x="1008672" y="646696"/>
                </a:lnTo>
                <a:lnTo>
                  <a:pt x="1001699" y="674204"/>
                </a:lnTo>
                <a:lnTo>
                  <a:pt x="1004303" y="683831"/>
                </a:lnTo>
                <a:lnTo>
                  <a:pt x="1041857" y="695325"/>
                </a:lnTo>
                <a:lnTo>
                  <a:pt x="1059332" y="666750"/>
                </a:lnTo>
                <a:lnTo>
                  <a:pt x="1072616" y="640054"/>
                </a:lnTo>
                <a:lnTo>
                  <a:pt x="1096086" y="608037"/>
                </a:lnTo>
                <a:lnTo>
                  <a:pt x="1130846" y="580872"/>
                </a:lnTo>
                <a:lnTo>
                  <a:pt x="1150874" y="572541"/>
                </a:lnTo>
                <a:lnTo>
                  <a:pt x="1172222" y="568807"/>
                </a:lnTo>
                <a:lnTo>
                  <a:pt x="1195362" y="569950"/>
                </a:lnTo>
                <a:lnTo>
                  <a:pt x="1243838" y="586016"/>
                </a:lnTo>
                <a:lnTo>
                  <a:pt x="1279321" y="612825"/>
                </a:lnTo>
                <a:lnTo>
                  <a:pt x="1303413" y="672807"/>
                </a:lnTo>
                <a:lnTo>
                  <a:pt x="1303807" y="712508"/>
                </a:lnTo>
                <a:lnTo>
                  <a:pt x="1299362" y="742035"/>
                </a:lnTo>
                <a:lnTo>
                  <a:pt x="1296454" y="753592"/>
                </a:lnTo>
                <a:lnTo>
                  <a:pt x="1295044" y="764476"/>
                </a:lnTo>
                <a:lnTo>
                  <a:pt x="1297609" y="774890"/>
                </a:lnTo>
                <a:lnTo>
                  <a:pt x="1303718" y="783513"/>
                </a:lnTo>
                <a:lnTo>
                  <a:pt x="1312964" y="789025"/>
                </a:lnTo>
                <a:lnTo>
                  <a:pt x="1323835" y="790105"/>
                </a:lnTo>
                <a:lnTo>
                  <a:pt x="1334262" y="786714"/>
                </a:lnTo>
                <a:lnTo>
                  <a:pt x="1342923" y="779741"/>
                </a:lnTo>
                <a:lnTo>
                  <a:pt x="1348524" y="770102"/>
                </a:lnTo>
                <a:lnTo>
                  <a:pt x="1352384" y="753973"/>
                </a:lnTo>
                <a:lnTo>
                  <a:pt x="1358252" y="715175"/>
                </a:lnTo>
                <a:close/>
              </a:path>
              <a:path w="1591310" h="1590039">
                <a:moveTo>
                  <a:pt x="1590890" y="801611"/>
                </a:moveTo>
                <a:lnTo>
                  <a:pt x="1589862" y="755434"/>
                </a:lnTo>
                <a:lnTo>
                  <a:pt x="1586153" y="709637"/>
                </a:lnTo>
                <a:lnTo>
                  <a:pt x="1579841" y="664349"/>
                </a:lnTo>
                <a:lnTo>
                  <a:pt x="1570951" y="619645"/>
                </a:lnTo>
                <a:lnTo>
                  <a:pt x="1559560" y="575665"/>
                </a:lnTo>
                <a:lnTo>
                  <a:pt x="1545704" y="532485"/>
                </a:lnTo>
                <a:lnTo>
                  <a:pt x="1541754" y="522224"/>
                </a:lnTo>
                <a:lnTo>
                  <a:pt x="1541754" y="796315"/>
                </a:lnTo>
                <a:lnTo>
                  <a:pt x="1540560" y="838720"/>
                </a:lnTo>
                <a:lnTo>
                  <a:pt x="1536471" y="884199"/>
                </a:lnTo>
                <a:lnTo>
                  <a:pt x="1529448" y="929919"/>
                </a:lnTo>
                <a:lnTo>
                  <a:pt x="1519555" y="975296"/>
                </a:lnTo>
                <a:lnTo>
                  <a:pt x="1506639" y="1020673"/>
                </a:lnTo>
                <a:lnTo>
                  <a:pt x="1491157" y="1065161"/>
                </a:lnTo>
                <a:lnTo>
                  <a:pt x="1473149" y="1108036"/>
                </a:lnTo>
                <a:lnTo>
                  <a:pt x="1452727" y="1149248"/>
                </a:lnTo>
                <a:lnTo>
                  <a:pt x="1429994" y="1188732"/>
                </a:lnTo>
                <a:lnTo>
                  <a:pt x="1405064" y="1226439"/>
                </a:lnTo>
                <a:lnTo>
                  <a:pt x="1378038" y="1262316"/>
                </a:lnTo>
                <a:lnTo>
                  <a:pt x="1349044" y="1296301"/>
                </a:lnTo>
                <a:lnTo>
                  <a:pt x="1318183" y="1328343"/>
                </a:lnTo>
                <a:lnTo>
                  <a:pt x="1285582" y="1358379"/>
                </a:lnTo>
                <a:lnTo>
                  <a:pt x="1251331" y="1386357"/>
                </a:lnTo>
                <a:lnTo>
                  <a:pt x="1215542" y="1412214"/>
                </a:lnTo>
                <a:lnTo>
                  <a:pt x="1178344" y="1435900"/>
                </a:lnTo>
                <a:lnTo>
                  <a:pt x="1139837" y="1457350"/>
                </a:lnTo>
                <a:lnTo>
                  <a:pt x="1100137" y="1476527"/>
                </a:lnTo>
                <a:lnTo>
                  <a:pt x="1059357" y="1493342"/>
                </a:lnTo>
                <a:lnTo>
                  <a:pt x="1017600" y="1507769"/>
                </a:lnTo>
                <a:lnTo>
                  <a:pt x="974979" y="1519745"/>
                </a:lnTo>
                <a:lnTo>
                  <a:pt x="931608" y="1529194"/>
                </a:lnTo>
                <a:lnTo>
                  <a:pt x="887603" y="1536090"/>
                </a:lnTo>
                <a:lnTo>
                  <a:pt x="843064" y="1540344"/>
                </a:lnTo>
                <a:lnTo>
                  <a:pt x="798118" y="1541919"/>
                </a:lnTo>
                <a:lnTo>
                  <a:pt x="752856" y="1540764"/>
                </a:lnTo>
                <a:lnTo>
                  <a:pt x="707415" y="1536814"/>
                </a:lnTo>
                <a:lnTo>
                  <a:pt x="661885" y="1529994"/>
                </a:lnTo>
                <a:lnTo>
                  <a:pt x="616381" y="1520278"/>
                </a:lnTo>
                <a:lnTo>
                  <a:pt x="571030" y="1507591"/>
                </a:lnTo>
                <a:lnTo>
                  <a:pt x="526529" y="1491843"/>
                </a:lnTo>
                <a:lnTo>
                  <a:pt x="483628" y="1473581"/>
                </a:lnTo>
                <a:lnTo>
                  <a:pt x="442379" y="1452905"/>
                </a:lnTo>
                <a:lnTo>
                  <a:pt x="402844" y="1429943"/>
                </a:lnTo>
                <a:lnTo>
                  <a:pt x="365074" y="1404810"/>
                </a:lnTo>
                <a:lnTo>
                  <a:pt x="329120" y="1377607"/>
                </a:lnTo>
                <a:lnTo>
                  <a:pt x="295059" y="1348435"/>
                </a:lnTo>
                <a:lnTo>
                  <a:pt x="262940" y="1317421"/>
                </a:lnTo>
                <a:lnTo>
                  <a:pt x="232816" y="1284668"/>
                </a:lnTo>
                <a:lnTo>
                  <a:pt x="204762" y="1250289"/>
                </a:lnTo>
                <a:lnTo>
                  <a:pt x="178828" y="1214386"/>
                </a:lnTo>
                <a:lnTo>
                  <a:pt x="155079" y="1177086"/>
                </a:lnTo>
                <a:lnTo>
                  <a:pt x="133553" y="1138491"/>
                </a:lnTo>
                <a:lnTo>
                  <a:pt x="114338" y="1098702"/>
                </a:lnTo>
                <a:lnTo>
                  <a:pt x="97472" y="1057846"/>
                </a:lnTo>
                <a:lnTo>
                  <a:pt x="83019" y="1016025"/>
                </a:lnTo>
                <a:lnTo>
                  <a:pt x="71043" y="973340"/>
                </a:lnTo>
                <a:lnTo>
                  <a:pt x="61569" y="929767"/>
                </a:lnTo>
                <a:lnTo>
                  <a:pt x="54737" y="885875"/>
                </a:lnTo>
                <a:lnTo>
                  <a:pt x="50533" y="841298"/>
                </a:lnTo>
                <a:lnTo>
                  <a:pt x="49034" y="796315"/>
                </a:lnTo>
                <a:lnTo>
                  <a:pt x="50304" y="751027"/>
                </a:lnTo>
                <a:lnTo>
                  <a:pt x="54394" y="705548"/>
                </a:lnTo>
                <a:lnTo>
                  <a:pt x="61417" y="659828"/>
                </a:lnTo>
                <a:lnTo>
                  <a:pt x="71310" y="614451"/>
                </a:lnTo>
                <a:lnTo>
                  <a:pt x="84239" y="569061"/>
                </a:lnTo>
                <a:lnTo>
                  <a:pt x="99707" y="524586"/>
                </a:lnTo>
                <a:lnTo>
                  <a:pt x="117716" y="481711"/>
                </a:lnTo>
                <a:lnTo>
                  <a:pt x="138137" y="440499"/>
                </a:lnTo>
                <a:lnTo>
                  <a:pt x="160870" y="401015"/>
                </a:lnTo>
                <a:lnTo>
                  <a:pt x="185801" y="363308"/>
                </a:lnTo>
                <a:lnTo>
                  <a:pt x="212826" y="327431"/>
                </a:lnTo>
                <a:lnTo>
                  <a:pt x="241820" y="293446"/>
                </a:lnTo>
                <a:lnTo>
                  <a:pt x="272681" y="261404"/>
                </a:lnTo>
                <a:lnTo>
                  <a:pt x="305282" y="231368"/>
                </a:lnTo>
                <a:lnTo>
                  <a:pt x="339534" y="203390"/>
                </a:lnTo>
                <a:lnTo>
                  <a:pt x="375323" y="177533"/>
                </a:lnTo>
                <a:lnTo>
                  <a:pt x="412521" y="153847"/>
                </a:lnTo>
                <a:lnTo>
                  <a:pt x="451027" y="132397"/>
                </a:lnTo>
                <a:lnTo>
                  <a:pt x="490728" y="113220"/>
                </a:lnTo>
                <a:lnTo>
                  <a:pt x="531507" y="96405"/>
                </a:lnTo>
                <a:lnTo>
                  <a:pt x="573265" y="81978"/>
                </a:lnTo>
                <a:lnTo>
                  <a:pt x="615886" y="70002"/>
                </a:lnTo>
                <a:lnTo>
                  <a:pt x="659257" y="60553"/>
                </a:lnTo>
                <a:lnTo>
                  <a:pt x="703262" y="53657"/>
                </a:lnTo>
                <a:lnTo>
                  <a:pt x="747801" y="49403"/>
                </a:lnTo>
                <a:lnTo>
                  <a:pt x="792746" y="47828"/>
                </a:lnTo>
                <a:lnTo>
                  <a:pt x="838009" y="48983"/>
                </a:lnTo>
                <a:lnTo>
                  <a:pt x="883450" y="52933"/>
                </a:lnTo>
                <a:lnTo>
                  <a:pt x="928979" y="59753"/>
                </a:lnTo>
                <a:lnTo>
                  <a:pt x="974483" y="69469"/>
                </a:lnTo>
                <a:lnTo>
                  <a:pt x="1019848" y="82143"/>
                </a:lnTo>
                <a:lnTo>
                  <a:pt x="1064336" y="97904"/>
                </a:lnTo>
                <a:lnTo>
                  <a:pt x="1107236" y="116166"/>
                </a:lnTo>
                <a:lnTo>
                  <a:pt x="1148486" y="136842"/>
                </a:lnTo>
                <a:lnTo>
                  <a:pt x="1188021" y="159804"/>
                </a:lnTo>
                <a:lnTo>
                  <a:pt x="1225791" y="184937"/>
                </a:lnTo>
                <a:lnTo>
                  <a:pt x="1261745" y="212140"/>
                </a:lnTo>
                <a:lnTo>
                  <a:pt x="1295806" y="241312"/>
                </a:lnTo>
                <a:lnTo>
                  <a:pt x="1327924" y="272326"/>
                </a:lnTo>
                <a:lnTo>
                  <a:pt x="1358049" y="305079"/>
                </a:lnTo>
                <a:lnTo>
                  <a:pt x="1386103" y="339458"/>
                </a:lnTo>
                <a:lnTo>
                  <a:pt x="1412036" y="375361"/>
                </a:lnTo>
                <a:lnTo>
                  <a:pt x="1435785" y="412661"/>
                </a:lnTo>
                <a:lnTo>
                  <a:pt x="1457312" y="451256"/>
                </a:lnTo>
                <a:lnTo>
                  <a:pt x="1476527" y="491045"/>
                </a:lnTo>
                <a:lnTo>
                  <a:pt x="1493393" y="531901"/>
                </a:lnTo>
                <a:lnTo>
                  <a:pt x="1507845" y="573722"/>
                </a:lnTo>
                <a:lnTo>
                  <a:pt x="1519821" y="616407"/>
                </a:lnTo>
                <a:lnTo>
                  <a:pt x="1529295" y="659980"/>
                </a:lnTo>
                <a:lnTo>
                  <a:pt x="1536128" y="703872"/>
                </a:lnTo>
                <a:lnTo>
                  <a:pt x="1540332" y="748449"/>
                </a:lnTo>
                <a:lnTo>
                  <a:pt x="1541653" y="788136"/>
                </a:lnTo>
                <a:lnTo>
                  <a:pt x="1541754" y="796315"/>
                </a:lnTo>
                <a:lnTo>
                  <a:pt x="1541754" y="522224"/>
                </a:lnTo>
                <a:lnTo>
                  <a:pt x="1510880" y="448983"/>
                </a:lnTo>
                <a:lnTo>
                  <a:pt x="1490014" y="408863"/>
                </a:lnTo>
                <a:lnTo>
                  <a:pt x="1466913" y="369976"/>
                </a:lnTo>
                <a:lnTo>
                  <a:pt x="1441653" y="332422"/>
                </a:lnTo>
                <a:lnTo>
                  <a:pt x="1414272" y="296303"/>
                </a:lnTo>
                <a:lnTo>
                  <a:pt x="1384820" y="261734"/>
                </a:lnTo>
                <a:lnTo>
                  <a:pt x="1353388" y="228803"/>
                </a:lnTo>
                <a:lnTo>
                  <a:pt x="1319987" y="197624"/>
                </a:lnTo>
                <a:lnTo>
                  <a:pt x="1284706" y="168300"/>
                </a:lnTo>
                <a:lnTo>
                  <a:pt x="1247597" y="140944"/>
                </a:lnTo>
                <a:lnTo>
                  <a:pt x="1208709" y="115646"/>
                </a:lnTo>
                <a:lnTo>
                  <a:pt x="1168095" y="92519"/>
                </a:lnTo>
                <a:lnTo>
                  <a:pt x="1125804" y="71666"/>
                </a:lnTo>
                <a:lnTo>
                  <a:pt x="1081925" y="53187"/>
                </a:lnTo>
                <a:lnTo>
                  <a:pt x="1066685" y="47828"/>
                </a:lnTo>
                <a:lnTo>
                  <a:pt x="1036485" y="37185"/>
                </a:lnTo>
                <a:lnTo>
                  <a:pt x="989901" y="23977"/>
                </a:lnTo>
                <a:lnTo>
                  <a:pt x="943178" y="13703"/>
                </a:lnTo>
                <a:lnTo>
                  <a:pt x="896416" y="6324"/>
                </a:lnTo>
                <a:lnTo>
                  <a:pt x="849718" y="1765"/>
                </a:lnTo>
                <a:lnTo>
                  <a:pt x="803186" y="0"/>
                </a:lnTo>
                <a:lnTo>
                  <a:pt x="756932" y="952"/>
                </a:lnTo>
                <a:lnTo>
                  <a:pt x="711060" y="4572"/>
                </a:lnTo>
                <a:lnTo>
                  <a:pt x="665670" y="10820"/>
                </a:lnTo>
                <a:lnTo>
                  <a:pt x="620890" y="19621"/>
                </a:lnTo>
                <a:lnTo>
                  <a:pt x="576795" y="30937"/>
                </a:lnTo>
                <a:lnTo>
                  <a:pt x="533514" y="44716"/>
                </a:lnTo>
                <a:lnTo>
                  <a:pt x="491147" y="60883"/>
                </a:lnTo>
                <a:lnTo>
                  <a:pt x="449795" y="79413"/>
                </a:lnTo>
                <a:lnTo>
                  <a:pt x="409562" y="100228"/>
                </a:lnTo>
                <a:lnTo>
                  <a:pt x="370560" y="123278"/>
                </a:lnTo>
                <a:lnTo>
                  <a:pt x="332892" y="148513"/>
                </a:lnTo>
                <a:lnTo>
                  <a:pt x="296672" y="175895"/>
                </a:lnTo>
                <a:lnTo>
                  <a:pt x="262001" y="205333"/>
                </a:lnTo>
                <a:lnTo>
                  <a:pt x="228968" y="236816"/>
                </a:lnTo>
                <a:lnTo>
                  <a:pt x="197700" y="270256"/>
                </a:lnTo>
                <a:lnTo>
                  <a:pt x="168300" y="305612"/>
                </a:lnTo>
                <a:lnTo>
                  <a:pt x="140881" y="342836"/>
                </a:lnTo>
                <a:lnTo>
                  <a:pt x="115519" y="381863"/>
                </a:lnTo>
                <a:lnTo>
                  <a:pt x="92354" y="422643"/>
                </a:lnTo>
                <a:lnTo>
                  <a:pt x="71462" y="465124"/>
                </a:lnTo>
                <a:lnTo>
                  <a:pt x="52971" y="509257"/>
                </a:lnTo>
                <a:lnTo>
                  <a:pt x="36995" y="554964"/>
                </a:lnTo>
                <a:lnTo>
                  <a:pt x="23787" y="601548"/>
                </a:lnTo>
                <a:lnTo>
                  <a:pt x="13538" y="648258"/>
                </a:lnTo>
                <a:lnTo>
                  <a:pt x="6197" y="694994"/>
                </a:lnTo>
                <a:lnTo>
                  <a:pt x="1701" y="741654"/>
                </a:lnTo>
                <a:lnTo>
                  <a:pt x="0" y="788136"/>
                </a:lnTo>
                <a:lnTo>
                  <a:pt x="1028" y="834313"/>
                </a:lnTo>
                <a:lnTo>
                  <a:pt x="4749" y="880110"/>
                </a:lnTo>
                <a:lnTo>
                  <a:pt x="11087" y="925398"/>
                </a:lnTo>
                <a:lnTo>
                  <a:pt x="20002" y="970102"/>
                </a:lnTo>
                <a:lnTo>
                  <a:pt x="31432" y="1014082"/>
                </a:lnTo>
                <a:lnTo>
                  <a:pt x="45326" y="1057262"/>
                </a:lnTo>
                <a:lnTo>
                  <a:pt x="61607" y="1099515"/>
                </a:lnTo>
                <a:lnTo>
                  <a:pt x="80251" y="1140764"/>
                </a:lnTo>
                <a:lnTo>
                  <a:pt x="101193" y="1180884"/>
                </a:lnTo>
                <a:lnTo>
                  <a:pt x="124358" y="1219771"/>
                </a:lnTo>
                <a:lnTo>
                  <a:pt x="149720" y="1257325"/>
                </a:lnTo>
                <a:lnTo>
                  <a:pt x="177203" y="1293444"/>
                </a:lnTo>
                <a:lnTo>
                  <a:pt x="206756" y="1328013"/>
                </a:lnTo>
                <a:lnTo>
                  <a:pt x="238328" y="1360944"/>
                </a:lnTo>
                <a:lnTo>
                  <a:pt x="271856" y="1392123"/>
                </a:lnTo>
                <a:lnTo>
                  <a:pt x="307289" y="1421447"/>
                </a:lnTo>
                <a:lnTo>
                  <a:pt x="344576" y="1448803"/>
                </a:lnTo>
                <a:lnTo>
                  <a:pt x="383654" y="1474101"/>
                </a:lnTo>
                <a:lnTo>
                  <a:pt x="424472" y="1497228"/>
                </a:lnTo>
                <a:lnTo>
                  <a:pt x="466966" y="1518081"/>
                </a:lnTo>
                <a:lnTo>
                  <a:pt x="511098" y="1536560"/>
                </a:lnTo>
                <a:lnTo>
                  <a:pt x="556806" y="1552549"/>
                </a:lnTo>
                <a:lnTo>
                  <a:pt x="603123" y="1565770"/>
                </a:lnTo>
                <a:lnTo>
                  <a:pt x="649605" y="1576044"/>
                </a:lnTo>
                <a:lnTo>
                  <a:pt x="696150" y="1583423"/>
                </a:lnTo>
                <a:lnTo>
                  <a:pt x="742645" y="1587982"/>
                </a:lnTo>
                <a:lnTo>
                  <a:pt x="788987" y="1589747"/>
                </a:lnTo>
                <a:lnTo>
                  <a:pt x="835075" y="1588795"/>
                </a:lnTo>
                <a:lnTo>
                  <a:pt x="880783" y="1585175"/>
                </a:lnTo>
                <a:lnTo>
                  <a:pt x="926033" y="1578927"/>
                </a:lnTo>
                <a:lnTo>
                  <a:pt x="970699" y="1570126"/>
                </a:lnTo>
                <a:lnTo>
                  <a:pt x="1014666" y="1558810"/>
                </a:lnTo>
                <a:lnTo>
                  <a:pt x="1057846" y="1545031"/>
                </a:lnTo>
                <a:lnTo>
                  <a:pt x="1100137" y="1528864"/>
                </a:lnTo>
                <a:lnTo>
                  <a:pt x="1141412" y="1510334"/>
                </a:lnTo>
                <a:lnTo>
                  <a:pt x="1181569" y="1489519"/>
                </a:lnTo>
                <a:lnTo>
                  <a:pt x="1220520" y="1466469"/>
                </a:lnTo>
                <a:lnTo>
                  <a:pt x="1258138" y="1441234"/>
                </a:lnTo>
                <a:lnTo>
                  <a:pt x="1294320" y="1413852"/>
                </a:lnTo>
                <a:lnTo>
                  <a:pt x="1328966" y="1384414"/>
                </a:lnTo>
                <a:lnTo>
                  <a:pt x="1361960" y="1352931"/>
                </a:lnTo>
                <a:lnTo>
                  <a:pt x="1393202" y="1319491"/>
                </a:lnTo>
                <a:lnTo>
                  <a:pt x="1422590" y="1284135"/>
                </a:lnTo>
                <a:lnTo>
                  <a:pt x="1450009" y="1246911"/>
                </a:lnTo>
                <a:lnTo>
                  <a:pt x="1475346" y="1207884"/>
                </a:lnTo>
                <a:lnTo>
                  <a:pt x="1498523" y="1167104"/>
                </a:lnTo>
                <a:lnTo>
                  <a:pt x="1519402" y="1124623"/>
                </a:lnTo>
                <a:lnTo>
                  <a:pt x="1537893" y="1080490"/>
                </a:lnTo>
                <a:lnTo>
                  <a:pt x="1553883" y="1034770"/>
                </a:lnTo>
                <a:lnTo>
                  <a:pt x="1567078" y="988199"/>
                </a:lnTo>
                <a:lnTo>
                  <a:pt x="1577327" y="941489"/>
                </a:lnTo>
                <a:lnTo>
                  <a:pt x="1584680" y="894753"/>
                </a:lnTo>
                <a:lnTo>
                  <a:pt x="1589176" y="848093"/>
                </a:lnTo>
                <a:lnTo>
                  <a:pt x="1590890" y="801611"/>
                </a:lnTo>
                <a:close/>
              </a:path>
            </a:pathLst>
          </a:custGeom>
          <a:solidFill>
            <a:srgbClr val="13B9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6" name="bg object 20">
            <a:extLst>
              <a:ext uri="{FF2B5EF4-FFF2-40B4-BE49-F238E27FC236}">
                <a16:creationId xmlns:a16="http://schemas.microsoft.com/office/drawing/2014/main" id="{86572E6E-02B0-B2CA-B554-87243B108D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9713" y="2662238"/>
            <a:ext cx="173037" cy="1325562"/>
          </a:xfrm>
          <a:custGeom>
            <a:avLst/>
            <a:gdLst>
              <a:gd name="T0" fmla="*/ 86867 w 173990"/>
              <a:gd name="T1" fmla="*/ 1153668 h 1325879"/>
              <a:gd name="T2" fmla="*/ 53470 w 173990"/>
              <a:gd name="T3" fmla="*/ 1160299 h 1325879"/>
              <a:gd name="T4" fmla="*/ 25812 w 173990"/>
              <a:gd name="T5" fmla="*/ 1178433 h 1325879"/>
              <a:gd name="T6" fmla="*/ 6965 w 173990"/>
              <a:gd name="T7" fmla="*/ 1205424 h 1325879"/>
              <a:gd name="T8" fmla="*/ 0 w 173990"/>
              <a:gd name="T9" fmla="*/ 1238631 h 1325879"/>
              <a:gd name="T10" fmla="*/ 6965 w 173990"/>
              <a:gd name="T11" fmla="*/ 1273159 h 1325879"/>
              <a:gd name="T12" fmla="*/ 25812 w 173990"/>
              <a:gd name="T13" fmla="*/ 1300829 h 1325879"/>
              <a:gd name="T14" fmla="*/ 53470 w 173990"/>
              <a:gd name="T15" fmla="*/ 1319212 h 1325879"/>
              <a:gd name="T16" fmla="*/ 86867 w 173990"/>
              <a:gd name="T17" fmla="*/ 1325880 h 1325879"/>
              <a:gd name="T18" fmla="*/ 121229 w 173990"/>
              <a:gd name="T19" fmla="*/ 1319212 h 1325879"/>
              <a:gd name="T20" fmla="*/ 148780 w 173990"/>
              <a:gd name="T21" fmla="*/ 1300829 h 1325879"/>
              <a:gd name="T22" fmla="*/ 167092 w 173990"/>
              <a:gd name="T23" fmla="*/ 1273159 h 1325879"/>
              <a:gd name="T24" fmla="*/ 173735 w 173990"/>
              <a:gd name="T25" fmla="*/ 1238631 h 1325879"/>
              <a:gd name="T26" fmla="*/ 167092 w 173990"/>
              <a:gd name="T27" fmla="*/ 1205424 h 1325879"/>
              <a:gd name="T28" fmla="*/ 148780 w 173990"/>
              <a:gd name="T29" fmla="*/ 1178433 h 1325879"/>
              <a:gd name="T30" fmla="*/ 121229 w 173990"/>
              <a:gd name="T31" fmla="*/ 1160299 h 1325879"/>
              <a:gd name="T32" fmla="*/ 86867 w 173990"/>
              <a:gd name="T33" fmla="*/ 1153668 h 1325879"/>
              <a:gd name="T34" fmla="*/ 145541 w 173990"/>
              <a:gd name="T35" fmla="*/ 0 h 1325879"/>
              <a:gd name="T36" fmla="*/ 21081 w 173990"/>
              <a:gd name="T37" fmla="*/ 0 h 1325879"/>
              <a:gd name="T38" fmla="*/ 35178 w 173990"/>
              <a:gd name="T39" fmla="*/ 979043 h 1325879"/>
              <a:gd name="T40" fmla="*/ 131445 w 173990"/>
              <a:gd name="T41" fmla="*/ 979043 h 1325879"/>
              <a:gd name="T42" fmla="*/ 145541 w 173990"/>
              <a:gd name="T43" fmla="*/ 0 h 1325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3990" h="1325879">
                <a:moveTo>
                  <a:pt x="86867" y="1153668"/>
                </a:moveTo>
                <a:lnTo>
                  <a:pt x="53470" y="1160299"/>
                </a:lnTo>
                <a:lnTo>
                  <a:pt x="25812" y="1178433"/>
                </a:lnTo>
                <a:lnTo>
                  <a:pt x="6965" y="1205424"/>
                </a:lnTo>
                <a:lnTo>
                  <a:pt x="0" y="1238631"/>
                </a:lnTo>
                <a:lnTo>
                  <a:pt x="6965" y="1273159"/>
                </a:lnTo>
                <a:lnTo>
                  <a:pt x="25812" y="1300829"/>
                </a:lnTo>
                <a:lnTo>
                  <a:pt x="53470" y="1319212"/>
                </a:lnTo>
                <a:lnTo>
                  <a:pt x="86867" y="1325880"/>
                </a:lnTo>
                <a:lnTo>
                  <a:pt x="121229" y="1319212"/>
                </a:lnTo>
                <a:lnTo>
                  <a:pt x="148780" y="1300829"/>
                </a:lnTo>
                <a:lnTo>
                  <a:pt x="167092" y="1273159"/>
                </a:lnTo>
                <a:lnTo>
                  <a:pt x="173735" y="1238631"/>
                </a:lnTo>
                <a:lnTo>
                  <a:pt x="167092" y="1205424"/>
                </a:lnTo>
                <a:lnTo>
                  <a:pt x="148780" y="1178433"/>
                </a:lnTo>
                <a:lnTo>
                  <a:pt x="121229" y="1160299"/>
                </a:lnTo>
                <a:lnTo>
                  <a:pt x="86867" y="1153668"/>
                </a:lnTo>
                <a:close/>
              </a:path>
              <a:path w="173990" h="1325879">
                <a:moveTo>
                  <a:pt x="145541" y="0"/>
                </a:moveTo>
                <a:lnTo>
                  <a:pt x="21081" y="0"/>
                </a:lnTo>
                <a:lnTo>
                  <a:pt x="35178" y="979043"/>
                </a:lnTo>
                <a:lnTo>
                  <a:pt x="131445" y="979043"/>
                </a:lnTo>
                <a:lnTo>
                  <a:pt x="145541" y="0"/>
                </a:lnTo>
                <a:close/>
              </a:path>
            </a:pathLst>
          </a:custGeom>
          <a:solidFill>
            <a:srgbClr val="13B9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7" name="Holder 2">
            <a:extLst>
              <a:ext uri="{FF2B5EF4-FFF2-40B4-BE49-F238E27FC236}">
                <a16:creationId xmlns:a16="http://schemas.microsoft.com/office/drawing/2014/main" id="{10A20017-730C-717F-E1A8-725988F6D4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8" name="Holder 3">
            <a:extLst>
              <a:ext uri="{FF2B5EF4-FFF2-40B4-BE49-F238E27FC236}">
                <a16:creationId xmlns:a16="http://schemas.microsoft.com/office/drawing/2014/main" id="{60380FEA-4816-9C78-EBFF-5A1FBDEA10A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CDC1D-554B-4FF8-A278-83E4EFBEA941}" type="datetime1">
              <a:rPr lang="en-US" altLang="zh-CN"/>
              <a:pPr/>
              <a:t>5/19/2022</a:t>
            </a:fld>
            <a:endParaRPr lang="en-US"/>
          </a:p>
        </p:txBody>
      </p:sp>
      <p:sp>
        <p:nvSpPr>
          <p:cNvPr id="9" name="Holder 4">
            <a:extLst>
              <a:ext uri="{FF2B5EF4-FFF2-40B4-BE49-F238E27FC236}">
                <a16:creationId xmlns:a16="http://schemas.microsoft.com/office/drawing/2014/main" id="{9286D67E-98D7-07AB-3FB3-124BCD828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F177B-3D02-4EFD-AD9A-729B61B99213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4383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g object 16">
            <a:extLst>
              <a:ext uri="{FF2B5EF4-FFF2-40B4-BE49-F238E27FC236}">
                <a16:creationId xmlns:a16="http://schemas.microsoft.com/office/drawing/2014/main" id="{CE0D9CCA-AAAF-A9ED-5D9E-60B0B957960D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0675" y="195263"/>
            <a:ext cx="1330325" cy="128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bg object 17">
            <a:extLst>
              <a:ext uri="{FF2B5EF4-FFF2-40B4-BE49-F238E27FC236}">
                <a16:creationId xmlns:a16="http://schemas.microsoft.com/office/drawing/2014/main" id="{9C9D2446-DB52-5397-06AC-8BE8DB53ACA2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9338" y="5676900"/>
            <a:ext cx="54292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bg object 18">
            <a:extLst>
              <a:ext uri="{FF2B5EF4-FFF2-40B4-BE49-F238E27FC236}">
                <a16:creationId xmlns:a16="http://schemas.microsoft.com/office/drawing/2014/main" id="{C27AB76C-6361-F19D-AF82-333C96329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66488" y="5694363"/>
            <a:ext cx="463550" cy="1163637"/>
          </a:xfrm>
          <a:custGeom>
            <a:avLst/>
            <a:gdLst>
              <a:gd name="T0" fmla="*/ 463296 w 463550"/>
              <a:gd name="T1" fmla="*/ 0 h 1164590"/>
              <a:gd name="T2" fmla="*/ 0 w 463550"/>
              <a:gd name="T3" fmla="*/ 0 h 1164590"/>
              <a:gd name="T4" fmla="*/ 0 w 463550"/>
              <a:gd name="T5" fmla="*/ 1164336 h 1164590"/>
              <a:gd name="T6" fmla="*/ 463296 w 463550"/>
              <a:gd name="T7" fmla="*/ 1164336 h 1164590"/>
              <a:gd name="T8" fmla="*/ 463296 w 463550"/>
              <a:gd name="T9" fmla="*/ 0 h 1164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3550" h="1164590">
                <a:moveTo>
                  <a:pt x="463296" y="0"/>
                </a:moveTo>
                <a:lnTo>
                  <a:pt x="0" y="0"/>
                </a:lnTo>
                <a:lnTo>
                  <a:pt x="0" y="1164336"/>
                </a:lnTo>
                <a:lnTo>
                  <a:pt x="463296" y="1164336"/>
                </a:lnTo>
                <a:lnTo>
                  <a:pt x="463296" y="0"/>
                </a:lnTo>
                <a:close/>
              </a:path>
            </a:pathLst>
          </a:custGeom>
          <a:solidFill>
            <a:srgbClr val="54C1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1029" name="Holder 2">
            <a:extLst>
              <a:ext uri="{FF2B5EF4-FFF2-40B4-BE49-F238E27FC236}">
                <a16:creationId xmlns:a16="http://schemas.microsoft.com/office/drawing/2014/main" id="{958B12EE-3CBE-D7F6-25FA-16321696A88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65163" y="147638"/>
            <a:ext cx="10861675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zh-CN" altLang="zh-CN"/>
          </a:p>
        </p:txBody>
      </p:sp>
      <p:sp>
        <p:nvSpPr>
          <p:cNvPr id="1030" name="Holder 3">
            <a:extLst>
              <a:ext uri="{FF2B5EF4-FFF2-40B4-BE49-F238E27FC236}">
                <a16:creationId xmlns:a16="http://schemas.microsoft.com/office/drawing/2014/main" id="{3DFDEB57-B2F3-7371-3715-F8B8BF51970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2160588" y="1393825"/>
            <a:ext cx="694848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zh-CN" altLang="zh-CN"/>
          </a:p>
        </p:txBody>
      </p:sp>
      <p:sp>
        <p:nvSpPr>
          <p:cNvPr id="4" name="Holder 4">
            <a:extLst>
              <a:ext uri="{FF2B5EF4-FFF2-40B4-BE49-F238E27FC236}">
                <a16:creationId xmlns:a16="http://schemas.microsoft.com/office/drawing/2014/main" id="{CA75A51C-2808-619D-A990-281FC7147FFB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4144963" y="6378575"/>
            <a:ext cx="3902075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fontAlgn="auto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id="{F7A3E0D1-D6BA-80EC-8503-998805E08EDC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609600" y="6378575"/>
            <a:ext cx="2803525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fontAlgn="auto">
              <a:defRPr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AFE71515-2F66-4231-9B50-C682A11EC40F}" type="datetime1">
              <a:rPr lang="en-US" altLang="zh-CN"/>
              <a:pPr/>
              <a:t>5/19/2022</a:t>
            </a:fld>
            <a:endParaRPr lang="en-US">
              <a:ea typeface="宋体" panose="02010600030101010101" pitchFamily="2" charset="-122"/>
            </a:endParaRPr>
          </a:p>
        </p:txBody>
      </p:sp>
      <p:sp>
        <p:nvSpPr>
          <p:cNvPr id="6" name="Holder 6">
            <a:extLst>
              <a:ext uri="{FF2B5EF4-FFF2-40B4-BE49-F238E27FC236}">
                <a16:creationId xmlns:a16="http://schemas.microsoft.com/office/drawing/2014/main" id="{FCCE27DA-75E1-9723-CA0D-BB4A0FC51B5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068050" y="6465888"/>
            <a:ext cx="231775" cy="1778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8100">
              <a:lnSpc>
                <a:spcPts val="1238"/>
              </a:lnSpc>
              <a:defRPr sz="1200">
                <a:solidFill>
                  <a:srgbClr val="888888"/>
                </a:solidFill>
              </a:defRPr>
            </a:lvl1pPr>
          </a:lstStyle>
          <a:p>
            <a:fld id="{76985BB0-CECB-4BD5-B5E8-E830430E414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1088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7.jpeg"/><Relationship Id="rId7" Type="http://schemas.openxmlformats.org/officeDocument/2006/relationships/image" Target="../media/image21.sv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36.jp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sv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27.png"/><Relationship Id="rId7" Type="http://schemas.openxmlformats.org/officeDocument/2006/relationships/image" Target="../media/image21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8.jpeg"/><Relationship Id="rId10" Type="http://schemas.openxmlformats.org/officeDocument/2006/relationships/image" Target="../media/image30.jpeg"/><Relationship Id="rId4" Type="http://schemas.openxmlformats.org/officeDocument/2006/relationships/image" Target="../media/image23.jpeg"/><Relationship Id="rId9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object 2">
            <a:extLst>
              <a:ext uri="{FF2B5EF4-FFF2-40B4-BE49-F238E27FC236}">
                <a16:creationId xmlns:a16="http://schemas.microsoft.com/office/drawing/2014/main" id="{C0EBE9FF-C614-C27C-A15D-87EDFE1B9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0338" y="381080"/>
            <a:ext cx="9245600" cy="354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13030" rIns="0" bIns="0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700" marR="0" lvl="0" indent="0" algn="ctr" defTabSz="914400" rtl="0" eaLnBrk="1" fontAlgn="base" latinLnBrk="0" hangingPunct="1">
              <a:lnSpc>
                <a:spcPct val="90000"/>
              </a:lnSpc>
              <a:spcBef>
                <a:spcPts val="888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Comparison of building occupants activities detection methods using simulated data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kumimoji="0" lang="en-GB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 case of window opening detection </a:t>
            </a:r>
          </a:p>
          <a:p>
            <a:pPr marL="12700" marR="0" lvl="0" indent="0" algn="ctr" defTabSz="914400" rtl="0" eaLnBrk="1" fontAlgn="base" latinLnBrk="0" hangingPunct="1">
              <a:lnSpc>
                <a:spcPct val="90000"/>
              </a:lnSpc>
              <a:spcBef>
                <a:spcPts val="888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12700" marR="0" lvl="0" indent="0" algn="ctr" defTabSz="914400" rtl="0" eaLnBrk="1" fontAlgn="base" latinLnBrk="0" hangingPunct="1">
              <a:lnSpc>
                <a:spcPct val="90000"/>
              </a:lnSpc>
              <a:spcBef>
                <a:spcPts val="888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CHUHAO JIANG and MARIE-LISE PANNIER</a:t>
            </a:r>
            <a:r>
              <a:rPr kumimoji="0" lang="en-US" alt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zh-CN" altLang="zh-CN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kumimoji="0" lang="en-US" altLang="zh-CN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ALAIN GODON and </a:t>
            </a:r>
            <a:r>
              <a:rPr kumimoji="0" lang="zh-CN" altLang="zh-CN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 BIGAUD</a:t>
            </a:r>
            <a:endParaRPr kumimoji="0" lang="fr-FR" altLang="zh-CN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2700" marR="0" lvl="0" indent="0" algn="ctr" defTabSz="914400" rtl="0" eaLnBrk="1" fontAlgn="base" latinLnBrk="0" hangingPunct="1">
              <a:lnSpc>
                <a:spcPct val="90000"/>
              </a:lnSpc>
              <a:spcBef>
                <a:spcPts val="888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zh-CN" altLang="zh-CN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2700" marR="0" lvl="0" indent="0" algn="ctr" defTabSz="914400" rtl="0" eaLnBrk="1" fontAlgn="base" latinLnBrk="0" hangingPunct="1">
              <a:lnSpc>
                <a:spcPct val="90000"/>
              </a:lnSpc>
              <a:spcBef>
                <a:spcPts val="888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Conférence Francophone de l'International Building Performance Simulation Association</a:t>
            </a:r>
          </a:p>
          <a:p>
            <a:pPr marL="12700" marR="0" lvl="0" indent="0" algn="ctr" defTabSz="914400" rtl="0" eaLnBrk="1" fontAlgn="base" latinLnBrk="0" hangingPunct="1">
              <a:lnSpc>
                <a:spcPct val="90000"/>
              </a:lnSpc>
              <a:spcBef>
                <a:spcPts val="888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| 19-2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kumimoji="0" lang="zh-CN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kumimoji="0" lang="zh-CN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zh-CN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Châlons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-Champagne, </a:t>
            </a:r>
            <a:r>
              <a:rPr kumimoji="0" lang="zh-CN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France</a:t>
            </a:r>
          </a:p>
          <a:p>
            <a:pPr marL="12700" marR="0" lvl="0" indent="0" algn="l" defTabSz="914400" rtl="0" eaLnBrk="1" fontAlgn="base" latinLnBrk="0" hangingPunct="1">
              <a:lnSpc>
                <a:spcPct val="90000"/>
              </a:lnSpc>
              <a:spcBef>
                <a:spcPts val="888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FF8BF47A-38A8-A044-258D-E145011EBEEA}"/>
              </a:ext>
            </a:extLst>
          </p:cNvPr>
          <p:cNvSpPr txBox="1"/>
          <p:nvPr/>
        </p:nvSpPr>
        <p:spPr>
          <a:xfrm>
            <a:off x="5776913" y="4395788"/>
            <a:ext cx="2757487" cy="382587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sz="2400" b="0" i="0" u="none" strike="noStrike" kern="1200" cap="none" spc="-45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sz="2400" b="0" i="0" u="none" strike="noStrike" kern="1200" cap="none" spc="-45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19.05.</a:t>
            </a:r>
            <a:r>
              <a:rPr kumimoji="0" sz="2400" b="0" i="0" u="none" strike="noStrike" kern="1200" cap="none" spc="-5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kumimoji="0" lang="en-US" sz="2400" b="0" i="0" u="none" strike="noStrike" kern="1200" cap="none" spc="-5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endParaRPr kumimoji="0" sz="2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195" name="object 4">
            <a:extLst>
              <a:ext uri="{FF2B5EF4-FFF2-40B4-BE49-F238E27FC236}">
                <a16:creationId xmlns:a16="http://schemas.microsoft.com/office/drawing/2014/main" id="{0AA16B12-B41E-B17B-3CD1-C300A665B627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392613"/>
            <a:ext cx="17097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Box 5">
            <a:extLst>
              <a:ext uri="{FF2B5EF4-FFF2-40B4-BE49-F238E27FC236}">
                <a16:creationId xmlns:a16="http://schemas.microsoft.com/office/drawing/2014/main" id="{5DAB98CD-2F03-420F-28C2-327B303802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0" y="5638800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Chuhao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Jiang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PhD student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Picture 4" descr="index - Université Angers">
            <a:extLst>
              <a:ext uri="{FF2B5EF4-FFF2-40B4-BE49-F238E27FC236}">
                <a16:creationId xmlns:a16="http://schemas.microsoft.com/office/drawing/2014/main" id="{7A44C19C-5FAB-FE4F-7A86-9D00CDB7B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114" y="5714940"/>
            <a:ext cx="1705731" cy="101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506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bject 5">
            <a:extLst>
              <a:ext uri="{FF2B5EF4-FFF2-40B4-BE49-F238E27FC236}">
                <a16:creationId xmlns:a16="http://schemas.microsoft.com/office/drawing/2014/main" id="{4EB46C5E-D234-0072-5576-98E9EBAA420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653616" y="353314"/>
            <a:ext cx="9545637" cy="612775"/>
          </a:xfrm>
          <a:solidFill>
            <a:srgbClr val="54C1E9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111125"/>
          <a:lstStyle/>
          <a:p>
            <a:pPr marL="215900">
              <a:lnSpc>
                <a:spcPts val="3888"/>
              </a:lnSpc>
              <a:spcBef>
                <a:spcPts val="875"/>
              </a:spcBef>
            </a:pPr>
            <a:r>
              <a:rPr lang="en-GB" altLang="zh-CN" dirty="0">
                <a:latin typeface="Times New Roman" panose="02020603050405020304" pitchFamily="18" charset="0"/>
              </a:rPr>
              <a:t>Methodology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188058"/>
              </p:ext>
            </p:extLst>
          </p:nvPr>
        </p:nvGraphicFramePr>
        <p:xfrm>
          <a:off x="249125" y="2091300"/>
          <a:ext cx="4402611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0806">
                  <a:extLst>
                    <a:ext uri="{9D8B030D-6E8A-4147-A177-3AD203B41FA5}">
                      <a16:colId xmlns:a16="http://schemas.microsoft.com/office/drawing/2014/main" val="1954159962"/>
                    </a:ext>
                  </a:extLst>
                </a:gridCol>
                <a:gridCol w="964299">
                  <a:extLst>
                    <a:ext uri="{9D8B030D-6E8A-4147-A177-3AD203B41FA5}">
                      <a16:colId xmlns:a16="http://schemas.microsoft.com/office/drawing/2014/main" val="3760800294"/>
                    </a:ext>
                  </a:extLst>
                </a:gridCol>
                <a:gridCol w="1567125">
                  <a:extLst>
                    <a:ext uri="{9D8B030D-6E8A-4147-A177-3AD203B41FA5}">
                      <a16:colId xmlns:a16="http://schemas.microsoft.com/office/drawing/2014/main" val="1017794534"/>
                    </a:ext>
                  </a:extLst>
                </a:gridCol>
                <a:gridCol w="1550381">
                  <a:extLst>
                    <a:ext uri="{9D8B030D-6E8A-4147-A177-3AD203B41FA5}">
                      <a16:colId xmlns:a16="http://schemas.microsoft.com/office/drawing/2014/main" val="783900889"/>
                    </a:ext>
                  </a:extLst>
                </a:gridCol>
              </a:tblGrid>
              <a:tr h="274960">
                <a:tc rowSpan="2" gridSpan="2"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rgbClr val="0BBBEF"/>
                          </a:solidFill>
                        </a:rPr>
                        <a:t>Confusion</a:t>
                      </a:r>
                      <a:r>
                        <a:rPr lang="fr-FR" b="1" baseline="0" dirty="0">
                          <a:solidFill>
                            <a:srgbClr val="0BBBEF"/>
                          </a:solidFill>
                        </a:rPr>
                        <a:t> matrix</a:t>
                      </a:r>
                      <a:endParaRPr lang="fr-FR" b="1" dirty="0">
                        <a:solidFill>
                          <a:srgbClr val="0BBBEF"/>
                        </a:solidFill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Prediction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071511"/>
                  </a:ext>
                </a:extLst>
              </a:tr>
              <a:tr h="370840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Window </a:t>
                      </a:r>
                    </a:p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closed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Window 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opened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554537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Reality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Window </a:t>
                      </a:r>
                    </a:p>
                    <a:p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closed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True negative (TN)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0BBBE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False positive (FP)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096128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Window </a:t>
                      </a: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opened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False negative (FN)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True positive (TP)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0BBBE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9277114"/>
                  </a:ext>
                </a:extLst>
              </a:tr>
            </a:tbl>
          </a:graphicData>
        </a:graphic>
      </p:graphicFrame>
      <p:cxnSp>
        <p:nvCxnSpPr>
          <p:cNvPr id="5" name="Connecteur droit avec flèche 4"/>
          <p:cNvCxnSpPr>
            <a:stCxn id="3" idx="2"/>
          </p:cNvCxnSpPr>
          <p:nvPr/>
        </p:nvCxnSpPr>
        <p:spPr>
          <a:xfrm>
            <a:off x="2450430" y="4377300"/>
            <a:ext cx="3176080" cy="1042732"/>
          </a:xfrm>
          <a:prstGeom prst="straightConnector1">
            <a:avLst/>
          </a:prstGeom>
          <a:ln w="28575">
            <a:solidFill>
              <a:srgbClr val="0BBBE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76000" y="6536377"/>
            <a:ext cx="86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                             Case study                               </a:t>
            </a:r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Results                              Conclusion</a:t>
            </a:r>
          </a:p>
        </p:txBody>
      </p:sp>
      <p:sp>
        <p:nvSpPr>
          <p:cNvPr id="18" name="Slide Number Placeholder 14">
            <a:extLst>
              <a:ext uri="{FF2B5EF4-FFF2-40B4-BE49-F238E27FC236}">
                <a16:creationId xmlns:a16="http://schemas.microsoft.com/office/drawing/2014/main" id="{BCC18579-ED23-E649-03D5-584FFB0A5C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1267768" y="6618935"/>
            <a:ext cx="471948" cy="1952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81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8100" marR="0" lvl="0" indent="0" algn="ctr" defTabSz="914400" rtl="0" eaLnBrk="1" fontAlgn="base" latinLnBrk="0" hangingPunct="1">
              <a:lnSpc>
                <a:spcPts val="123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5DA80E-AA7A-40FD-AB73-CD8A04B2031B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38100" marR="0" lvl="0" indent="0" algn="ctr" defTabSz="914400" rtl="0" eaLnBrk="1" fontAlgn="base" latinLnBrk="0" hangingPunct="1">
                <a:lnSpc>
                  <a:spcPts val="123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3616" y="1297862"/>
            <a:ext cx="32768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assessment </a:t>
            </a:r>
            <a:endParaRPr lang="fr-FR" sz="2400" dirty="0"/>
          </a:p>
        </p:txBody>
      </p:sp>
      <p:sp>
        <p:nvSpPr>
          <p:cNvPr id="24" name="Rectangle à coins arrondis 23"/>
          <p:cNvSpPr/>
          <p:nvPr/>
        </p:nvSpPr>
        <p:spPr>
          <a:xfrm>
            <a:off x="6742207" y="5325463"/>
            <a:ext cx="1826605" cy="153563"/>
          </a:xfrm>
          <a:prstGeom prst="roundRect">
            <a:avLst/>
          </a:prstGeom>
          <a:solidFill>
            <a:srgbClr val="0BBBEF">
              <a:alpha val="40000"/>
            </a:srgbClr>
          </a:solidFill>
          <a:ln>
            <a:solidFill>
              <a:srgbClr val="0BBB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9">
                <a:extLst>
                  <a:ext uri="{FF2B5EF4-FFF2-40B4-BE49-F238E27FC236}">
                    <a16:creationId xmlns:a16="http://schemas.microsoft.com/office/drawing/2014/main" id="{EB4D4E60-C1C6-8D5F-AF81-E3B741492227}"/>
                  </a:ext>
                </a:extLst>
              </p:cNvPr>
              <p:cNvSpPr txBox="1"/>
              <p:nvPr/>
            </p:nvSpPr>
            <p:spPr>
              <a:xfrm>
                <a:off x="221777" y="4955329"/>
                <a:ext cx="4693319" cy="13552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i="1" smtClean="0">
                        <a:solidFill>
                          <a:srgbClr val="0BBBEF"/>
                        </a:solidFill>
                        <a:effectLst/>
                        <a:latin typeface="Cambria Math" panose="02040503050406030204" pitchFamily="18" charset="0"/>
                        <a:ea typeface="等线" panose="02010600030101010101" pitchFamily="2" charset="-122"/>
                      </a:rPr>
                      <m:t>𝑃𝑟𝑒𝑐𝑖𝑠𝑖𝑜𝑛</m:t>
                    </m:r>
                    <m:r>
                      <a:rPr lang="en-US" altLang="zh-CN" i="1" smtClean="0">
                        <a:solidFill>
                          <a:srgbClr val="0BBBEF"/>
                        </a:solidFill>
                        <a:effectLst/>
                        <a:latin typeface="Cambria Math" panose="02040503050406030204" pitchFamily="18" charset="0"/>
                        <a:ea typeface="等线" panose="02010600030101010101" pitchFamily="2" charset="-122"/>
                      </a:rPr>
                      <m:t>=</m:t>
                    </m:r>
                    <m:f>
                      <m:fPr>
                        <m:ctrlPr>
                          <a:rPr lang="zh-CN" altLang="zh-CN" i="1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𝑃𝑟𝑒𝑑𝑖𝑐𝑡𝑒𝑑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 </m:t>
                        </m:r>
                        <m:r>
                          <a:rPr lang="en-US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𝑡𝑟𝑢𝑒</m:t>
                        </m:r>
                        <m:r>
                          <a:rPr lang="en-US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 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𝑜𝑝𝑒𝑛𝑖𝑛𝑔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 (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𝑇𝑃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)</m:t>
                        </m:r>
                      </m:num>
                      <m:den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𝐴𝑙𝑙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 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𝑝𝑟𝑒𝑑𝑖𝑐𝑡𝑒𝑑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 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𝑜𝑝𝑒𝑛𝑖𝑛𝑔𝑠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 (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𝑇𝑃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+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𝐹𝑃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)</m:t>
                        </m:r>
                      </m:den>
                    </m:f>
                  </m:oMath>
                </a14:m>
                <a:r>
                  <a:rPr lang="fr-FR" altLang="zh-CN" dirty="0">
                    <a:solidFill>
                      <a:srgbClr val="0BBBEF"/>
                    </a:solidFill>
                    <a:effectLst/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dirty="0">
                  <a:solidFill>
                    <a:srgbClr val="0BBBEF"/>
                  </a:solidFill>
                  <a:effectLst/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rgbClr val="0BBBEF"/>
                        </a:solidFill>
                        <a:effectLst/>
                        <a:latin typeface="Cambria Math" panose="02040503050406030204" pitchFamily="18" charset="0"/>
                        <a:ea typeface="等线" panose="02010600030101010101" pitchFamily="2" charset="-122"/>
                      </a:rPr>
                      <m:t>𝑅𝑒𝑐𝑎𝑙𝑙</m:t>
                    </m:r>
                    <m:r>
                      <a:rPr lang="en-US" altLang="zh-CN" i="1">
                        <a:solidFill>
                          <a:srgbClr val="0BBBEF"/>
                        </a:solidFill>
                        <a:effectLst/>
                        <a:latin typeface="Cambria Math" panose="02040503050406030204" pitchFamily="18" charset="0"/>
                        <a:ea typeface="等线" panose="02010600030101010101" pitchFamily="2" charset="-122"/>
                      </a:rPr>
                      <m:t>=</m:t>
                    </m:r>
                    <m:f>
                      <m:fPr>
                        <m:ctrlPr>
                          <a:rPr lang="zh-CN" altLang="zh-CN" i="1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altLang="zh-CN" i="1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𝑃𝑟𝑒𝑑𝑖𝑐𝑡𝑒𝑑</m:t>
                        </m:r>
                        <m:r>
                          <a:rPr lang="fr-FR" altLang="zh-CN" i="1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 </m:t>
                        </m:r>
                        <m:r>
                          <a:rPr lang="en-US" altLang="zh-CN" b="0" i="1" smtClean="0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𝑡𝑟𝑢𝑒</m:t>
                        </m:r>
                        <m:r>
                          <a:rPr lang="en-US" altLang="zh-CN" b="0" i="1" smtClean="0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 </m:t>
                        </m:r>
                        <m:r>
                          <a:rPr lang="fr-FR" altLang="zh-CN" i="1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𝑜𝑝𝑒𝑛𝑖𝑛𝑔</m:t>
                        </m:r>
                        <m:r>
                          <a:rPr lang="fr-FR" altLang="zh-CN" i="1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 (</m:t>
                        </m:r>
                        <m:r>
                          <a:rPr lang="fr-FR" altLang="zh-CN" i="1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𝑇𝑃</m:t>
                        </m:r>
                        <m:r>
                          <a:rPr lang="fr-FR" altLang="zh-CN" i="1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)</m:t>
                        </m:r>
                      </m:num>
                      <m:den>
                        <m:r>
                          <a:rPr lang="fr-FR" altLang="zh-CN" i="1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𝐴𝑙𝑙</m:t>
                        </m:r>
                        <m:r>
                          <a:rPr lang="fr-FR" altLang="zh-CN" i="1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 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𝑟𝑒𝑎𝑙</m:t>
                        </m:r>
                        <m:r>
                          <a:rPr lang="fr-FR" altLang="zh-CN" i="1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 </m:t>
                        </m:r>
                        <m:r>
                          <a:rPr lang="fr-FR" altLang="zh-CN" i="1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𝑜𝑝𝑒𝑛𝑖𝑛𝑔𝑠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 </m:t>
                        </m:r>
                        <m:d>
                          <m:dPr>
                            <m:ctrlPr>
                              <a:rPr lang="fr-FR" altLang="zh-CN" b="0" i="1" smtClean="0">
                                <a:solidFill>
                                  <a:srgbClr val="0BBBEF"/>
                                </a:solidFill>
                                <a:latin typeface="Cambria Math" panose="02040503050406030204" pitchFamily="18" charset="0"/>
                                <a:ea typeface="等线" panose="02010600030101010101" pitchFamily="2" charset="-122"/>
                              </a:rPr>
                            </m:ctrlPr>
                          </m:dPr>
                          <m:e>
                            <m:r>
                              <a:rPr lang="fr-FR" altLang="zh-CN" b="0" i="1" smtClean="0">
                                <a:solidFill>
                                  <a:srgbClr val="0BBBEF"/>
                                </a:solidFill>
                                <a:latin typeface="Cambria Math" panose="02040503050406030204" pitchFamily="18" charset="0"/>
                                <a:ea typeface="等线" panose="02010600030101010101" pitchFamily="2" charset="-122"/>
                              </a:rPr>
                              <m:t>𝑇𝑃</m:t>
                            </m:r>
                            <m:r>
                              <a:rPr lang="fr-FR" altLang="zh-CN" b="0" i="1" smtClean="0">
                                <a:solidFill>
                                  <a:srgbClr val="0BBBEF"/>
                                </a:solidFill>
                                <a:latin typeface="Cambria Math" panose="02040503050406030204" pitchFamily="18" charset="0"/>
                                <a:ea typeface="等线" panose="02010600030101010101" pitchFamily="2" charset="-122"/>
                              </a:rPr>
                              <m:t>+</m:t>
                            </m:r>
                            <m:r>
                              <a:rPr lang="fr-FR" altLang="zh-CN" b="0" i="1" smtClean="0">
                                <a:solidFill>
                                  <a:srgbClr val="0BBBEF"/>
                                </a:solidFill>
                                <a:latin typeface="Cambria Math" panose="02040503050406030204" pitchFamily="18" charset="0"/>
                                <a:ea typeface="等线" panose="02010600030101010101" pitchFamily="2" charset="-122"/>
                              </a:rPr>
                              <m:t>𝐹𝑁</m:t>
                            </m:r>
                          </m:e>
                        </m:d>
                      </m:den>
                    </m:f>
                  </m:oMath>
                </a14:m>
                <a:r>
                  <a:rPr lang="fr-FR" altLang="zh-CN" dirty="0">
                    <a:solidFill>
                      <a:srgbClr val="0BBBEF"/>
                    </a:solidFill>
                    <a:effectLst/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dirty="0">
                  <a:solidFill>
                    <a:srgbClr val="0BBBEF"/>
                  </a:solidFill>
                  <a:effectLst/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5" name="TextBox 9">
                <a:extLst>
                  <a:ext uri="{FF2B5EF4-FFF2-40B4-BE49-F238E27FC236}">
                    <a16:creationId xmlns:a16="http://schemas.microsoft.com/office/drawing/2014/main" id="{EB4D4E60-C1C6-8D5F-AF81-E3B7414922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777" y="4955329"/>
                <a:ext cx="4693319" cy="1355243"/>
              </a:xfrm>
              <a:prstGeom prst="rect">
                <a:avLst/>
              </a:prstGeom>
              <a:blipFill>
                <a:blip r:embed="rId3"/>
                <a:stretch>
                  <a:fillRect b="-22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Image 25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066" y="1011412"/>
            <a:ext cx="5932285" cy="558709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3515580" y="5823036"/>
            <a:ext cx="1683382" cy="369332"/>
          </a:xfrm>
          <a:prstGeom prst="rect">
            <a:avLst/>
          </a:prstGeom>
          <a:noFill/>
          <a:ln>
            <a:solidFill>
              <a:srgbClr val="0BBBE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Maximise </a:t>
            </a:r>
            <a:r>
              <a:rPr lang="fr-FR" dirty="0" err="1"/>
              <a:t>recall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138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bject 5">
            <a:extLst>
              <a:ext uri="{FF2B5EF4-FFF2-40B4-BE49-F238E27FC236}">
                <a16:creationId xmlns:a16="http://schemas.microsoft.com/office/drawing/2014/main" id="{4EB46C5E-D234-0072-5576-98E9EBAA420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653616" y="353314"/>
            <a:ext cx="9545637" cy="612775"/>
          </a:xfrm>
          <a:solidFill>
            <a:srgbClr val="54C1E9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111125"/>
          <a:lstStyle/>
          <a:p>
            <a:pPr marL="215900">
              <a:lnSpc>
                <a:spcPts val="3888"/>
              </a:lnSpc>
              <a:spcBef>
                <a:spcPts val="875"/>
              </a:spcBef>
            </a:pPr>
            <a:r>
              <a:rPr lang="en-GB" altLang="zh-CN" dirty="0">
                <a:latin typeface="Times New Roman" panose="02020603050405020304" pitchFamily="18" charset="0"/>
              </a:rPr>
              <a:t>Methodology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776000" y="6536377"/>
            <a:ext cx="86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                             Case study                               </a:t>
            </a:r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Results                              Conclusion</a:t>
            </a:r>
          </a:p>
        </p:txBody>
      </p:sp>
      <p:sp>
        <p:nvSpPr>
          <p:cNvPr id="18" name="Slide Number Placeholder 14">
            <a:extLst>
              <a:ext uri="{FF2B5EF4-FFF2-40B4-BE49-F238E27FC236}">
                <a16:creationId xmlns:a16="http://schemas.microsoft.com/office/drawing/2014/main" id="{BCC18579-ED23-E649-03D5-584FFB0A5C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1267768" y="6618935"/>
            <a:ext cx="471948" cy="1952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81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8100" marR="0" lvl="0" indent="0" algn="ctr" defTabSz="914400" rtl="0" eaLnBrk="1" fontAlgn="base" latinLnBrk="0" hangingPunct="1">
              <a:lnSpc>
                <a:spcPts val="123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5DA80E-AA7A-40FD-AB73-CD8A04B2031B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38100" marR="0" lvl="0" indent="0" algn="ctr" defTabSz="914400" rtl="0" eaLnBrk="1" fontAlgn="base" latinLnBrk="0" hangingPunct="1">
                <a:lnSpc>
                  <a:spcPts val="123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3616" y="1297862"/>
            <a:ext cx="29594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Choice of the methods</a:t>
            </a:r>
            <a:endParaRPr lang="fr-FR" sz="2400" dirty="0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497648"/>
              </p:ext>
            </p:extLst>
          </p:nvPr>
        </p:nvGraphicFramePr>
        <p:xfrm>
          <a:off x="653617" y="2253792"/>
          <a:ext cx="9792138" cy="3571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14650">
                  <a:extLst>
                    <a:ext uri="{9D8B030D-6E8A-4147-A177-3AD203B41FA5}">
                      <a16:colId xmlns:a16="http://schemas.microsoft.com/office/drawing/2014/main" val="3760800294"/>
                    </a:ext>
                  </a:extLst>
                </a:gridCol>
                <a:gridCol w="2136493">
                  <a:extLst>
                    <a:ext uri="{9D8B030D-6E8A-4147-A177-3AD203B41FA5}">
                      <a16:colId xmlns:a16="http://schemas.microsoft.com/office/drawing/2014/main" val="1017794534"/>
                    </a:ext>
                  </a:extLst>
                </a:gridCol>
                <a:gridCol w="2113665">
                  <a:extLst>
                    <a:ext uri="{9D8B030D-6E8A-4147-A177-3AD203B41FA5}">
                      <a16:colId xmlns:a16="http://schemas.microsoft.com/office/drawing/2014/main" val="783900889"/>
                    </a:ext>
                  </a:extLst>
                </a:gridCol>
                <a:gridCol w="2113665">
                  <a:extLst>
                    <a:ext uri="{9D8B030D-6E8A-4147-A177-3AD203B41FA5}">
                      <a16:colId xmlns:a16="http://schemas.microsoft.com/office/drawing/2014/main" val="2698205345"/>
                    </a:ext>
                  </a:extLst>
                </a:gridCol>
                <a:gridCol w="2113665">
                  <a:extLst>
                    <a:ext uri="{9D8B030D-6E8A-4147-A177-3AD203B41FA5}">
                      <a16:colId xmlns:a16="http://schemas.microsoft.com/office/drawing/2014/main" val="1366909896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rgbClr val="0BBBE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>
                          <a:solidFill>
                            <a:srgbClr val="4BACC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Unsupervised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noProof="0" dirty="0">
                        <a:solidFill>
                          <a:srgbClr val="4BACC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noProof="0" dirty="0">
                          <a:solidFill>
                            <a:srgbClr val="60E14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Supervised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noProof="0" dirty="0">
                          <a:solidFill>
                            <a:srgbClr val="F7964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Semi-supervised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324512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rgbClr val="0BBBE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>
                          <a:solidFill>
                            <a:srgbClr val="4BACC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Multivariate</a:t>
                      </a:r>
                      <a:r>
                        <a:rPr lang="en-GB" b="1" baseline="0" noProof="0" dirty="0">
                          <a:solidFill>
                            <a:srgbClr val="4BACC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Gaussian distribution</a:t>
                      </a:r>
                      <a:endParaRPr lang="en-GB" b="1" noProof="0" dirty="0">
                        <a:solidFill>
                          <a:srgbClr val="4BACC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BACC6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Principal</a:t>
                      </a:r>
                      <a:r>
                        <a:rPr kumimoji="0" lang="en-US" altLang="zh-CN" sz="1800" b="1" i="0" u="none" strike="noStrike" kern="1200" cap="none" spc="0" normalizeH="0" noProof="0" dirty="0">
                          <a:ln>
                            <a:noFill/>
                          </a:ln>
                          <a:solidFill>
                            <a:srgbClr val="4BACC6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BACC6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Component</a:t>
                      </a:r>
                      <a:r>
                        <a:rPr kumimoji="0" lang="en-US" altLang="zh-CN" sz="1800" b="1" i="0" u="none" strike="noStrike" kern="1200" cap="none" spc="0" normalizeH="0" noProof="0" dirty="0">
                          <a:ln>
                            <a:noFill/>
                          </a:ln>
                          <a:solidFill>
                            <a:srgbClr val="4BACC6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BACC6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Analysis (PCA)</a:t>
                      </a:r>
                      <a:endParaRPr lang="en-GB" b="1" noProof="0" dirty="0">
                        <a:solidFill>
                          <a:srgbClr val="4BACC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noProof="0" dirty="0">
                          <a:solidFill>
                            <a:srgbClr val="60E14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Logistic regression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noProof="0" dirty="0" err="1">
                          <a:solidFill>
                            <a:srgbClr val="F7964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AutoEncoder</a:t>
                      </a:r>
                      <a:endParaRPr lang="en-GB" b="1" noProof="0" dirty="0">
                        <a:solidFill>
                          <a:srgbClr val="F796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5545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Reason why applying the methods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Robust model</a:t>
                      </a:r>
                      <a:r>
                        <a:rPr lang="en-GB" baseline="0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for data following a Gaussian distribution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baseline="0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Consider the correlation of features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Traditional method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data distribution assumption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Decorrelate</a:t>
                      </a:r>
                      <a:r>
                        <a:rPr lang="en-GB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relationship between</a:t>
                      </a:r>
                      <a:r>
                        <a:rPr lang="en-GB" baseline="0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variables</a:t>
                      </a:r>
                      <a:endParaRPr lang="en-GB" noProof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Widely used methodology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Efficient for two classes classification tasks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Successfully applied in fault detection context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en-GB" baseline="0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loss of information by dimensionality reduction</a:t>
                      </a:r>
                      <a:endParaRPr lang="en-GB" noProof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0961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6517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bject 5">
            <a:extLst>
              <a:ext uri="{FF2B5EF4-FFF2-40B4-BE49-F238E27FC236}">
                <a16:creationId xmlns:a16="http://schemas.microsoft.com/office/drawing/2014/main" id="{4EB46C5E-D234-0072-5576-98E9EBAA420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653616" y="353314"/>
            <a:ext cx="9545637" cy="612775"/>
          </a:xfrm>
          <a:solidFill>
            <a:srgbClr val="54C1E9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111125"/>
          <a:lstStyle/>
          <a:p>
            <a:pPr marL="215900">
              <a:lnSpc>
                <a:spcPts val="3888"/>
              </a:lnSpc>
              <a:spcBef>
                <a:spcPts val="875"/>
              </a:spcBef>
            </a:pPr>
            <a:r>
              <a:rPr lang="en-GB" altLang="zh-CN" dirty="0">
                <a:latin typeface="Times New Roman" panose="02020603050405020304" pitchFamily="18" charset="0"/>
              </a:rPr>
              <a:t>Results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64301"/>
              </p:ext>
            </p:extLst>
          </p:nvPr>
        </p:nvGraphicFramePr>
        <p:xfrm>
          <a:off x="1404418" y="2927556"/>
          <a:ext cx="4402611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0806">
                  <a:extLst>
                    <a:ext uri="{9D8B030D-6E8A-4147-A177-3AD203B41FA5}">
                      <a16:colId xmlns:a16="http://schemas.microsoft.com/office/drawing/2014/main" val="1954159962"/>
                    </a:ext>
                  </a:extLst>
                </a:gridCol>
                <a:gridCol w="964299">
                  <a:extLst>
                    <a:ext uri="{9D8B030D-6E8A-4147-A177-3AD203B41FA5}">
                      <a16:colId xmlns:a16="http://schemas.microsoft.com/office/drawing/2014/main" val="3760800294"/>
                    </a:ext>
                  </a:extLst>
                </a:gridCol>
                <a:gridCol w="1567125">
                  <a:extLst>
                    <a:ext uri="{9D8B030D-6E8A-4147-A177-3AD203B41FA5}">
                      <a16:colId xmlns:a16="http://schemas.microsoft.com/office/drawing/2014/main" val="1017794534"/>
                    </a:ext>
                  </a:extLst>
                </a:gridCol>
                <a:gridCol w="1550381">
                  <a:extLst>
                    <a:ext uri="{9D8B030D-6E8A-4147-A177-3AD203B41FA5}">
                      <a16:colId xmlns:a16="http://schemas.microsoft.com/office/drawing/2014/main" val="783900889"/>
                    </a:ext>
                  </a:extLst>
                </a:gridCol>
              </a:tblGrid>
              <a:tr h="274960">
                <a:tc rowSpan="2" gridSpan="2"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rgbClr val="0BBBEF"/>
                          </a:solidFill>
                        </a:rPr>
                        <a:t>Confusion</a:t>
                      </a:r>
                      <a:r>
                        <a:rPr lang="fr-FR" b="1" baseline="0" dirty="0">
                          <a:solidFill>
                            <a:srgbClr val="0BBBEF"/>
                          </a:solidFill>
                        </a:rPr>
                        <a:t> matrix</a:t>
                      </a:r>
                      <a:endParaRPr lang="fr-FR" b="1" dirty="0">
                        <a:solidFill>
                          <a:srgbClr val="0BBBEF"/>
                        </a:solidFill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Prediction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071511"/>
                  </a:ext>
                </a:extLst>
              </a:tr>
              <a:tr h="370840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Window </a:t>
                      </a:r>
                    </a:p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closed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Window 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opened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554537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Reality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Window </a:t>
                      </a:r>
                    </a:p>
                    <a:p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closed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10,474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0BBBE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096128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Window </a:t>
                      </a: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opened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0BBBE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9277114"/>
                  </a:ext>
                </a:extLst>
              </a:tr>
            </a:tbl>
          </a:graphicData>
        </a:graphic>
      </p:graphicFrame>
      <p:sp>
        <p:nvSpPr>
          <p:cNvPr id="16" name="ZoneTexte 15"/>
          <p:cNvSpPr txBox="1"/>
          <p:nvPr/>
        </p:nvSpPr>
        <p:spPr>
          <a:xfrm>
            <a:off x="1776000" y="6536377"/>
            <a:ext cx="86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                             Case study                               Methodology                              </a:t>
            </a:r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Conclusion</a:t>
            </a:r>
          </a:p>
        </p:txBody>
      </p:sp>
      <p:sp>
        <p:nvSpPr>
          <p:cNvPr id="18" name="Slide Number Placeholder 14">
            <a:extLst>
              <a:ext uri="{FF2B5EF4-FFF2-40B4-BE49-F238E27FC236}">
                <a16:creationId xmlns:a16="http://schemas.microsoft.com/office/drawing/2014/main" id="{BCC18579-ED23-E649-03D5-584FFB0A5C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1267768" y="6618935"/>
            <a:ext cx="471948" cy="1952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81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8100" marR="0" lvl="0" indent="0" algn="ctr" defTabSz="914400" rtl="0" eaLnBrk="1" fontAlgn="base" latinLnBrk="0" hangingPunct="1">
              <a:lnSpc>
                <a:spcPts val="123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5DA80E-AA7A-40FD-AB73-CD8A04B2031B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38100" marR="0" lvl="0" indent="0" algn="ctr" defTabSz="914400" rtl="0" eaLnBrk="1" fontAlgn="base" latinLnBrk="0" hangingPunct="1">
                <a:lnSpc>
                  <a:spcPts val="123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7E530942-FD47-446C-892D-1A57E15CF429}"/>
              </a:ext>
            </a:extLst>
          </p:cNvPr>
          <p:cNvSpPr txBox="1">
            <a:spLocks/>
          </p:cNvSpPr>
          <p:nvPr/>
        </p:nvSpPr>
        <p:spPr>
          <a:xfrm>
            <a:off x="653616" y="1569308"/>
            <a:ext cx="10306826" cy="250124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LucidaGrande" charset="0"/>
              <a:buChar char="-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upervised method without under- or over-sampling</a:t>
            </a: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(Method used in the literature)</a:t>
            </a:r>
            <a:endParaRPr lang="fr-FR" sz="2000" dirty="0"/>
          </a:p>
          <a:p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9">
                <a:extLst>
                  <a:ext uri="{FF2B5EF4-FFF2-40B4-BE49-F238E27FC236}">
                    <a16:creationId xmlns:a16="http://schemas.microsoft.com/office/drawing/2014/main" id="{EB4D4E60-C1C6-8D5F-AF81-E3B741492227}"/>
                  </a:ext>
                </a:extLst>
              </p:cNvPr>
              <p:cNvSpPr txBox="1"/>
              <p:nvPr/>
            </p:nvSpPr>
            <p:spPr>
              <a:xfrm>
                <a:off x="6749560" y="3263902"/>
                <a:ext cx="3102363" cy="12730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i="1" smtClean="0">
                        <a:solidFill>
                          <a:srgbClr val="0BBBEF"/>
                        </a:solidFill>
                        <a:effectLst/>
                        <a:latin typeface="Cambria Math" panose="02040503050406030204" pitchFamily="18" charset="0"/>
                        <a:ea typeface="等线" panose="02010600030101010101" pitchFamily="2" charset="-122"/>
                      </a:rPr>
                      <m:t>𝑃𝑟𝑒𝑐𝑖𝑠𝑖𝑜𝑛</m:t>
                    </m:r>
                    <m:r>
                      <a:rPr lang="en-US" altLang="zh-CN" i="1" smtClean="0">
                        <a:solidFill>
                          <a:srgbClr val="0BBBEF"/>
                        </a:solidFill>
                        <a:effectLst/>
                        <a:latin typeface="Cambria Math" panose="02040503050406030204" pitchFamily="18" charset="0"/>
                        <a:ea typeface="等线" panose="02010600030101010101" pitchFamily="2" charset="-122"/>
                      </a:rPr>
                      <m:t>=</m:t>
                    </m:r>
                    <m:f>
                      <m:fPr>
                        <m:ctrlPr>
                          <a:rPr lang="zh-CN" altLang="zh-CN" i="1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28</m:t>
                        </m:r>
                      </m:num>
                      <m:den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28+0</m:t>
                        </m:r>
                      </m:den>
                    </m:f>
                    <m:r>
                      <a:rPr lang="fr-FR" altLang="zh-CN" b="0" i="1" smtClean="0">
                        <a:solidFill>
                          <a:srgbClr val="0BBBEF"/>
                        </a:solidFill>
                        <a:effectLst/>
                        <a:latin typeface="Cambria Math" panose="02040503050406030204" pitchFamily="18" charset="0"/>
                        <a:ea typeface="等线" panose="02010600030101010101" pitchFamily="2" charset="-122"/>
                      </a:rPr>
                      <m:t>=100 %</m:t>
                    </m:r>
                  </m:oMath>
                </a14:m>
                <a:r>
                  <a:rPr lang="fr-FR" altLang="zh-CN" dirty="0">
                    <a:solidFill>
                      <a:srgbClr val="0BBBEF"/>
                    </a:solidFill>
                    <a:effectLst/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dirty="0">
                  <a:solidFill>
                    <a:srgbClr val="0BBBEF"/>
                  </a:solidFill>
                  <a:effectLst/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rgbClr val="0BBBEF"/>
                        </a:solidFill>
                        <a:effectLst/>
                        <a:latin typeface="Cambria Math" panose="02040503050406030204" pitchFamily="18" charset="0"/>
                        <a:ea typeface="等线" panose="02010600030101010101" pitchFamily="2" charset="-122"/>
                      </a:rPr>
                      <m:t>𝑅𝑒𝑐𝑎𝑙𝑙</m:t>
                    </m:r>
                    <m:r>
                      <a:rPr lang="en-US" altLang="zh-CN" i="1">
                        <a:solidFill>
                          <a:srgbClr val="0BBBEF"/>
                        </a:solidFill>
                        <a:effectLst/>
                        <a:latin typeface="Cambria Math" panose="02040503050406030204" pitchFamily="18" charset="0"/>
                        <a:ea typeface="等线" panose="02010600030101010101" pitchFamily="2" charset="-122"/>
                      </a:rPr>
                      <m:t>=</m:t>
                    </m:r>
                    <m:f>
                      <m:fPr>
                        <m:ctrlPr>
                          <a:rPr lang="zh-CN" altLang="zh-CN" i="1">
                            <a:solidFill>
                              <a:srgbClr val="0BBBEF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28</m:t>
                        </m:r>
                      </m:num>
                      <m:den>
                        <m:r>
                          <a:rPr lang="fr-FR" altLang="zh-CN" i="1" smtClean="0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2</m:t>
                        </m:r>
                        <m:r>
                          <a:rPr lang="fr-FR" altLang="zh-CN" b="0" i="1" smtClean="0">
                            <a:solidFill>
                              <a:srgbClr val="0BBBEF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8+10</m:t>
                        </m:r>
                      </m:den>
                    </m:f>
                    <m:r>
                      <a:rPr lang="fr-FR" altLang="zh-CN" b="0" i="1" smtClean="0">
                        <a:solidFill>
                          <a:srgbClr val="0BBBEF"/>
                        </a:solidFill>
                        <a:effectLst/>
                        <a:latin typeface="Cambria Math" panose="02040503050406030204" pitchFamily="18" charset="0"/>
                        <a:ea typeface="等线" panose="02010600030101010101" pitchFamily="2" charset="-122"/>
                      </a:rPr>
                      <m:t>=73 %</m:t>
                    </m:r>
                  </m:oMath>
                </a14:m>
                <a:r>
                  <a:rPr lang="fr-FR" altLang="zh-CN" dirty="0">
                    <a:solidFill>
                      <a:srgbClr val="0BBBEF"/>
                    </a:solidFill>
                    <a:effectLst/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dirty="0">
                  <a:solidFill>
                    <a:srgbClr val="0BBBEF"/>
                  </a:solidFill>
                  <a:effectLst/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9">
                <a:extLst>
                  <a:ext uri="{FF2B5EF4-FFF2-40B4-BE49-F238E27FC236}">
                    <a16:creationId xmlns:a16="http://schemas.microsoft.com/office/drawing/2014/main" id="{EB4D4E60-C1C6-8D5F-AF81-E3B7414922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9560" y="3263902"/>
                <a:ext cx="3102363" cy="12730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5696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bject 5">
            <a:extLst>
              <a:ext uri="{FF2B5EF4-FFF2-40B4-BE49-F238E27FC236}">
                <a16:creationId xmlns:a16="http://schemas.microsoft.com/office/drawing/2014/main" id="{4EB46C5E-D234-0072-5576-98E9EBAA420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653616" y="353314"/>
            <a:ext cx="9545637" cy="612775"/>
          </a:xfrm>
          <a:solidFill>
            <a:srgbClr val="54C1E9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111125"/>
          <a:lstStyle/>
          <a:p>
            <a:pPr marL="215900">
              <a:lnSpc>
                <a:spcPts val="3888"/>
              </a:lnSpc>
              <a:spcBef>
                <a:spcPts val="875"/>
              </a:spcBef>
            </a:pPr>
            <a:r>
              <a:rPr lang="en-GB" altLang="zh-CN" dirty="0">
                <a:latin typeface="Times New Roman" panose="02020603050405020304" pitchFamily="18" charset="0"/>
              </a:rPr>
              <a:t>Results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125499"/>
              </p:ext>
            </p:extLst>
          </p:nvPr>
        </p:nvGraphicFramePr>
        <p:xfrm>
          <a:off x="653615" y="2227009"/>
          <a:ext cx="10511999" cy="2570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3990">
                  <a:extLst>
                    <a:ext uri="{9D8B030D-6E8A-4147-A177-3AD203B41FA5}">
                      <a16:colId xmlns:a16="http://schemas.microsoft.com/office/drawing/2014/main" val="3760800294"/>
                    </a:ext>
                  </a:extLst>
                </a:gridCol>
                <a:gridCol w="1433724">
                  <a:extLst>
                    <a:ext uri="{9D8B030D-6E8A-4147-A177-3AD203B41FA5}">
                      <a16:colId xmlns:a16="http://schemas.microsoft.com/office/drawing/2014/main" val="1017794534"/>
                    </a:ext>
                  </a:extLst>
                </a:gridCol>
                <a:gridCol w="1584857">
                  <a:extLst>
                    <a:ext uri="{9D8B030D-6E8A-4147-A177-3AD203B41FA5}">
                      <a16:colId xmlns:a16="http://schemas.microsoft.com/office/drawing/2014/main" val="783900889"/>
                    </a:ext>
                  </a:extLst>
                </a:gridCol>
                <a:gridCol w="1387357">
                  <a:extLst>
                    <a:ext uri="{9D8B030D-6E8A-4147-A177-3AD203B41FA5}">
                      <a16:colId xmlns:a16="http://schemas.microsoft.com/office/drawing/2014/main" val="1685980235"/>
                    </a:ext>
                  </a:extLst>
                </a:gridCol>
                <a:gridCol w="1782357">
                  <a:extLst>
                    <a:ext uri="{9D8B030D-6E8A-4147-A177-3AD203B41FA5}">
                      <a16:colId xmlns:a16="http://schemas.microsoft.com/office/drawing/2014/main" val="1544281302"/>
                    </a:ext>
                  </a:extLst>
                </a:gridCol>
                <a:gridCol w="1584857">
                  <a:extLst>
                    <a:ext uri="{9D8B030D-6E8A-4147-A177-3AD203B41FA5}">
                      <a16:colId xmlns:a16="http://schemas.microsoft.com/office/drawing/2014/main" val="3162086950"/>
                    </a:ext>
                  </a:extLst>
                </a:gridCol>
                <a:gridCol w="1584857">
                  <a:extLst>
                    <a:ext uri="{9D8B030D-6E8A-4147-A177-3AD203B41FA5}">
                      <a16:colId xmlns:a16="http://schemas.microsoft.com/office/drawing/2014/main" val="762514440"/>
                    </a:ext>
                  </a:extLst>
                </a:gridCol>
              </a:tblGrid>
              <a:tr h="274960">
                <a:tc rowSpan="2"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rgbClr val="0BBBEF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Unsupervised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Supervised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Semi-supervised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07151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Multivariate</a:t>
                      </a:r>
                      <a:r>
                        <a:rPr lang="en-GB" baseline="0" noProof="0" dirty="0">
                          <a:solidFill>
                            <a:schemeClr val="tx1"/>
                          </a:solidFill>
                        </a:rPr>
                        <a:t> Gaussian distribution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Principal</a:t>
                      </a:r>
                      <a:r>
                        <a:rPr lang="en-GB" baseline="0" noProof="0" dirty="0">
                          <a:solidFill>
                            <a:schemeClr val="tx1"/>
                          </a:solidFill>
                        </a:rPr>
                        <a:t> Component Analysis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solidFill>
                            <a:srgbClr val="0BBBEF"/>
                          </a:solidFill>
                        </a:rPr>
                        <a:t>Logistic regression Baseline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Logistic regression </a:t>
                      </a:r>
                      <a:r>
                        <a:rPr lang="en-GB" noProof="0" dirty="0" err="1">
                          <a:solidFill>
                            <a:schemeClr val="tx1"/>
                          </a:solidFill>
                        </a:rPr>
                        <a:t>Undersampling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Logistic regression Oversampling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err="1">
                          <a:solidFill>
                            <a:schemeClr val="tx1"/>
                          </a:solidFill>
                        </a:rPr>
                        <a:t>AutoEncoder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5545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noProof="0" dirty="0">
                          <a:solidFill>
                            <a:schemeClr val="tx1"/>
                          </a:solidFill>
                        </a:rPr>
                        <a:t>Precision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32 %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7 %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fr-FR" dirty="0">
                          <a:solidFill>
                            <a:srgbClr val="0BBBEF"/>
                          </a:solidFill>
                          <a:latin typeface="+mn-lt"/>
                          <a:ea typeface="+mn-ea"/>
                          <a:cs typeface="+mn-cs"/>
                        </a:rPr>
                        <a:t>100 %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fr-FR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100 %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fr-FR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100 %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fr-FR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100 %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0961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noProof="0" dirty="0">
                          <a:solidFill>
                            <a:schemeClr val="tx1"/>
                          </a:solidFill>
                        </a:rPr>
                        <a:t>Recall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88 %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81 %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fr-FR" dirty="0">
                          <a:solidFill>
                            <a:srgbClr val="0BBBEF"/>
                          </a:solidFill>
                          <a:latin typeface="+mn-lt"/>
                          <a:ea typeface="+mn-ea"/>
                          <a:cs typeface="+mn-cs"/>
                        </a:rPr>
                        <a:t>73 %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fr-FR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100 %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fr-FR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97 %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fr-FR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75 %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9277114"/>
                  </a:ext>
                </a:extLst>
              </a:tr>
            </a:tbl>
          </a:graphicData>
        </a:graphic>
      </p:graphicFrame>
      <p:sp>
        <p:nvSpPr>
          <p:cNvPr id="16" name="ZoneTexte 15"/>
          <p:cNvSpPr txBox="1"/>
          <p:nvPr/>
        </p:nvSpPr>
        <p:spPr>
          <a:xfrm>
            <a:off x="1776000" y="6536377"/>
            <a:ext cx="86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                             Case study                               Methodology                              </a:t>
            </a:r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Conclusion</a:t>
            </a:r>
          </a:p>
        </p:txBody>
      </p:sp>
      <p:sp>
        <p:nvSpPr>
          <p:cNvPr id="18" name="Slide Number Placeholder 14">
            <a:extLst>
              <a:ext uri="{FF2B5EF4-FFF2-40B4-BE49-F238E27FC236}">
                <a16:creationId xmlns:a16="http://schemas.microsoft.com/office/drawing/2014/main" id="{BCC18579-ED23-E649-03D5-584FFB0A5C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1267768" y="6618935"/>
            <a:ext cx="471948" cy="1952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81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8100" marR="0" lvl="0" indent="0" algn="ctr" defTabSz="914400" rtl="0" eaLnBrk="1" fontAlgn="base" latinLnBrk="0" hangingPunct="1">
              <a:lnSpc>
                <a:spcPts val="123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5DA80E-AA7A-40FD-AB73-CD8A04B2031B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38100" marR="0" lvl="0" indent="0" algn="ctr" defTabSz="914400" rtl="0" eaLnBrk="1" fontAlgn="base" latinLnBrk="0" hangingPunct="1">
                <a:lnSpc>
                  <a:spcPts val="123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7E530942-FD47-446C-892D-1A57E15CF429}"/>
              </a:ext>
            </a:extLst>
          </p:cNvPr>
          <p:cNvSpPr txBox="1">
            <a:spLocks/>
          </p:cNvSpPr>
          <p:nvPr/>
        </p:nvSpPr>
        <p:spPr>
          <a:xfrm>
            <a:off x="653616" y="1569308"/>
            <a:ext cx="10306826" cy="250124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LucidaGrande" charset="0"/>
              <a:buChar char="-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methods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985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bject 5">
            <a:extLst>
              <a:ext uri="{FF2B5EF4-FFF2-40B4-BE49-F238E27FC236}">
                <a16:creationId xmlns:a16="http://schemas.microsoft.com/office/drawing/2014/main" id="{4EB46C5E-D234-0072-5576-98E9EBAA420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653616" y="353314"/>
            <a:ext cx="9545637" cy="612775"/>
          </a:xfrm>
          <a:solidFill>
            <a:srgbClr val="54C1E9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111125"/>
          <a:lstStyle/>
          <a:p>
            <a:pPr marL="215900">
              <a:lnSpc>
                <a:spcPts val="3888"/>
              </a:lnSpc>
              <a:spcBef>
                <a:spcPts val="875"/>
              </a:spcBef>
            </a:pPr>
            <a:r>
              <a:rPr lang="en-GB" altLang="zh-CN" dirty="0">
                <a:latin typeface="Times New Roman" panose="02020603050405020304" pitchFamily="18" charset="0"/>
              </a:rPr>
              <a:t>Conclusions and Perspectives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776000" y="6536377"/>
            <a:ext cx="86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                             Case study                               Methodology                              Results                              </a:t>
            </a:r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18" name="Slide Number Placeholder 14">
            <a:extLst>
              <a:ext uri="{FF2B5EF4-FFF2-40B4-BE49-F238E27FC236}">
                <a16:creationId xmlns:a16="http://schemas.microsoft.com/office/drawing/2014/main" id="{BCC18579-ED23-E649-03D5-584FFB0A5C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1267768" y="6618935"/>
            <a:ext cx="471948" cy="1952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81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8100" marR="0" lvl="0" indent="0" algn="ctr" defTabSz="914400" rtl="0" eaLnBrk="1" fontAlgn="base" latinLnBrk="0" hangingPunct="1">
              <a:lnSpc>
                <a:spcPts val="123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5DA80E-AA7A-40FD-AB73-CD8A04B2031B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38100" marR="0" lvl="0" indent="0" algn="ctr" defTabSz="914400" rtl="0" eaLnBrk="1" fontAlgn="base" latinLnBrk="0" hangingPunct="1">
                <a:lnSpc>
                  <a:spcPts val="123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7E530942-FD47-446C-892D-1A57E15CF429}"/>
              </a:ext>
            </a:extLst>
          </p:cNvPr>
          <p:cNvSpPr txBox="1">
            <a:spLocks/>
          </p:cNvSpPr>
          <p:nvPr/>
        </p:nvSpPr>
        <p:spPr>
          <a:xfrm>
            <a:off x="653616" y="1569308"/>
            <a:ext cx="10306826" cy="2501248"/>
          </a:xfrm>
          <a:prstGeom prst="rect">
            <a:avLst/>
          </a:prstGeom>
          <a:ln>
            <a:solidFill>
              <a:srgbClr val="0BBBEF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LucidaGrande" charset="0"/>
              <a:buChar char="-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</a:t>
            </a:r>
            <a:r>
              <a:rPr lang="en-GB" sz="2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performances of methods to detect windows openings using simulated data</a:t>
            </a:r>
          </a:p>
          <a:p>
            <a:pPr marL="0" indent="0">
              <a:buNone/>
            </a:pPr>
            <a:endParaRPr lang="en-GB" sz="36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methods performed better …</a:t>
            </a:r>
            <a:br>
              <a:rPr lang="en-GB" sz="2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… but may be difficult to apply in practice (labelling) </a:t>
            </a:r>
          </a:p>
          <a:p>
            <a:r>
              <a:rPr lang="en-GB" sz="2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Semi-supervised methods : promising method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7E530942-FD47-446C-892D-1A57E15CF429}"/>
              </a:ext>
            </a:extLst>
          </p:cNvPr>
          <p:cNvSpPr txBox="1">
            <a:spLocks/>
          </p:cNvSpPr>
          <p:nvPr/>
        </p:nvSpPr>
        <p:spPr>
          <a:xfrm>
            <a:off x="653615" y="4294161"/>
            <a:ext cx="10306827" cy="2150882"/>
          </a:xfrm>
          <a:prstGeom prst="rect">
            <a:avLst/>
          </a:prstGeom>
          <a:solidFill>
            <a:srgbClr val="0BBBEF">
              <a:alpha val="50196"/>
            </a:srgbClr>
          </a:solidFill>
          <a:ln>
            <a:solidFill>
              <a:srgbClr val="0BBBEF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LucidaGrande" charset="0"/>
              <a:buChar char="-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realistic openings scenarios</a:t>
            </a:r>
          </a:p>
          <a:p>
            <a:endParaRPr lang="en-GB" sz="2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Study of the effect of seasonality</a:t>
            </a:r>
          </a:p>
          <a:p>
            <a:endParaRPr kumimoji="0" lang="en-GB" sz="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Detect and distinguish between different events</a:t>
            </a:r>
            <a:r>
              <a:rPr kumimoji="0" lang="en-GB" sz="22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: opening + change in occupancy</a:t>
            </a:r>
          </a:p>
          <a:p>
            <a:endParaRPr kumimoji="0" lang="en-GB" sz="100" b="0" i="0" u="none" strike="noStrike" kern="120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200" noProof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 measured data in real classrooms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4734731" y="1894783"/>
            <a:ext cx="2144593" cy="1008000"/>
            <a:chOff x="4418434" y="1968523"/>
            <a:chExt cx="2144593" cy="1008000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8434" y="1968523"/>
              <a:ext cx="1008000" cy="1008000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7027" y="2136940"/>
              <a:ext cx="756000" cy="75600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3" name="Groupe 12"/>
          <p:cNvGrpSpPr/>
          <p:nvPr/>
        </p:nvGrpSpPr>
        <p:grpSpPr>
          <a:xfrm>
            <a:off x="6057425" y="4457105"/>
            <a:ext cx="4055359" cy="1008000"/>
            <a:chOff x="6020556" y="4560959"/>
            <a:chExt cx="4055359" cy="1008000"/>
          </a:xfrm>
        </p:grpSpPr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5820" y="4560959"/>
              <a:ext cx="1008000" cy="1008000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0556" y="4674127"/>
              <a:ext cx="781664" cy="781664"/>
            </a:xfrm>
            <a:prstGeom prst="rect">
              <a:avLst/>
            </a:prstGeom>
          </p:spPr>
        </p:pic>
        <p:pic>
          <p:nvPicPr>
            <p:cNvPr id="22" name="Graphique 24">
              <a:extLst>
                <a:ext uri="{FF2B5EF4-FFF2-40B4-BE49-F238E27FC236}">
                  <a16:creationId xmlns:a16="http://schemas.microsoft.com/office/drawing/2014/main" id="{B70BD842-C8A6-C847-B626-648FFC1D564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477421" y="4740959"/>
              <a:ext cx="704000" cy="64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1EE03752-11D6-44F3-B2A5-03FD61BA559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15022" y="4650959"/>
              <a:ext cx="560893" cy="82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1667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object 3">
            <a:extLst>
              <a:ext uri="{FF2B5EF4-FFF2-40B4-BE49-F238E27FC236}">
                <a16:creationId xmlns:a16="http://schemas.microsoft.com/office/drawing/2014/main" id="{D1A77EE9-914C-5E65-54F6-2421C28A35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81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8100" marR="0" lvl="0" indent="0" algn="l" defTabSz="914400" rtl="0" eaLnBrk="1" fontAlgn="base" latinLnBrk="0" hangingPunct="1">
              <a:lnSpc>
                <a:spcPts val="123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E8D300-E0DE-472A-B3DB-BD9AE25AC4E5}" type="slidenum">
              <a:rPr kumimoji="0" lang="zh-CN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38100" marR="0" lvl="0" indent="0" algn="l" defTabSz="914400" rtl="0" eaLnBrk="1" fontAlgn="base" latinLnBrk="0" hangingPunct="1">
                <a:lnSpc>
                  <a:spcPts val="123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685942" y="4724366"/>
            <a:ext cx="5962696" cy="1504727"/>
            <a:chOff x="685942" y="4724366"/>
            <a:chExt cx="5962696" cy="1504727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F29C7131-97FD-BDD8-FBAD-565EB7118F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5942" y="4724366"/>
              <a:ext cx="1504727" cy="1504727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1981308" y="5153563"/>
              <a:ext cx="4667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charset="0"/>
                  <a:ea typeface="Verdana" charset="0"/>
                  <a:cs typeface="Verdana" charset="0"/>
                </a:rPr>
                <a:t>RFI Wise BI </a:t>
              </a: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charset="0"/>
                  <a:ea typeface="Verdana" charset="0"/>
                  <a:cs typeface="Verdana" charset="0"/>
                </a:rPr>
                <a:t> </a:t>
              </a:r>
              <a:r>
                <a:rPr kumimoji="0" lang="fr-FR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charset="0"/>
                  <a:ea typeface="Verdana" charset="0"/>
                  <a:cs typeface="Verdana" charset="0"/>
                </a:rPr>
                <a:t> T</a:t>
              </a:r>
            </a:p>
          </p:txBody>
        </p:sp>
        <p:grpSp>
          <p:nvGrpSpPr>
            <p:cNvPr id="9" name="Groupe 8"/>
            <p:cNvGrpSpPr/>
            <p:nvPr/>
          </p:nvGrpSpPr>
          <p:grpSpPr>
            <a:xfrm>
              <a:off x="5486416" y="5269084"/>
              <a:ext cx="406678" cy="415287"/>
              <a:chOff x="3767517" y="4447726"/>
              <a:chExt cx="757683" cy="757685"/>
            </a:xfrm>
            <a:noFill/>
          </p:grpSpPr>
          <p:sp>
            <p:nvSpPr>
              <p:cNvPr id="10" name="Freeform 6"/>
              <p:cNvSpPr>
                <a:spLocks noEditPoints="1"/>
              </p:cNvSpPr>
              <p:nvPr/>
            </p:nvSpPr>
            <p:spPr bwMode="auto">
              <a:xfrm>
                <a:off x="3767517" y="4447726"/>
                <a:ext cx="757683" cy="757685"/>
              </a:xfrm>
              <a:custGeom>
                <a:avLst/>
                <a:gdLst>
                  <a:gd name="T0" fmla="*/ 53 w 146"/>
                  <a:gd name="T1" fmla="*/ 135 h 146"/>
                  <a:gd name="T2" fmla="*/ 11 w 146"/>
                  <a:gd name="T3" fmla="*/ 53 h 146"/>
                  <a:gd name="T4" fmla="*/ 92 w 146"/>
                  <a:gd name="T5" fmla="*/ 11 h 146"/>
                  <a:gd name="T6" fmla="*/ 135 w 146"/>
                  <a:gd name="T7" fmla="*/ 93 h 146"/>
                  <a:gd name="T8" fmla="*/ 53 w 146"/>
                  <a:gd name="T9" fmla="*/ 135 h 146"/>
                  <a:gd name="T10" fmla="*/ 91 w 146"/>
                  <a:gd name="T11" fmla="*/ 15 h 146"/>
                  <a:gd name="T12" fmla="*/ 15 w 146"/>
                  <a:gd name="T13" fmla="*/ 55 h 146"/>
                  <a:gd name="T14" fmla="*/ 54 w 146"/>
                  <a:gd name="T15" fmla="*/ 131 h 146"/>
                  <a:gd name="T16" fmla="*/ 131 w 146"/>
                  <a:gd name="T17" fmla="*/ 91 h 146"/>
                  <a:gd name="T18" fmla="*/ 91 w 146"/>
                  <a:gd name="T19" fmla="*/ 15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6" h="146">
                    <a:moveTo>
                      <a:pt x="53" y="135"/>
                    </a:moveTo>
                    <a:cubicBezTo>
                      <a:pt x="19" y="124"/>
                      <a:pt x="0" y="87"/>
                      <a:pt x="11" y="53"/>
                    </a:cubicBezTo>
                    <a:cubicBezTo>
                      <a:pt x="22" y="19"/>
                      <a:pt x="58" y="0"/>
                      <a:pt x="92" y="11"/>
                    </a:cubicBezTo>
                    <a:cubicBezTo>
                      <a:pt x="127" y="22"/>
                      <a:pt x="146" y="58"/>
                      <a:pt x="135" y="93"/>
                    </a:cubicBezTo>
                    <a:cubicBezTo>
                      <a:pt x="124" y="127"/>
                      <a:pt x="87" y="146"/>
                      <a:pt x="53" y="135"/>
                    </a:cubicBezTo>
                    <a:close/>
                    <a:moveTo>
                      <a:pt x="91" y="15"/>
                    </a:moveTo>
                    <a:cubicBezTo>
                      <a:pt x="59" y="5"/>
                      <a:pt x="25" y="22"/>
                      <a:pt x="15" y="55"/>
                    </a:cubicBezTo>
                    <a:cubicBezTo>
                      <a:pt x="5" y="87"/>
                      <a:pt x="22" y="121"/>
                      <a:pt x="54" y="131"/>
                    </a:cubicBezTo>
                    <a:cubicBezTo>
                      <a:pt x="86" y="141"/>
                      <a:pt x="121" y="123"/>
                      <a:pt x="131" y="91"/>
                    </a:cubicBezTo>
                    <a:cubicBezTo>
                      <a:pt x="141" y="59"/>
                      <a:pt x="123" y="25"/>
                      <a:pt x="91" y="15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" name="Freeform 7"/>
              <p:cNvSpPr>
                <a:spLocks noEditPoints="1"/>
              </p:cNvSpPr>
              <p:nvPr/>
            </p:nvSpPr>
            <p:spPr bwMode="auto">
              <a:xfrm>
                <a:off x="3985051" y="4629313"/>
                <a:ext cx="405572" cy="316163"/>
              </a:xfrm>
              <a:custGeom>
                <a:avLst/>
                <a:gdLst>
                  <a:gd name="T0" fmla="*/ 26 w 78"/>
                  <a:gd name="T1" fmla="*/ 57 h 61"/>
                  <a:gd name="T2" fmla="*/ 13 w 78"/>
                  <a:gd name="T3" fmla="*/ 40 h 61"/>
                  <a:gd name="T4" fmla="*/ 15 w 78"/>
                  <a:gd name="T5" fmla="*/ 38 h 61"/>
                  <a:gd name="T6" fmla="*/ 17 w 78"/>
                  <a:gd name="T7" fmla="*/ 40 h 61"/>
                  <a:gd name="T8" fmla="*/ 27 w 78"/>
                  <a:gd name="T9" fmla="*/ 53 h 61"/>
                  <a:gd name="T10" fmla="*/ 43 w 78"/>
                  <a:gd name="T11" fmla="*/ 48 h 61"/>
                  <a:gd name="T12" fmla="*/ 46 w 78"/>
                  <a:gd name="T13" fmla="*/ 47 h 61"/>
                  <a:gd name="T14" fmla="*/ 46 w 78"/>
                  <a:gd name="T15" fmla="*/ 50 h 61"/>
                  <a:gd name="T16" fmla="*/ 26 w 78"/>
                  <a:gd name="T17" fmla="*/ 57 h 61"/>
                  <a:gd name="T18" fmla="*/ 49 w 78"/>
                  <a:gd name="T19" fmla="*/ 30 h 61"/>
                  <a:gd name="T20" fmla="*/ 48 w 78"/>
                  <a:gd name="T21" fmla="*/ 27 h 61"/>
                  <a:gd name="T22" fmla="*/ 56 w 78"/>
                  <a:gd name="T23" fmla="*/ 17 h 61"/>
                  <a:gd name="T24" fmla="*/ 67 w 78"/>
                  <a:gd name="T25" fmla="*/ 16 h 61"/>
                  <a:gd name="T26" fmla="*/ 75 w 78"/>
                  <a:gd name="T27" fmla="*/ 23 h 61"/>
                  <a:gd name="T28" fmla="*/ 76 w 78"/>
                  <a:gd name="T29" fmla="*/ 36 h 61"/>
                  <a:gd name="T30" fmla="*/ 73 w 78"/>
                  <a:gd name="T31" fmla="*/ 37 h 61"/>
                  <a:gd name="T32" fmla="*/ 72 w 78"/>
                  <a:gd name="T33" fmla="*/ 35 h 61"/>
                  <a:gd name="T34" fmla="*/ 71 w 78"/>
                  <a:gd name="T35" fmla="*/ 25 h 61"/>
                  <a:gd name="T36" fmla="*/ 66 w 78"/>
                  <a:gd name="T37" fmla="*/ 20 h 61"/>
                  <a:gd name="T38" fmla="*/ 58 w 78"/>
                  <a:gd name="T39" fmla="*/ 20 h 61"/>
                  <a:gd name="T40" fmla="*/ 52 w 78"/>
                  <a:gd name="T41" fmla="*/ 28 h 61"/>
                  <a:gd name="T42" fmla="*/ 49 w 78"/>
                  <a:gd name="T43" fmla="*/ 30 h 61"/>
                  <a:gd name="T44" fmla="*/ 49 w 78"/>
                  <a:gd name="T45" fmla="*/ 30 h 61"/>
                  <a:gd name="T46" fmla="*/ 2 w 78"/>
                  <a:gd name="T47" fmla="*/ 15 h 61"/>
                  <a:gd name="T48" fmla="*/ 1 w 78"/>
                  <a:gd name="T49" fmla="*/ 12 h 61"/>
                  <a:gd name="T50" fmla="*/ 9 w 78"/>
                  <a:gd name="T51" fmla="*/ 2 h 61"/>
                  <a:gd name="T52" fmla="*/ 20 w 78"/>
                  <a:gd name="T53" fmla="*/ 1 h 61"/>
                  <a:gd name="T54" fmla="*/ 28 w 78"/>
                  <a:gd name="T55" fmla="*/ 8 h 61"/>
                  <a:gd name="T56" fmla="*/ 29 w 78"/>
                  <a:gd name="T57" fmla="*/ 21 h 61"/>
                  <a:gd name="T58" fmla="*/ 26 w 78"/>
                  <a:gd name="T59" fmla="*/ 22 h 61"/>
                  <a:gd name="T60" fmla="*/ 25 w 78"/>
                  <a:gd name="T61" fmla="*/ 20 h 61"/>
                  <a:gd name="T62" fmla="*/ 24 w 78"/>
                  <a:gd name="T63" fmla="*/ 10 h 61"/>
                  <a:gd name="T64" fmla="*/ 19 w 78"/>
                  <a:gd name="T65" fmla="*/ 5 h 61"/>
                  <a:gd name="T66" fmla="*/ 11 w 78"/>
                  <a:gd name="T67" fmla="*/ 6 h 61"/>
                  <a:gd name="T68" fmla="*/ 5 w 78"/>
                  <a:gd name="T69" fmla="*/ 14 h 61"/>
                  <a:gd name="T70" fmla="*/ 2 w 78"/>
                  <a:gd name="T71" fmla="*/ 15 h 61"/>
                  <a:gd name="T72" fmla="*/ 2 w 78"/>
                  <a:gd name="T73" fmla="*/ 1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8" h="61">
                    <a:moveTo>
                      <a:pt x="26" y="57"/>
                    </a:moveTo>
                    <a:cubicBezTo>
                      <a:pt x="15" y="54"/>
                      <a:pt x="12" y="44"/>
                      <a:pt x="13" y="40"/>
                    </a:cubicBezTo>
                    <a:cubicBezTo>
                      <a:pt x="13" y="38"/>
                      <a:pt x="14" y="37"/>
                      <a:pt x="15" y="38"/>
                    </a:cubicBezTo>
                    <a:cubicBezTo>
                      <a:pt x="16" y="38"/>
                      <a:pt x="17" y="39"/>
                      <a:pt x="17" y="40"/>
                    </a:cubicBezTo>
                    <a:cubicBezTo>
                      <a:pt x="17" y="40"/>
                      <a:pt x="17" y="50"/>
                      <a:pt x="27" y="53"/>
                    </a:cubicBezTo>
                    <a:cubicBezTo>
                      <a:pt x="37" y="56"/>
                      <a:pt x="42" y="48"/>
                      <a:pt x="43" y="48"/>
                    </a:cubicBezTo>
                    <a:cubicBezTo>
                      <a:pt x="43" y="47"/>
                      <a:pt x="45" y="47"/>
                      <a:pt x="46" y="47"/>
                    </a:cubicBezTo>
                    <a:cubicBezTo>
                      <a:pt x="47" y="48"/>
                      <a:pt x="47" y="49"/>
                      <a:pt x="46" y="50"/>
                    </a:cubicBezTo>
                    <a:cubicBezTo>
                      <a:pt x="44" y="54"/>
                      <a:pt x="36" y="61"/>
                      <a:pt x="26" y="57"/>
                    </a:cubicBezTo>
                    <a:close/>
                    <a:moveTo>
                      <a:pt x="49" y="30"/>
                    </a:moveTo>
                    <a:cubicBezTo>
                      <a:pt x="48" y="30"/>
                      <a:pt x="47" y="28"/>
                      <a:pt x="48" y="27"/>
                    </a:cubicBezTo>
                    <a:cubicBezTo>
                      <a:pt x="48" y="27"/>
                      <a:pt x="50" y="20"/>
                      <a:pt x="56" y="17"/>
                    </a:cubicBezTo>
                    <a:cubicBezTo>
                      <a:pt x="59" y="15"/>
                      <a:pt x="63" y="15"/>
                      <a:pt x="67" y="16"/>
                    </a:cubicBezTo>
                    <a:cubicBezTo>
                      <a:pt x="71" y="17"/>
                      <a:pt x="74" y="19"/>
                      <a:pt x="75" y="23"/>
                    </a:cubicBezTo>
                    <a:cubicBezTo>
                      <a:pt x="78" y="29"/>
                      <a:pt x="76" y="36"/>
                      <a:pt x="76" y="36"/>
                    </a:cubicBezTo>
                    <a:cubicBezTo>
                      <a:pt x="76" y="37"/>
                      <a:pt x="74" y="38"/>
                      <a:pt x="73" y="37"/>
                    </a:cubicBezTo>
                    <a:cubicBezTo>
                      <a:pt x="72" y="37"/>
                      <a:pt x="71" y="36"/>
                      <a:pt x="72" y="35"/>
                    </a:cubicBezTo>
                    <a:cubicBezTo>
                      <a:pt x="72" y="35"/>
                      <a:pt x="74" y="29"/>
                      <a:pt x="71" y="25"/>
                    </a:cubicBezTo>
                    <a:cubicBezTo>
                      <a:pt x="70" y="22"/>
                      <a:pt x="68" y="21"/>
                      <a:pt x="66" y="20"/>
                    </a:cubicBezTo>
                    <a:cubicBezTo>
                      <a:pt x="63" y="19"/>
                      <a:pt x="60" y="19"/>
                      <a:pt x="58" y="20"/>
                    </a:cubicBezTo>
                    <a:cubicBezTo>
                      <a:pt x="54" y="23"/>
                      <a:pt x="52" y="28"/>
                      <a:pt x="52" y="28"/>
                    </a:cubicBezTo>
                    <a:cubicBezTo>
                      <a:pt x="52" y="30"/>
                      <a:pt x="50" y="30"/>
                      <a:pt x="49" y="30"/>
                    </a:cubicBezTo>
                    <a:cubicBezTo>
                      <a:pt x="49" y="30"/>
                      <a:pt x="49" y="30"/>
                      <a:pt x="49" y="30"/>
                    </a:cubicBezTo>
                    <a:close/>
                    <a:moveTo>
                      <a:pt x="2" y="15"/>
                    </a:moveTo>
                    <a:cubicBezTo>
                      <a:pt x="1" y="15"/>
                      <a:pt x="0" y="13"/>
                      <a:pt x="1" y="12"/>
                    </a:cubicBezTo>
                    <a:cubicBezTo>
                      <a:pt x="1" y="12"/>
                      <a:pt x="3" y="5"/>
                      <a:pt x="9" y="2"/>
                    </a:cubicBezTo>
                    <a:cubicBezTo>
                      <a:pt x="12" y="0"/>
                      <a:pt x="16" y="0"/>
                      <a:pt x="20" y="1"/>
                    </a:cubicBezTo>
                    <a:cubicBezTo>
                      <a:pt x="24" y="2"/>
                      <a:pt x="27" y="4"/>
                      <a:pt x="28" y="8"/>
                    </a:cubicBezTo>
                    <a:cubicBezTo>
                      <a:pt x="31" y="14"/>
                      <a:pt x="29" y="21"/>
                      <a:pt x="29" y="21"/>
                    </a:cubicBezTo>
                    <a:cubicBezTo>
                      <a:pt x="28" y="22"/>
                      <a:pt x="27" y="23"/>
                      <a:pt x="26" y="22"/>
                    </a:cubicBezTo>
                    <a:cubicBezTo>
                      <a:pt x="25" y="22"/>
                      <a:pt x="24" y="21"/>
                      <a:pt x="25" y="20"/>
                    </a:cubicBezTo>
                    <a:cubicBezTo>
                      <a:pt x="25" y="20"/>
                      <a:pt x="26" y="14"/>
                      <a:pt x="24" y="10"/>
                    </a:cubicBezTo>
                    <a:cubicBezTo>
                      <a:pt x="23" y="8"/>
                      <a:pt x="21" y="6"/>
                      <a:pt x="19" y="5"/>
                    </a:cubicBezTo>
                    <a:cubicBezTo>
                      <a:pt x="16" y="4"/>
                      <a:pt x="13" y="4"/>
                      <a:pt x="11" y="6"/>
                    </a:cubicBezTo>
                    <a:cubicBezTo>
                      <a:pt x="7" y="8"/>
                      <a:pt x="5" y="14"/>
                      <a:pt x="5" y="14"/>
                    </a:cubicBezTo>
                    <a:cubicBezTo>
                      <a:pt x="5" y="15"/>
                      <a:pt x="3" y="15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84319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bject 5">
            <a:extLst>
              <a:ext uri="{FF2B5EF4-FFF2-40B4-BE49-F238E27FC236}">
                <a16:creationId xmlns:a16="http://schemas.microsoft.com/office/drawing/2014/main" id="{4EB46C5E-D234-0072-5576-98E9EBAA420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653616" y="353314"/>
            <a:ext cx="9545637" cy="612775"/>
          </a:xfrm>
          <a:solidFill>
            <a:srgbClr val="54C1E9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111125"/>
          <a:lstStyle/>
          <a:p>
            <a:pPr marL="215900">
              <a:lnSpc>
                <a:spcPts val="3888"/>
              </a:lnSpc>
              <a:spcBef>
                <a:spcPts val="875"/>
              </a:spcBef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Introduction</a:t>
            </a:r>
            <a:endParaRPr lang="zh-CN" altLang="zh-CN" dirty="0">
              <a:latin typeface="Times New Roman" panose="02020603050405020304" pitchFamily="18" charset="0"/>
            </a:endParaRPr>
          </a:p>
        </p:txBody>
      </p:sp>
      <p:sp>
        <p:nvSpPr>
          <p:cNvPr id="10" name="Slide Number Placeholder 14">
            <a:extLst>
              <a:ext uri="{FF2B5EF4-FFF2-40B4-BE49-F238E27FC236}">
                <a16:creationId xmlns:a16="http://schemas.microsoft.com/office/drawing/2014/main" id="{BCC18579-ED23-E649-03D5-584FFB0A5C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1267768" y="6618935"/>
            <a:ext cx="471948" cy="1952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81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8100" marR="0" lvl="0" indent="0" algn="ctr" defTabSz="914400" rtl="0" eaLnBrk="1" fontAlgn="base" latinLnBrk="0" hangingPunct="1">
              <a:lnSpc>
                <a:spcPts val="123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5DA80E-AA7A-40FD-AB73-CD8A04B2031B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38100" marR="0" lvl="0" indent="0" algn="ctr" defTabSz="914400" rtl="0" eaLnBrk="1" fontAlgn="base" latinLnBrk="0" hangingPunct="1">
                <a:lnSpc>
                  <a:spcPts val="123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7E530942-FD47-446C-892D-1A57E15CF429}"/>
              </a:ext>
            </a:extLst>
          </p:cNvPr>
          <p:cNvSpPr txBox="1">
            <a:spLocks/>
          </p:cNvSpPr>
          <p:nvPr/>
        </p:nvSpPr>
        <p:spPr>
          <a:xfrm>
            <a:off x="653616" y="1569308"/>
            <a:ext cx="11086100" cy="50504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LucidaGrande" charset="0"/>
              <a:buChar char="-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smart buildings</a:t>
            </a:r>
          </a:p>
          <a:p>
            <a:r>
              <a:rPr lang="en-GB" sz="2400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Minimisation of</a:t>
            </a:r>
            <a:r>
              <a:rPr lang="en-GB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energy consumption</a:t>
            </a:r>
          </a:p>
          <a:p>
            <a:r>
              <a:rPr lang="en-GB" sz="2400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Maximisation of</a:t>
            </a:r>
            <a:r>
              <a:rPr lang="en-GB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occupants’ comfort</a:t>
            </a:r>
            <a:endParaRPr lang="en-GB" sz="2400" baseline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LucidaGrande" charset="0"/>
              <a:buChar char="-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LucidaGrande" charset="0"/>
              <a:buChar char="-"/>
              <a:tabLst/>
              <a:defRPr/>
            </a:pPr>
            <a:endParaRPr lang="en-GB" sz="24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LucidaGrande" charset="0"/>
              <a:buChar char="-"/>
              <a:tabLst/>
              <a:defRPr/>
            </a:pPr>
            <a:r>
              <a:rPr lang="en-GB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to understand occupants’ behaviour :</a:t>
            </a:r>
          </a:p>
          <a:p>
            <a:pPr lvl="1">
              <a:spcBef>
                <a:spcPts val="1000"/>
              </a:spcBef>
              <a:buFont typeface="LucidaGrande" charset="0"/>
              <a:buChar char="-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Presence / Absence</a:t>
            </a:r>
          </a:p>
          <a:p>
            <a:pPr lvl="1">
              <a:spcBef>
                <a:spcPts val="1000"/>
              </a:spcBef>
              <a:buFont typeface="LucidaGrande" charset="0"/>
              <a:buChar char="-"/>
            </a:pPr>
            <a:r>
              <a:rPr lang="en-GB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 : windows openings, …</a:t>
            </a:r>
          </a:p>
          <a:p>
            <a:pPr lvl="1">
              <a:spcBef>
                <a:spcPts val="1000"/>
              </a:spcBef>
              <a:buFont typeface="LucidaGrande" charset="0"/>
              <a:buChar char="-"/>
            </a:pPr>
            <a:r>
              <a:rPr lang="en-GB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preferences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LucidaGrande" charset="0"/>
              <a:buChar char="-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LucidaGrande" charset="0"/>
              <a:buChar char="-"/>
              <a:tabLst/>
              <a:defRPr/>
            </a:pPr>
            <a:r>
              <a:rPr lang="en-GB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of data-driven methods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9" name="Groupe 48"/>
          <p:cNvGrpSpPr/>
          <p:nvPr/>
        </p:nvGrpSpPr>
        <p:grpSpPr>
          <a:xfrm>
            <a:off x="8094194" y="3230369"/>
            <a:ext cx="2973856" cy="2513028"/>
            <a:chOff x="8461571" y="4174428"/>
            <a:chExt cx="2973856" cy="2513028"/>
          </a:xfrm>
        </p:grpSpPr>
        <p:pic>
          <p:nvPicPr>
            <p:cNvPr id="50" name="Image 49"/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2042" y="5058662"/>
              <a:ext cx="327446" cy="327446"/>
            </a:xfrm>
            <a:prstGeom prst="rect">
              <a:avLst/>
            </a:prstGeom>
          </p:spPr>
        </p:pic>
        <p:grpSp>
          <p:nvGrpSpPr>
            <p:cNvPr id="51" name="Groupe 50"/>
            <p:cNvGrpSpPr/>
            <p:nvPr/>
          </p:nvGrpSpPr>
          <p:grpSpPr>
            <a:xfrm>
              <a:off x="8475064" y="4348839"/>
              <a:ext cx="496574" cy="425634"/>
              <a:chOff x="7581670" y="3973994"/>
              <a:chExt cx="822453" cy="704959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83" name="Rectangle 82"/>
              <p:cNvSpPr/>
              <p:nvPr/>
            </p:nvSpPr>
            <p:spPr>
              <a:xfrm>
                <a:off x="8164241" y="3977280"/>
                <a:ext cx="68538" cy="352480"/>
              </a:xfrm>
              <a:prstGeom prst="rect">
                <a:avLst/>
              </a:prstGeom>
              <a:grpFill/>
              <a:ln w="19050" cap="flat" cmpd="sng" algn="ctr">
                <a:solidFill>
                  <a:srgbClr val="0BBBE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w Cen MT"/>
                </a:endParaRPr>
              </a:p>
            </p:txBody>
          </p:sp>
          <p:sp>
            <p:nvSpPr>
              <p:cNvPr id="84" name="Flèche vers le haut 2"/>
              <p:cNvSpPr/>
              <p:nvPr/>
            </p:nvSpPr>
            <p:spPr>
              <a:xfrm>
                <a:off x="7581670" y="3973994"/>
                <a:ext cx="822453" cy="704959"/>
              </a:xfrm>
              <a:prstGeom prst="upArrow">
                <a:avLst>
                  <a:gd name="adj1" fmla="val 71094"/>
                  <a:gd name="adj2" fmla="val 50000"/>
                </a:avLst>
              </a:prstGeom>
              <a:grpFill/>
              <a:ln w="19050" cap="flat" cmpd="sng" algn="ctr">
                <a:solidFill>
                  <a:srgbClr val="0BBBE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w Cen MT"/>
                </a:endParaRPr>
              </a:p>
            </p:txBody>
          </p:sp>
        </p:grpSp>
        <p:pic>
          <p:nvPicPr>
            <p:cNvPr id="52" name="Image 51"/>
            <p:cNvPicPr>
              <a:picLocks noChangeAspect="1"/>
            </p:cNvPicPr>
            <p:nvPr/>
          </p:nvPicPr>
          <p:blipFill>
            <a:blip r:embed="rId4" cstate="hqprint">
              <a:duotone>
                <a:srgbClr val="EF792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74559" y="4760313"/>
              <a:ext cx="415070" cy="375913"/>
            </a:xfrm>
            <a:prstGeom prst="rect">
              <a:avLst/>
            </a:prstGeom>
          </p:spPr>
        </p:pic>
        <p:pic>
          <p:nvPicPr>
            <p:cNvPr id="53" name="Image 52" descr="famille.png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6403" t="18086" r="50196" b="21947"/>
            <a:stretch/>
          </p:blipFill>
          <p:spPr>
            <a:xfrm>
              <a:off x="9394658" y="5898261"/>
              <a:ext cx="313898" cy="789195"/>
            </a:xfrm>
            <a:prstGeom prst="rect">
              <a:avLst/>
            </a:prstGeom>
          </p:spPr>
        </p:pic>
        <p:pic>
          <p:nvPicPr>
            <p:cNvPr id="54" name="Image 53"/>
            <p:cNvPicPr>
              <a:picLocks noChangeAspect="1"/>
            </p:cNvPicPr>
            <p:nvPr/>
          </p:nvPicPr>
          <p:blipFill>
            <a:blip r:embed="rId6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0188" y="5454052"/>
              <a:ext cx="288000" cy="288000"/>
            </a:xfrm>
            <a:prstGeom prst="rect">
              <a:avLst/>
            </a:prstGeom>
          </p:spPr>
        </p:pic>
        <p:grpSp>
          <p:nvGrpSpPr>
            <p:cNvPr id="55" name="Groupe 54"/>
            <p:cNvGrpSpPr/>
            <p:nvPr/>
          </p:nvGrpSpPr>
          <p:grpSpPr>
            <a:xfrm>
              <a:off x="9724222" y="5358456"/>
              <a:ext cx="360000" cy="288000"/>
              <a:chOff x="9367541" y="5133444"/>
              <a:chExt cx="545716" cy="438184"/>
            </a:xfrm>
          </p:grpSpPr>
          <p:sp>
            <p:nvSpPr>
              <p:cNvPr id="75" name="Nuage 74"/>
              <p:cNvSpPr/>
              <p:nvPr/>
            </p:nvSpPr>
            <p:spPr>
              <a:xfrm>
                <a:off x="9367541" y="5133444"/>
                <a:ext cx="545716" cy="438184"/>
              </a:xfrm>
              <a:prstGeom prst="cloud">
                <a:avLst/>
              </a:prstGeom>
              <a:noFill/>
              <a:ln w="12700" cap="flat" cmpd="sng" algn="ctr">
                <a:solidFill>
                  <a:srgbClr val="59595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</p:txBody>
          </p:sp>
          <p:sp>
            <p:nvSpPr>
              <p:cNvPr id="76" name="Ellipse 75"/>
              <p:cNvSpPr/>
              <p:nvPr/>
            </p:nvSpPr>
            <p:spPr>
              <a:xfrm>
                <a:off x="9488950" y="5295241"/>
                <a:ext cx="45719" cy="45719"/>
              </a:xfrm>
              <a:prstGeom prst="ellipse">
                <a:avLst/>
              </a:prstGeom>
              <a:solidFill>
                <a:srgbClr val="1EB8C1"/>
              </a:solidFill>
              <a:ln w="12700" cap="flat" cmpd="sng" algn="ctr">
                <a:solidFill>
                  <a:srgbClr val="1EB8C1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</p:txBody>
          </p:sp>
          <p:sp>
            <p:nvSpPr>
              <p:cNvPr id="77" name="Ellipse 76"/>
              <p:cNvSpPr/>
              <p:nvPr/>
            </p:nvSpPr>
            <p:spPr>
              <a:xfrm>
                <a:off x="9704840" y="5223683"/>
                <a:ext cx="45719" cy="45719"/>
              </a:xfrm>
              <a:prstGeom prst="ellipse">
                <a:avLst/>
              </a:prstGeom>
              <a:solidFill>
                <a:srgbClr val="1EB8C1"/>
              </a:solidFill>
              <a:ln w="12700" cap="flat" cmpd="sng" algn="ctr">
                <a:solidFill>
                  <a:srgbClr val="1EB8C1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</p:txBody>
          </p:sp>
          <p:sp>
            <p:nvSpPr>
              <p:cNvPr id="78" name="Ellipse 77"/>
              <p:cNvSpPr/>
              <p:nvPr/>
            </p:nvSpPr>
            <p:spPr>
              <a:xfrm>
                <a:off x="9641350" y="5447641"/>
                <a:ext cx="45719" cy="45719"/>
              </a:xfrm>
              <a:prstGeom prst="ellipse">
                <a:avLst/>
              </a:prstGeom>
              <a:solidFill>
                <a:srgbClr val="1EB8C1"/>
              </a:solidFill>
              <a:ln w="12700" cap="flat" cmpd="sng" algn="ctr">
                <a:solidFill>
                  <a:srgbClr val="1EB8C1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</p:txBody>
          </p:sp>
          <p:sp>
            <p:nvSpPr>
              <p:cNvPr id="79" name="Ellipse 78"/>
              <p:cNvSpPr/>
              <p:nvPr/>
            </p:nvSpPr>
            <p:spPr>
              <a:xfrm>
                <a:off x="9474284" y="5424781"/>
                <a:ext cx="45719" cy="45719"/>
              </a:xfrm>
              <a:prstGeom prst="ellipse">
                <a:avLst/>
              </a:prstGeom>
              <a:solidFill>
                <a:srgbClr val="1EB8C1"/>
              </a:solidFill>
              <a:ln w="12700" cap="flat" cmpd="sng" algn="ctr">
                <a:solidFill>
                  <a:srgbClr val="1EB8C1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</p:txBody>
          </p:sp>
          <p:sp>
            <p:nvSpPr>
              <p:cNvPr id="80" name="Ellipse 79"/>
              <p:cNvSpPr/>
              <p:nvPr/>
            </p:nvSpPr>
            <p:spPr>
              <a:xfrm>
                <a:off x="9806488" y="5279640"/>
                <a:ext cx="45719" cy="45719"/>
              </a:xfrm>
              <a:prstGeom prst="ellipse">
                <a:avLst/>
              </a:prstGeom>
              <a:solidFill>
                <a:srgbClr val="1EB8C1"/>
              </a:solidFill>
              <a:ln w="12700" cap="flat" cmpd="sng" algn="ctr">
                <a:solidFill>
                  <a:srgbClr val="1EB8C1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</p:txBody>
          </p:sp>
          <p:sp>
            <p:nvSpPr>
              <p:cNvPr id="81" name="Ellipse 80"/>
              <p:cNvSpPr/>
              <p:nvPr/>
            </p:nvSpPr>
            <p:spPr>
              <a:xfrm>
                <a:off x="9652741" y="5429827"/>
                <a:ext cx="45719" cy="45719"/>
              </a:xfrm>
              <a:prstGeom prst="ellipse">
                <a:avLst/>
              </a:prstGeom>
              <a:solidFill>
                <a:srgbClr val="1EB8C1"/>
              </a:solidFill>
              <a:ln w="12700" cap="flat" cmpd="sng" algn="ctr">
                <a:solidFill>
                  <a:srgbClr val="1EB8C1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</p:txBody>
          </p:sp>
          <p:sp>
            <p:nvSpPr>
              <p:cNvPr id="82" name="Ellipse 81"/>
              <p:cNvSpPr/>
              <p:nvPr/>
            </p:nvSpPr>
            <p:spPr>
              <a:xfrm>
                <a:off x="9562257" y="5245288"/>
                <a:ext cx="45719" cy="45719"/>
              </a:xfrm>
              <a:prstGeom prst="ellipse">
                <a:avLst/>
              </a:prstGeom>
              <a:solidFill>
                <a:srgbClr val="1EB8C1"/>
              </a:solidFill>
              <a:ln w="12700" cap="flat" cmpd="sng" algn="ctr">
                <a:solidFill>
                  <a:srgbClr val="1EB8C1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</p:txBody>
          </p:sp>
        </p:grpSp>
        <p:pic>
          <p:nvPicPr>
            <p:cNvPr id="56" name="Image 55"/>
            <p:cNvPicPr>
              <a:picLocks noChangeAspect="1"/>
            </p:cNvPicPr>
            <p:nvPr/>
          </p:nvPicPr>
          <p:blipFill>
            <a:blip r:embed="rId7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61928" y="5067221"/>
              <a:ext cx="288000" cy="288000"/>
            </a:xfrm>
            <a:prstGeom prst="rect">
              <a:avLst/>
            </a:prstGeom>
          </p:spPr>
        </p:pic>
        <p:grpSp>
          <p:nvGrpSpPr>
            <p:cNvPr id="57" name="Groupe 56"/>
            <p:cNvGrpSpPr/>
            <p:nvPr/>
          </p:nvGrpSpPr>
          <p:grpSpPr>
            <a:xfrm>
              <a:off x="9695601" y="5505776"/>
              <a:ext cx="1739826" cy="759089"/>
              <a:chOff x="9784788" y="5883557"/>
              <a:chExt cx="1739826" cy="759089"/>
            </a:xfrm>
          </p:grpSpPr>
          <p:grpSp>
            <p:nvGrpSpPr>
              <p:cNvPr id="70" name="Groupe 69"/>
              <p:cNvGrpSpPr/>
              <p:nvPr/>
            </p:nvGrpSpPr>
            <p:grpSpPr>
              <a:xfrm rot="19255840">
                <a:off x="10034999" y="6184160"/>
                <a:ext cx="1197526" cy="183500"/>
                <a:chOff x="9288565" y="3299078"/>
                <a:chExt cx="1197526" cy="183500"/>
              </a:xfrm>
            </p:grpSpPr>
            <p:cxnSp>
              <p:nvCxnSpPr>
                <p:cNvPr id="73" name="Connecteur droit avec flèche 72"/>
                <p:cNvCxnSpPr/>
                <p:nvPr/>
              </p:nvCxnSpPr>
              <p:spPr>
                <a:xfrm>
                  <a:off x="9288565" y="3299078"/>
                  <a:ext cx="1166072" cy="0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BBBEF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74" name="Connecteur droit avec flèche 73"/>
                <p:cNvCxnSpPr/>
                <p:nvPr/>
              </p:nvCxnSpPr>
              <p:spPr>
                <a:xfrm flipH="1">
                  <a:off x="9320019" y="3482578"/>
                  <a:ext cx="1166072" cy="0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BBBEF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sp>
            <p:nvSpPr>
              <p:cNvPr id="71" name="ZoneTexte 70"/>
              <p:cNvSpPr txBox="1"/>
              <p:nvPr/>
            </p:nvSpPr>
            <p:spPr>
              <a:xfrm rot="19240172">
                <a:off x="9784788" y="5883557"/>
                <a:ext cx="13585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Preferences</a:t>
                </a:r>
              </a:p>
            </p:txBody>
          </p:sp>
          <p:sp>
            <p:nvSpPr>
              <p:cNvPr id="72" name="ZoneTexte 71"/>
              <p:cNvSpPr txBox="1"/>
              <p:nvPr/>
            </p:nvSpPr>
            <p:spPr>
              <a:xfrm rot="19307343">
                <a:off x="10166112" y="6273314"/>
                <a:ext cx="13585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Advices</a:t>
                </a:r>
              </a:p>
            </p:txBody>
          </p:sp>
        </p:grpSp>
        <p:grpSp>
          <p:nvGrpSpPr>
            <p:cNvPr id="58" name="Groupe 57"/>
            <p:cNvGrpSpPr/>
            <p:nvPr/>
          </p:nvGrpSpPr>
          <p:grpSpPr>
            <a:xfrm>
              <a:off x="9197978" y="4174428"/>
              <a:ext cx="1462207" cy="922196"/>
              <a:chOff x="9063654" y="4169524"/>
              <a:chExt cx="1462207" cy="922196"/>
            </a:xfrm>
          </p:grpSpPr>
          <p:grpSp>
            <p:nvGrpSpPr>
              <p:cNvPr id="65" name="Groupe 64"/>
              <p:cNvGrpSpPr/>
              <p:nvPr/>
            </p:nvGrpSpPr>
            <p:grpSpPr>
              <a:xfrm rot="578429">
                <a:off x="9229095" y="4544492"/>
                <a:ext cx="1176818" cy="170686"/>
                <a:chOff x="9309273" y="3248630"/>
                <a:chExt cx="1176818" cy="170686"/>
              </a:xfrm>
            </p:grpSpPr>
            <p:cxnSp>
              <p:nvCxnSpPr>
                <p:cNvPr id="68" name="Connecteur droit avec flèche 67"/>
                <p:cNvCxnSpPr/>
                <p:nvPr/>
              </p:nvCxnSpPr>
              <p:spPr>
                <a:xfrm>
                  <a:off x="9320019" y="3248630"/>
                  <a:ext cx="1166072" cy="0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BBBEF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69" name="Connecteur droit avec flèche 68"/>
                <p:cNvCxnSpPr/>
                <p:nvPr/>
              </p:nvCxnSpPr>
              <p:spPr>
                <a:xfrm flipH="1">
                  <a:off x="9309273" y="3419316"/>
                  <a:ext cx="1166072" cy="0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BBBEF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sp>
            <p:nvSpPr>
              <p:cNvPr id="66" name="ZoneTexte 65"/>
              <p:cNvSpPr txBox="1"/>
              <p:nvPr/>
            </p:nvSpPr>
            <p:spPr>
              <a:xfrm rot="580482">
                <a:off x="9261617" y="4169524"/>
                <a:ext cx="11491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Sensors</a:t>
                </a:r>
              </a:p>
            </p:txBody>
          </p:sp>
          <p:sp>
            <p:nvSpPr>
              <p:cNvPr id="67" name="ZoneTexte 66"/>
              <p:cNvSpPr txBox="1"/>
              <p:nvPr/>
            </p:nvSpPr>
            <p:spPr>
              <a:xfrm rot="601009">
                <a:off x="9063654" y="4722388"/>
                <a:ext cx="14622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Actuators</a:t>
                </a:r>
              </a:p>
            </p:txBody>
          </p:sp>
        </p:grpSp>
        <p:grpSp>
          <p:nvGrpSpPr>
            <p:cNvPr id="59" name="Groupe 58"/>
            <p:cNvGrpSpPr/>
            <p:nvPr/>
          </p:nvGrpSpPr>
          <p:grpSpPr>
            <a:xfrm>
              <a:off x="8461571" y="4623137"/>
              <a:ext cx="829928" cy="1808662"/>
              <a:chOff x="8108932" y="4876078"/>
              <a:chExt cx="829928" cy="1808662"/>
            </a:xfrm>
          </p:grpSpPr>
          <p:grpSp>
            <p:nvGrpSpPr>
              <p:cNvPr id="60" name="Groupe 59"/>
              <p:cNvGrpSpPr/>
              <p:nvPr/>
            </p:nvGrpSpPr>
            <p:grpSpPr>
              <a:xfrm rot="14358426">
                <a:off x="7951413" y="5712807"/>
                <a:ext cx="1184892" cy="202243"/>
                <a:chOff x="9320019" y="3248630"/>
                <a:chExt cx="1184892" cy="202243"/>
              </a:xfrm>
            </p:grpSpPr>
            <p:cxnSp>
              <p:nvCxnSpPr>
                <p:cNvPr id="63" name="Connecteur droit avec flèche 62"/>
                <p:cNvCxnSpPr/>
                <p:nvPr/>
              </p:nvCxnSpPr>
              <p:spPr>
                <a:xfrm>
                  <a:off x="9320019" y="3248630"/>
                  <a:ext cx="1166072" cy="0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BBBEF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64" name="Connecteur droit avec flèche 63"/>
                <p:cNvCxnSpPr/>
                <p:nvPr/>
              </p:nvCxnSpPr>
              <p:spPr>
                <a:xfrm flipH="1">
                  <a:off x="9338839" y="3450873"/>
                  <a:ext cx="1166072" cy="0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BBBEF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sp>
            <p:nvSpPr>
              <p:cNvPr id="61" name="ZoneTexte 60"/>
              <p:cNvSpPr txBox="1"/>
              <p:nvPr/>
            </p:nvSpPr>
            <p:spPr>
              <a:xfrm rot="3554428">
                <a:off x="7562494" y="5768971"/>
                <a:ext cx="14622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Actions</a:t>
                </a:r>
              </a:p>
            </p:txBody>
          </p:sp>
          <p:sp>
            <p:nvSpPr>
              <p:cNvPr id="62" name="ZoneTexte 61"/>
              <p:cNvSpPr txBox="1"/>
              <p:nvPr/>
            </p:nvSpPr>
            <p:spPr>
              <a:xfrm rot="3554428">
                <a:off x="8023090" y="5422516"/>
                <a:ext cx="14622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State</a:t>
                </a:r>
              </a:p>
            </p:txBody>
          </p:sp>
        </p:grpSp>
      </p:grpSp>
      <p:sp>
        <p:nvSpPr>
          <p:cNvPr id="4" name="Accolade fermante 3"/>
          <p:cNvSpPr/>
          <p:nvPr/>
        </p:nvSpPr>
        <p:spPr>
          <a:xfrm>
            <a:off x="5522833" y="1522791"/>
            <a:ext cx="529866" cy="1445558"/>
          </a:xfrm>
          <a:prstGeom prst="rightBrace">
            <a:avLst/>
          </a:prstGeom>
          <a:ln>
            <a:solidFill>
              <a:srgbClr val="0BBB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6094890" y="1832664"/>
            <a:ext cx="43679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rgbClr val="0BB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 a user-centric energy management for smart buildings</a:t>
            </a:r>
            <a:endParaRPr lang="fr-FR" sz="2400" dirty="0">
              <a:solidFill>
                <a:srgbClr val="0BBBEF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2570205" y="4892417"/>
            <a:ext cx="2026509" cy="306012"/>
          </a:xfrm>
          <a:prstGeom prst="roundRect">
            <a:avLst/>
          </a:prstGeom>
          <a:noFill/>
          <a:ln>
            <a:solidFill>
              <a:srgbClr val="0BBB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ZoneTexte 86"/>
          <p:cNvSpPr txBox="1"/>
          <p:nvPr/>
        </p:nvSpPr>
        <p:spPr>
          <a:xfrm>
            <a:off x="1776000" y="6536377"/>
            <a:ext cx="86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Case study                               Methodology                              Results                              Conclusion</a:t>
            </a:r>
          </a:p>
        </p:txBody>
      </p:sp>
    </p:spTree>
    <p:extLst>
      <p:ext uri="{BB962C8B-B14F-4D97-AF65-F5344CB8AC3E}">
        <p14:creationId xmlns:p14="http://schemas.microsoft.com/office/powerpoint/2010/main" val="360147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bject 5">
            <a:extLst>
              <a:ext uri="{FF2B5EF4-FFF2-40B4-BE49-F238E27FC236}">
                <a16:creationId xmlns:a16="http://schemas.microsoft.com/office/drawing/2014/main" id="{4EB46C5E-D234-0072-5576-98E9EBAA420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653616" y="353314"/>
            <a:ext cx="9545637" cy="612775"/>
          </a:xfrm>
          <a:solidFill>
            <a:srgbClr val="54C1E9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111125"/>
          <a:lstStyle/>
          <a:p>
            <a:pPr marL="215900">
              <a:lnSpc>
                <a:spcPts val="3888"/>
              </a:lnSpc>
              <a:spcBef>
                <a:spcPts val="875"/>
              </a:spcBef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Introduction</a:t>
            </a:r>
            <a:endParaRPr lang="zh-CN" altLang="zh-CN" dirty="0">
              <a:latin typeface="Times New Roman" panose="02020603050405020304" pitchFamily="18" charset="0"/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7E530942-FD47-446C-892D-1A57E15CF429}"/>
              </a:ext>
            </a:extLst>
          </p:cNvPr>
          <p:cNvSpPr txBox="1">
            <a:spLocks/>
          </p:cNvSpPr>
          <p:nvPr/>
        </p:nvSpPr>
        <p:spPr>
          <a:xfrm>
            <a:off x="653616" y="1569308"/>
            <a:ext cx="11086100" cy="5050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LucidaGrande" charset="0"/>
              <a:buChar char="-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Data-driven methods </a:t>
            </a:r>
            <a:r>
              <a:rPr lang="en-GB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presence </a:t>
            </a:r>
            <a:br>
              <a:rPr lang="en-GB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activity detection, according to the literature :</a:t>
            </a:r>
            <a:endParaRPr lang="en-GB" sz="2400" baseline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methods mostly used</a:t>
            </a:r>
          </a:p>
          <a:p>
            <a:pPr lvl="1"/>
            <a:r>
              <a:rPr lang="en-GB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e.g. : logistic regression for windows openings </a:t>
            </a:r>
          </a:p>
          <a:p>
            <a:endParaRPr lang="en-GB" sz="2400" baseline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Practical application of supervised methods</a:t>
            </a:r>
            <a:r>
              <a:rPr lang="en-GB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</a:p>
          <a:p>
            <a:pPr lvl="1"/>
            <a:r>
              <a:rPr lang="en-GB" sz="2000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of many labelled</a:t>
            </a:r>
            <a:r>
              <a:rPr lang="en-GB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 !</a:t>
            </a:r>
            <a:br>
              <a:rPr lang="en-GB" sz="2000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0045410" y="4396508"/>
            <a:ext cx="2239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 of </a:t>
            </a:r>
            <a:r>
              <a:rPr lang="en-GB" sz="1400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Xilei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2020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9166143" y="3365721"/>
            <a:ext cx="2818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ADD9E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of machine learning methods for the detection of windows openings </a:t>
            </a:r>
          </a:p>
        </p:txBody>
      </p:sp>
      <p:graphicFrame>
        <p:nvGraphicFramePr>
          <p:cNvPr id="8" name="Diagramme 7"/>
          <p:cNvGraphicFramePr/>
          <p:nvPr>
            <p:extLst>
              <p:ext uri="{D42A27DB-BD31-4B8C-83A1-F6EECF244321}">
                <p14:modId xmlns:p14="http://schemas.microsoft.com/office/powerpoint/2010/main" val="3744943474"/>
              </p:ext>
            </p:extLst>
          </p:nvPr>
        </p:nvGraphicFramePr>
        <p:xfrm>
          <a:off x="1835915" y="4181781"/>
          <a:ext cx="4233046" cy="1841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2" name="Groupe 11"/>
          <p:cNvGrpSpPr/>
          <p:nvPr/>
        </p:nvGrpSpPr>
        <p:grpSpPr>
          <a:xfrm>
            <a:off x="7246510" y="989779"/>
            <a:ext cx="3963087" cy="5419928"/>
            <a:chOff x="7973848" y="1360489"/>
            <a:chExt cx="3963087" cy="5419928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686"/>
            <a:stretch/>
          </p:blipFill>
          <p:spPr>
            <a:xfrm>
              <a:off x="7973848" y="1360489"/>
              <a:ext cx="2976264" cy="5419928"/>
            </a:xfrm>
            <a:prstGeom prst="rect">
              <a:avLst/>
            </a:prstGeom>
          </p:spPr>
        </p:pic>
        <p:sp>
          <p:nvSpPr>
            <p:cNvPr id="11" name="ZoneTexte 10"/>
            <p:cNvSpPr txBox="1"/>
            <p:nvPr/>
          </p:nvSpPr>
          <p:spPr>
            <a:xfrm>
              <a:off x="8074124" y="1628605"/>
              <a:ext cx="22489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Logistic regression</a:t>
              </a: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8517268" y="2238546"/>
              <a:ext cx="34196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Markov Chain / Hidden Markov Chain</a:t>
              </a: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8320481" y="2837742"/>
              <a:ext cx="30578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Linear / Non-linear regression</a:t>
              </a: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8343421" y="3441731"/>
              <a:ext cx="11492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ANN</a:t>
              </a: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8256955" y="4057674"/>
              <a:ext cx="14457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Bayesian</a:t>
              </a: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8240635" y="4648355"/>
              <a:ext cx="18955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Random forest</a:t>
              </a: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8240635" y="5253677"/>
              <a:ext cx="12480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SVM</a:t>
              </a: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8165423" y="5848198"/>
              <a:ext cx="19787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Gauss regression</a:t>
              </a:r>
            </a:p>
          </p:txBody>
        </p:sp>
      </p:grpSp>
      <p:sp>
        <p:nvSpPr>
          <p:cNvPr id="21" name="ZoneTexte 20"/>
          <p:cNvSpPr txBox="1"/>
          <p:nvPr/>
        </p:nvSpPr>
        <p:spPr>
          <a:xfrm>
            <a:off x="1776000" y="6536377"/>
            <a:ext cx="86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Case study                               Methodology                              Results                              Conclusion</a:t>
            </a:r>
          </a:p>
        </p:txBody>
      </p:sp>
      <p:sp>
        <p:nvSpPr>
          <p:cNvPr id="22" name="Slide Number Placeholder 14">
            <a:extLst>
              <a:ext uri="{FF2B5EF4-FFF2-40B4-BE49-F238E27FC236}">
                <a16:creationId xmlns:a16="http://schemas.microsoft.com/office/drawing/2014/main" id="{BCC18579-ED23-E649-03D5-584FFB0A5C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1267768" y="6618935"/>
            <a:ext cx="471948" cy="1952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81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8100" marR="0" lvl="0" indent="0" algn="ctr" defTabSz="914400" rtl="0" eaLnBrk="1" fontAlgn="base" latinLnBrk="0" hangingPunct="1">
              <a:lnSpc>
                <a:spcPts val="123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5DA80E-AA7A-40FD-AB73-CD8A04B2031B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38100" marR="0" lvl="0" indent="0" algn="ctr" defTabSz="914400" rtl="0" eaLnBrk="1" fontAlgn="base" latinLnBrk="0" hangingPunct="1">
                <a:lnSpc>
                  <a:spcPts val="123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107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bject 5">
            <a:extLst>
              <a:ext uri="{FF2B5EF4-FFF2-40B4-BE49-F238E27FC236}">
                <a16:creationId xmlns:a16="http://schemas.microsoft.com/office/drawing/2014/main" id="{4EB46C5E-D234-0072-5576-98E9EBAA420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653616" y="353314"/>
            <a:ext cx="9545637" cy="612775"/>
          </a:xfrm>
          <a:solidFill>
            <a:srgbClr val="54C1E9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111125"/>
          <a:lstStyle/>
          <a:p>
            <a:pPr marL="215900">
              <a:lnSpc>
                <a:spcPts val="3888"/>
              </a:lnSpc>
              <a:spcBef>
                <a:spcPts val="875"/>
              </a:spcBef>
            </a:pPr>
            <a:r>
              <a:rPr lang="en-GB" altLang="zh-CN" dirty="0">
                <a:latin typeface="Times New Roman" panose="02020603050405020304" pitchFamily="18" charset="0"/>
              </a:rPr>
              <a:t>Case study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7E530942-FD47-446C-892D-1A57E15CF429}"/>
              </a:ext>
            </a:extLst>
          </p:cNvPr>
          <p:cNvSpPr txBox="1">
            <a:spLocks/>
          </p:cNvSpPr>
          <p:nvPr/>
        </p:nvSpPr>
        <p:spPr>
          <a:xfrm>
            <a:off x="653616" y="1569309"/>
            <a:ext cx="2952000" cy="4522572"/>
          </a:xfrm>
          <a:prstGeom prst="rect">
            <a:avLst/>
          </a:prstGeom>
          <a:ln>
            <a:solidFill>
              <a:srgbClr val="0BBBEF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LucidaGrande" charset="0"/>
              <a:buChar char="-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LucidaGrande" charset="0"/>
              <a:buChar char="-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Application of </a:t>
            </a:r>
            <a:b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4BACC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unsupervised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60E14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supervised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GB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semi-supervised</a:t>
            </a:r>
            <a:br>
              <a:rPr lang="en-GB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GB" sz="20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br>
              <a:rPr kumimoji="0" lang="en-GB" sz="20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kumimoji="0" lang="en-GB" sz="20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GB" sz="20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for the 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detection</a:t>
            </a:r>
            <a:r>
              <a:rPr kumimoji="0" lang="en-GB" sz="20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windows openings</a:t>
            </a:r>
            <a:b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GB" sz="20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kumimoji="0" lang="en-GB" sz="2400" b="1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simulated data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LucidaGrande" charset="0"/>
              <a:buChar char="-"/>
              <a:tabLst/>
              <a:defRPr/>
            </a:pPr>
            <a:endParaRPr lang="en-GB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LucidaGrande" charset="0"/>
              <a:buChar char="-"/>
              <a:tabLst/>
              <a:defRPr/>
            </a:pPr>
            <a:endParaRPr kumimoji="0" lang="en-GB" sz="2400" b="1" i="0" u="none" strike="noStrike" kern="120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LucidaGrande" charset="0"/>
              <a:buChar char="-"/>
              <a:tabLst/>
              <a:defRPr/>
            </a:pPr>
            <a:endParaRPr kumimoji="0" lang="en-GB" sz="2400" b="1" i="0" u="none" strike="noStrike" kern="120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776000" y="6536377"/>
            <a:ext cx="86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                             </a:t>
            </a:r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study                               </a:t>
            </a:r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                              Results                              Conclusion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073" y="4457889"/>
            <a:ext cx="1008000" cy="1008000"/>
          </a:xfrm>
          <a:prstGeom prst="rect">
            <a:avLst/>
          </a:prstGeom>
        </p:spPr>
      </p:pic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7E530942-FD47-446C-892D-1A57E15CF429}"/>
              </a:ext>
            </a:extLst>
          </p:cNvPr>
          <p:cNvSpPr txBox="1">
            <a:spLocks/>
          </p:cNvSpPr>
          <p:nvPr/>
        </p:nvSpPr>
        <p:spPr>
          <a:xfrm>
            <a:off x="7507300" y="1569308"/>
            <a:ext cx="3421970" cy="4522572"/>
          </a:xfrm>
          <a:prstGeom prst="rect">
            <a:avLst/>
          </a:prstGeom>
          <a:ln>
            <a:solidFill>
              <a:srgbClr val="0BBBEF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LucidaGrande" charset="0"/>
              <a:buChar char="-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LucidaGrande" charset="0"/>
              <a:buChar char="-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Selected features : </a:t>
            </a:r>
          </a:p>
          <a:p>
            <a:pPr lvl="1">
              <a:spcBef>
                <a:spcPts val="1000"/>
              </a:spcBef>
              <a:buFont typeface="LucidaGrande" charset="0"/>
              <a:buChar char="-"/>
            </a:pPr>
            <a:endParaRPr kumimoji="0" lang="en-GB" sz="1800" i="0" u="none" strike="noStrike" kern="120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>
              <a:spcBef>
                <a:spcPts val="1000"/>
              </a:spcBef>
              <a:buFont typeface="LucidaGrande" charset="0"/>
              <a:buChar char="-"/>
            </a:pPr>
            <a:r>
              <a:rPr lang="en-GB" sz="18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Indoor temperature</a:t>
            </a:r>
          </a:p>
          <a:p>
            <a:pPr marL="360000" lvl="1">
              <a:spcBef>
                <a:spcPts val="1000"/>
              </a:spcBef>
              <a:buFont typeface="LucidaGrande" charset="0"/>
              <a:buChar char="-"/>
            </a:pPr>
            <a:r>
              <a:rPr lang="en-GB" sz="18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Outdoor temperature</a:t>
            </a:r>
          </a:p>
          <a:p>
            <a:pPr marL="360000" lvl="1">
              <a:spcBef>
                <a:spcPts val="1000"/>
              </a:spcBef>
              <a:buFont typeface="LucidaGrande" charset="0"/>
              <a:buChar char="-"/>
            </a:pPr>
            <a:r>
              <a:rPr lang="en-GB" sz="18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gains</a:t>
            </a:r>
          </a:p>
          <a:p>
            <a:pPr marL="360000" lvl="1">
              <a:spcBef>
                <a:spcPts val="1000"/>
              </a:spcBef>
              <a:buFont typeface="LucidaGrande" charset="0"/>
              <a:buChar char="-"/>
            </a:pPr>
            <a:r>
              <a:rPr lang="en-GB" sz="18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Occupants heat gains</a:t>
            </a:r>
          </a:p>
          <a:p>
            <a:pPr marL="360000" lvl="1">
              <a:spcBef>
                <a:spcPts val="1000"/>
              </a:spcBef>
              <a:buFont typeface="LucidaGrande" charset="0"/>
              <a:buChar char="-"/>
            </a:pPr>
            <a:r>
              <a:rPr kumimoji="0" lang="en-GB" sz="180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Computers heat gains</a:t>
            </a:r>
          </a:p>
          <a:p>
            <a:pPr marL="360000" lvl="1">
              <a:spcBef>
                <a:spcPts val="1000"/>
              </a:spcBef>
              <a:buFont typeface="LucidaGrande" charset="0"/>
              <a:buChar char="-"/>
            </a:pPr>
            <a:r>
              <a:rPr lang="en-GB" sz="18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Heating power</a:t>
            </a:r>
          </a:p>
          <a:p>
            <a:pPr lvl="1">
              <a:spcBef>
                <a:spcPts val="1000"/>
              </a:spcBef>
              <a:buFont typeface="LucidaGrande" charset="0"/>
              <a:buChar char="-"/>
            </a:pPr>
            <a:endParaRPr kumimoji="0" lang="en-GB" sz="1800" i="0" u="none" strike="noStrike" kern="120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1000"/>
              </a:spcBef>
              <a:buFont typeface="LucidaGrande" charset="0"/>
              <a:buChar char="-"/>
            </a:pPr>
            <a:endParaRPr lang="en-GB" sz="18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>
              <a:spcBef>
                <a:spcPts val="1000"/>
              </a:spcBef>
              <a:buFont typeface="LucidaGrande" charset="0"/>
              <a:buChar char="-"/>
            </a:pPr>
            <a:r>
              <a:rPr kumimoji="0" lang="en-GB" sz="180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Windows status : </a:t>
            </a:r>
            <a:br>
              <a:rPr kumimoji="0" lang="en-GB" sz="180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GB" sz="1800" i="0" u="none" strike="noStrike" kern="1200" cap="none" spc="0" normalizeH="0" noProof="0" dirty="0">
                <a:ln>
                  <a:noFill/>
                </a:ln>
                <a:solidFill>
                  <a:srgbClr val="0BBBE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to predict</a:t>
            </a:r>
          </a:p>
        </p:txBody>
      </p:sp>
      <p:sp>
        <p:nvSpPr>
          <p:cNvPr id="19" name="Slide Number Placeholder 14">
            <a:extLst>
              <a:ext uri="{FF2B5EF4-FFF2-40B4-BE49-F238E27FC236}">
                <a16:creationId xmlns:a16="http://schemas.microsoft.com/office/drawing/2014/main" id="{BCC18579-ED23-E649-03D5-584FFB0A5C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1267768" y="6618935"/>
            <a:ext cx="471948" cy="1952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81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8100" marR="0" lvl="0" indent="0" algn="ctr" defTabSz="914400" rtl="0" eaLnBrk="1" fontAlgn="base" latinLnBrk="0" hangingPunct="1">
              <a:lnSpc>
                <a:spcPts val="123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5DA80E-AA7A-40FD-AB73-CD8A04B2031B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38100" marR="0" lvl="0" indent="0" algn="ctr" defTabSz="914400" rtl="0" eaLnBrk="1" fontAlgn="base" latinLnBrk="0" hangingPunct="1">
                <a:lnSpc>
                  <a:spcPts val="123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3" name="Groupe 22"/>
          <p:cNvGrpSpPr/>
          <p:nvPr/>
        </p:nvGrpSpPr>
        <p:grpSpPr>
          <a:xfrm>
            <a:off x="9910913" y="2286670"/>
            <a:ext cx="907924" cy="3488306"/>
            <a:chOff x="9910913" y="2286670"/>
            <a:chExt cx="907924" cy="3488306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15834" y="3847763"/>
              <a:ext cx="400329" cy="288000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5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1369" y="5205719"/>
              <a:ext cx="569257" cy="569257"/>
            </a:xfrm>
            <a:prstGeom prst="rect">
              <a:avLst/>
            </a:prstGeom>
          </p:spPr>
        </p:pic>
        <p:pic>
          <p:nvPicPr>
            <p:cNvPr id="14" name="Graphique 24">
              <a:extLst>
                <a:ext uri="{FF2B5EF4-FFF2-40B4-BE49-F238E27FC236}">
                  <a16:creationId xmlns:a16="http://schemas.microsoft.com/office/drawing/2014/main" id="{B70BD842-C8A6-C847-B626-648FFC1D564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235192" y="3446385"/>
              <a:ext cx="352000" cy="324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08949" y="2844091"/>
              <a:ext cx="509888" cy="509888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0581" y="2286670"/>
              <a:ext cx="107510" cy="396000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10" cstate="hq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40091" y="4092357"/>
              <a:ext cx="576000" cy="576000"/>
            </a:xfrm>
            <a:prstGeom prst="rect">
              <a:avLst/>
            </a:prstGeom>
          </p:spPr>
        </p:pic>
        <p:sp>
          <p:nvSpPr>
            <p:cNvPr id="17" name="Accolade fermante 16"/>
            <p:cNvSpPr/>
            <p:nvPr/>
          </p:nvSpPr>
          <p:spPr>
            <a:xfrm>
              <a:off x="9910913" y="2802194"/>
              <a:ext cx="144000" cy="612000"/>
            </a:xfrm>
            <a:prstGeom prst="rightBrac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9" cstate="hq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0708" y="2910194"/>
              <a:ext cx="107510" cy="396000"/>
            </a:xfrm>
            <a:prstGeom prst="rect">
              <a:avLst/>
            </a:prstGeom>
          </p:spPr>
        </p:pic>
      </p:grpSp>
      <p:grpSp>
        <p:nvGrpSpPr>
          <p:cNvPr id="18" name="Groupe 17"/>
          <p:cNvGrpSpPr/>
          <p:nvPr/>
        </p:nvGrpSpPr>
        <p:grpSpPr>
          <a:xfrm>
            <a:off x="3756458" y="1569308"/>
            <a:ext cx="3600000" cy="4522573"/>
            <a:chOff x="3756458" y="1569308"/>
            <a:chExt cx="3600000" cy="4522573"/>
          </a:xfrm>
        </p:grpSpPr>
        <p:sp>
          <p:nvSpPr>
            <p:cNvPr id="8" name="Espace réservé du contenu 2">
              <a:extLst>
                <a:ext uri="{FF2B5EF4-FFF2-40B4-BE49-F238E27FC236}">
                  <a16:creationId xmlns:a16="http://schemas.microsoft.com/office/drawing/2014/main" id="{7E530942-FD47-446C-892D-1A57E15CF429}"/>
                </a:ext>
              </a:extLst>
            </p:cNvPr>
            <p:cNvSpPr txBox="1">
              <a:spLocks/>
            </p:cNvSpPr>
            <p:nvPr/>
          </p:nvSpPr>
          <p:spPr>
            <a:xfrm>
              <a:off x="3756458" y="1569308"/>
              <a:ext cx="3600000" cy="4522573"/>
            </a:xfrm>
            <a:prstGeom prst="rect">
              <a:avLst/>
            </a:prstGeom>
            <a:solidFill>
              <a:srgbClr val="0BBBEF">
                <a:alpha val="30196"/>
              </a:srgbClr>
            </a:solidFill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LucidaGrande" charset="0"/>
                <a:buChar char="-"/>
                <a:defRPr sz="2800" kern="1200">
                  <a:solidFill>
                    <a:schemeClr val="tx1"/>
                  </a:solidFill>
                  <a:latin typeface="Verdana" charset="0"/>
                  <a:ea typeface="Verdana" charset="0"/>
                  <a:cs typeface="Verdana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Verdana" charset="0"/>
                  <a:ea typeface="Verdana" charset="0"/>
                  <a:cs typeface="Verdana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Verdana" charset="0"/>
                  <a:ea typeface="Verdana" charset="0"/>
                  <a:cs typeface="Verdana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Verdana" charset="0"/>
                  <a:ea typeface="Verdana" charset="0"/>
                  <a:cs typeface="Verdana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Verdana" charset="0"/>
                  <a:ea typeface="Verdana" charset="0"/>
                  <a:cs typeface="Verdana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Simulation of 1 year for a computer lecture room with </a:t>
              </a:r>
              <a:r>
                <a:rPr lang="en-GB" sz="2000" dirty="0" err="1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DesignBuilder</a:t>
              </a:r>
              <a:endParaRPr lang="en-GB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GB" sz="2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Random generation of 15 min openings at business hours</a:t>
              </a:r>
            </a:p>
            <a:p>
              <a:r>
                <a:rPr lang="en-GB" sz="2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Few openings during the year : highly imbalanced data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D6E0D55-24D8-0C99-A7B1-DB2F0ADF4D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t="14144"/>
            <a:stretch/>
          </p:blipFill>
          <p:spPr>
            <a:xfrm>
              <a:off x="4368299" y="2766629"/>
              <a:ext cx="2556317" cy="139759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1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3009" y="2163410"/>
              <a:ext cx="360000" cy="36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435128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bject 5">
            <a:extLst>
              <a:ext uri="{FF2B5EF4-FFF2-40B4-BE49-F238E27FC236}">
                <a16:creationId xmlns:a16="http://schemas.microsoft.com/office/drawing/2014/main" id="{4EB46C5E-D234-0072-5576-98E9EBAA420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653616" y="353314"/>
            <a:ext cx="9545637" cy="612775"/>
          </a:xfrm>
          <a:solidFill>
            <a:srgbClr val="54C1E9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111125"/>
          <a:lstStyle/>
          <a:p>
            <a:pPr marL="215900">
              <a:lnSpc>
                <a:spcPts val="3888"/>
              </a:lnSpc>
              <a:spcBef>
                <a:spcPts val="875"/>
              </a:spcBef>
            </a:pPr>
            <a:r>
              <a:rPr lang="en-GB" altLang="zh-CN" dirty="0">
                <a:latin typeface="Times New Roman" panose="02020603050405020304" pitchFamily="18" charset="0"/>
              </a:rPr>
              <a:t>Methodology</a:t>
            </a:r>
          </a:p>
        </p:txBody>
      </p:sp>
      <p:pic>
        <p:nvPicPr>
          <p:cNvPr id="6" name="Imag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858" y="1011412"/>
            <a:ext cx="5932285" cy="5587094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1776000" y="6536377"/>
            <a:ext cx="86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                             Case study                               </a:t>
            </a:r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Results                              Conclusion</a:t>
            </a:r>
          </a:p>
        </p:txBody>
      </p:sp>
      <p:sp>
        <p:nvSpPr>
          <p:cNvPr id="19" name="Slide Number Placeholder 14">
            <a:extLst>
              <a:ext uri="{FF2B5EF4-FFF2-40B4-BE49-F238E27FC236}">
                <a16:creationId xmlns:a16="http://schemas.microsoft.com/office/drawing/2014/main" id="{BCC18579-ED23-E649-03D5-584FFB0A5C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1267768" y="6618935"/>
            <a:ext cx="471948" cy="1952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81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8100" marR="0" lvl="0" indent="0" algn="ctr" defTabSz="914400" rtl="0" eaLnBrk="1" fontAlgn="base" latinLnBrk="0" hangingPunct="1">
              <a:lnSpc>
                <a:spcPts val="123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5DA80E-AA7A-40FD-AB73-CD8A04B2031B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38100" marR="0" lvl="0" indent="0" algn="ctr" defTabSz="914400" rtl="0" eaLnBrk="1" fontAlgn="base" latinLnBrk="0" hangingPunct="1">
                <a:lnSpc>
                  <a:spcPts val="123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3737811" y="1011412"/>
            <a:ext cx="5085347" cy="1603451"/>
          </a:xfrm>
          <a:prstGeom prst="roundRect">
            <a:avLst/>
          </a:prstGeom>
          <a:noFill/>
          <a:ln w="571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à coins arrondis 6"/>
          <p:cNvSpPr/>
          <p:nvPr/>
        </p:nvSpPr>
        <p:spPr>
          <a:xfrm>
            <a:off x="3129858" y="2660186"/>
            <a:ext cx="6062268" cy="2344951"/>
          </a:xfrm>
          <a:prstGeom prst="roundRect">
            <a:avLst/>
          </a:prstGeom>
          <a:noFill/>
          <a:ln w="571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à coins arrondis 7"/>
          <p:cNvSpPr/>
          <p:nvPr/>
        </p:nvSpPr>
        <p:spPr>
          <a:xfrm>
            <a:off x="3553326" y="5046378"/>
            <a:ext cx="5085347" cy="1516024"/>
          </a:xfrm>
          <a:prstGeom prst="roundRect">
            <a:avLst/>
          </a:prstGeom>
          <a:noFill/>
          <a:ln w="571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20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7" grpId="0" animBg="1"/>
      <p:bldP spid="7" grpId="1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bject 5">
            <a:extLst>
              <a:ext uri="{FF2B5EF4-FFF2-40B4-BE49-F238E27FC236}">
                <a16:creationId xmlns:a16="http://schemas.microsoft.com/office/drawing/2014/main" id="{4EB46C5E-D234-0072-5576-98E9EBAA420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653616" y="353314"/>
            <a:ext cx="9545637" cy="612775"/>
          </a:xfrm>
          <a:solidFill>
            <a:srgbClr val="54C1E9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111125"/>
          <a:lstStyle/>
          <a:p>
            <a:pPr marL="215900">
              <a:lnSpc>
                <a:spcPts val="3888"/>
              </a:lnSpc>
              <a:spcBef>
                <a:spcPts val="875"/>
              </a:spcBef>
            </a:pPr>
            <a:r>
              <a:rPr lang="en-GB" altLang="zh-CN" dirty="0">
                <a:latin typeface="Times New Roman" panose="02020603050405020304" pitchFamily="18" charset="0"/>
              </a:rPr>
              <a:t>Methodology</a:t>
            </a:r>
          </a:p>
        </p:txBody>
      </p:sp>
      <p:pic>
        <p:nvPicPr>
          <p:cNvPr id="6" name="Imag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858" y="1011412"/>
            <a:ext cx="5932285" cy="5587094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1776000" y="6536377"/>
            <a:ext cx="86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                             Case study                               </a:t>
            </a:r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Results                              Conclusion</a:t>
            </a:r>
          </a:p>
        </p:txBody>
      </p:sp>
      <p:sp>
        <p:nvSpPr>
          <p:cNvPr id="19" name="Slide Number Placeholder 14">
            <a:extLst>
              <a:ext uri="{FF2B5EF4-FFF2-40B4-BE49-F238E27FC236}">
                <a16:creationId xmlns:a16="http://schemas.microsoft.com/office/drawing/2014/main" id="{BCC18579-ED23-E649-03D5-584FFB0A5C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1267768" y="6618935"/>
            <a:ext cx="471948" cy="1952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81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8100" marR="0" lvl="0" indent="0" algn="ctr" defTabSz="914400" rtl="0" eaLnBrk="1" fontAlgn="base" latinLnBrk="0" hangingPunct="1">
              <a:lnSpc>
                <a:spcPts val="123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5DA80E-AA7A-40FD-AB73-CD8A04B2031B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38100" marR="0" lvl="0" indent="0" algn="ctr" defTabSz="914400" rtl="0" eaLnBrk="1" fontAlgn="base" latinLnBrk="0" hangingPunct="1">
                <a:lnSpc>
                  <a:spcPts val="123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240961"/>
              </p:ext>
            </p:extLst>
          </p:nvPr>
        </p:nvGraphicFramePr>
        <p:xfrm>
          <a:off x="1000865" y="2968797"/>
          <a:ext cx="8128000" cy="3388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3124936366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4217468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793089606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60284777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83386029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45427688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14517934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960924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</a:t>
                      </a:r>
                      <a:br>
                        <a:rPr lang="en-GB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4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dd</a:t>
                      </a:r>
                      <a:r>
                        <a:rPr lang="en-GB" sz="14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4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jj</a:t>
                      </a:r>
                      <a:r>
                        <a:rPr lang="en-GB" sz="14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baseline="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hh:mm:ss</a:t>
                      </a:r>
                      <a:endParaRPr lang="en-GB" sz="14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Indoor temp.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Outoor</a:t>
                      </a:r>
                      <a:r>
                        <a:rPr lang="en-GB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temp.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Solar gains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Occ. gains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Comp.</a:t>
                      </a:r>
                      <a:r>
                        <a:rPr lang="en-GB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gains</a:t>
                      </a:r>
                      <a:endParaRPr lang="en-GB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Heat. power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Win. status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9259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dd</a:t>
                      </a:r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9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jj</a:t>
                      </a:r>
                      <a:r>
                        <a:rPr lang="en-GB" sz="9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900" baseline="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hh:mm:ss</a:t>
                      </a:r>
                      <a:endParaRPr lang="en-GB" sz="9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12.3 °C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12.3 °C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1,500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closed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1218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dd</a:t>
                      </a:r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9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jj</a:t>
                      </a:r>
                      <a:r>
                        <a:rPr lang="en-GB" sz="9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900" baseline="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hh:mm:ss</a:t>
                      </a:r>
                      <a:endParaRPr lang="en-GB" sz="9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12.3 °C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12.3 °C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1,500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closed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517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dd</a:t>
                      </a:r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9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jj</a:t>
                      </a:r>
                      <a:r>
                        <a:rPr lang="en-GB" sz="9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900" baseline="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hh:mm:ss</a:t>
                      </a:r>
                      <a:endParaRPr lang="en-GB" sz="9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12.3 °C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12.3 °C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1,500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closed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536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12800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dd</a:t>
                      </a:r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9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jj</a:t>
                      </a:r>
                      <a:r>
                        <a:rPr lang="en-GB" sz="9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900" baseline="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hh:mm:ss</a:t>
                      </a:r>
                      <a:endParaRPr lang="en-GB" sz="9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12.3 °C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12.3 °C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1,500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1,200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opened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983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dd</a:t>
                      </a:r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9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jj</a:t>
                      </a:r>
                      <a:r>
                        <a:rPr lang="en-GB" sz="9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900" baseline="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hh:mm:ss</a:t>
                      </a:r>
                      <a:endParaRPr lang="en-GB" sz="9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12.3 °C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12.3 °C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1,500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1,200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closed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902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dd</a:t>
                      </a:r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9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jj</a:t>
                      </a:r>
                      <a:r>
                        <a:rPr lang="en-GB" sz="9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900" baseline="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hh:mm:ss</a:t>
                      </a:r>
                      <a:endParaRPr lang="en-GB" sz="9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12.3 °C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12.3 °C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1,500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1,200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400 W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closed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194282"/>
                  </a:ext>
                </a:extLst>
              </a:tr>
            </a:tbl>
          </a:graphicData>
        </a:graphic>
      </p:graphicFrame>
      <p:grpSp>
        <p:nvGrpSpPr>
          <p:cNvPr id="2" name="Groupe 1"/>
          <p:cNvGrpSpPr/>
          <p:nvPr/>
        </p:nvGrpSpPr>
        <p:grpSpPr>
          <a:xfrm>
            <a:off x="997489" y="2177474"/>
            <a:ext cx="10652793" cy="4175844"/>
            <a:chOff x="746769" y="1646531"/>
            <a:chExt cx="10652793" cy="4175844"/>
          </a:xfrm>
          <a:noFill/>
        </p:grpSpPr>
        <p:grpSp>
          <p:nvGrpSpPr>
            <p:cNvPr id="8" name="Groupe 7"/>
            <p:cNvGrpSpPr/>
            <p:nvPr/>
          </p:nvGrpSpPr>
          <p:grpSpPr>
            <a:xfrm>
              <a:off x="2563229" y="2806428"/>
              <a:ext cx="6345370" cy="528244"/>
              <a:chOff x="3326247" y="2312357"/>
              <a:chExt cx="6345370" cy="528244"/>
            </a:xfrm>
            <a:grpFill/>
          </p:grpSpPr>
          <p:pic>
            <p:nvPicPr>
              <p:cNvPr id="9" name="Image 8"/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26247" y="2322723"/>
                <a:ext cx="107510" cy="396000"/>
              </a:xfrm>
              <a:prstGeom prst="rect">
                <a:avLst/>
              </a:prstGeom>
              <a:grpFill/>
            </p:spPr>
          </p:pic>
          <p:pic>
            <p:nvPicPr>
              <p:cNvPr id="10" name="Image 9"/>
              <p:cNvPicPr>
                <a:picLocks noChangeAspect="1"/>
              </p:cNvPicPr>
              <p:nvPr/>
            </p:nvPicPr>
            <p:blipFill>
              <a:blip r:embed="rId4" cstate="hq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3896" y="2322723"/>
                <a:ext cx="107510" cy="396000"/>
              </a:xfrm>
              <a:prstGeom prst="rect">
                <a:avLst/>
              </a:prstGeom>
              <a:grpFill/>
            </p:spPr>
          </p:pic>
          <p:pic>
            <p:nvPicPr>
              <p:cNvPr id="11" name="Image 10"/>
              <p:cNvPicPr>
                <a:picLocks noChangeAspect="1"/>
              </p:cNvPicPr>
              <p:nvPr/>
            </p:nvPicPr>
            <p:blipFill>
              <a:blip r:embed="rId5" cstate="hq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36411" y="2336601"/>
                <a:ext cx="360000" cy="360000"/>
              </a:xfrm>
              <a:prstGeom prst="rect">
                <a:avLst/>
              </a:prstGeom>
              <a:grpFill/>
            </p:spPr>
          </p:pic>
          <p:pic>
            <p:nvPicPr>
              <p:cNvPr id="12" name="Graphique 24">
                <a:extLst>
                  <a:ext uri="{FF2B5EF4-FFF2-40B4-BE49-F238E27FC236}">
                    <a16:creationId xmlns:a16="http://schemas.microsoft.com/office/drawing/2014/main" id="{B70BD842-C8A6-C847-B626-648FFC1D56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6193104" y="2354601"/>
                <a:ext cx="352000" cy="324000"/>
              </a:xfrm>
              <a:prstGeom prst="rect">
                <a:avLst/>
              </a:prstGeom>
              <a:grpFill/>
              <a:ln>
                <a:noFill/>
              </a:ln>
            </p:spPr>
          </p:pic>
          <p:pic>
            <p:nvPicPr>
              <p:cNvPr id="13" name="Image 12"/>
              <p:cNvPicPr>
                <a:picLocks noChangeAspect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56569" y="2408601"/>
                <a:ext cx="400329" cy="288000"/>
              </a:xfrm>
              <a:prstGeom prst="rect">
                <a:avLst/>
              </a:prstGeom>
              <a:grpFill/>
            </p:spPr>
          </p:pic>
          <p:pic>
            <p:nvPicPr>
              <p:cNvPr id="14" name="Image 13"/>
              <p:cNvPicPr>
                <a:picLocks noChangeAspect="1"/>
              </p:cNvPicPr>
              <p:nvPr/>
            </p:nvPicPr>
            <p:blipFill>
              <a:blip r:embed="rId9" cstate="hq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83111" y="2336601"/>
                <a:ext cx="504000" cy="504000"/>
              </a:xfrm>
              <a:prstGeom prst="rect">
                <a:avLst/>
              </a:prstGeom>
              <a:grpFill/>
            </p:spPr>
          </p:pic>
          <p:pic>
            <p:nvPicPr>
              <p:cNvPr id="15" name="Image 14"/>
              <p:cNvPicPr>
                <a:picLocks noChangeAspect="1"/>
              </p:cNvPicPr>
              <p:nvPr/>
            </p:nvPicPr>
            <p:blipFill>
              <a:blip r:embed="rId10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03617" y="2312357"/>
                <a:ext cx="468000" cy="468000"/>
              </a:xfrm>
              <a:prstGeom prst="rect">
                <a:avLst/>
              </a:prstGeom>
              <a:grpFill/>
            </p:spPr>
          </p:pic>
        </p:grpSp>
        <p:grpSp>
          <p:nvGrpSpPr>
            <p:cNvPr id="16" name="Groupe 15"/>
            <p:cNvGrpSpPr/>
            <p:nvPr/>
          </p:nvGrpSpPr>
          <p:grpSpPr>
            <a:xfrm>
              <a:off x="746769" y="1646531"/>
              <a:ext cx="9569616" cy="769766"/>
              <a:chOff x="746769" y="1646531"/>
              <a:chExt cx="9569616" cy="769766"/>
            </a:xfrm>
            <a:grpFill/>
          </p:grpSpPr>
          <p:sp>
            <p:nvSpPr>
              <p:cNvPr id="17" name="Accolade ouvrante 16"/>
              <p:cNvSpPr/>
              <p:nvPr/>
            </p:nvSpPr>
            <p:spPr>
              <a:xfrm rot="5400000">
                <a:off x="4058769" y="-1363703"/>
                <a:ext cx="468000" cy="7092000"/>
              </a:xfrm>
              <a:prstGeom prst="leftBrace">
                <a:avLst>
                  <a:gd name="adj1" fmla="val 8333"/>
                  <a:gd name="adj2" fmla="val 77095"/>
                </a:avLst>
              </a:prstGeom>
              <a:solidFill>
                <a:schemeClr val="bg1"/>
              </a:solidFill>
              <a:ln>
                <a:solidFill>
                  <a:srgbClr val="0BBBE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" name="Accolade ouvrante 19"/>
              <p:cNvSpPr/>
              <p:nvPr/>
            </p:nvSpPr>
            <p:spPr>
              <a:xfrm rot="5400000">
                <a:off x="8131830" y="1669983"/>
                <a:ext cx="468000" cy="1024627"/>
              </a:xfrm>
              <a:prstGeom prst="leftBrace">
                <a:avLst>
                  <a:gd name="adj1" fmla="val 8333"/>
                  <a:gd name="adj2" fmla="val 17613"/>
                </a:avLst>
              </a:prstGeom>
              <a:solidFill>
                <a:schemeClr val="bg1"/>
              </a:solidFill>
              <a:ln>
                <a:solidFill>
                  <a:srgbClr val="0BBBE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693173" y="1646531"/>
                <a:ext cx="1538936" cy="36933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>
                    <a:solidFill>
                      <a:srgbClr val="0BBB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Input</a:t>
                </a: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8296798" y="1646531"/>
                <a:ext cx="2019587" cy="36933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rgbClr val="0BBB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Output to predict</a:t>
                </a:r>
              </a:p>
            </p:txBody>
          </p:sp>
        </p:grpSp>
        <p:grpSp>
          <p:nvGrpSpPr>
            <p:cNvPr id="23" name="Groupe 22"/>
            <p:cNvGrpSpPr/>
            <p:nvPr/>
          </p:nvGrpSpPr>
          <p:grpSpPr>
            <a:xfrm>
              <a:off x="8878144" y="3212793"/>
              <a:ext cx="2521418" cy="2609582"/>
              <a:chOff x="8878144" y="3212793"/>
              <a:chExt cx="2521418" cy="2609582"/>
            </a:xfrm>
            <a:grpFill/>
          </p:grpSpPr>
          <p:sp>
            <p:nvSpPr>
              <p:cNvPr id="24" name="Accolade fermante 23"/>
              <p:cNvSpPr/>
              <p:nvPr/>
            </p:nvSpPr>
            <p:spPr>
              <a:xfrm>
                <a:off x="8878144" y="3212793"/>
                <a:ext cx="468000" cy="1868025"/>
              </a:xfrm>
              <a:prstGeom prst="rightBrace">
                <a:avLst/>
              </a:prstGeom>
              <a:grpFill/>
              <a:ln>
                <a:solidFill>
                  <a:srgbClr val="0BBBE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Accolade fermante 24"/>
              <p:cNvSpPr/>
              <p:nvPr/>
            </p:nvSpPr>
            <p:spPr>
              <a:xfrm>
                <a:off x="8878144" y="5102375"/>
                <a:ext cx="468000" cy="720000"/>
              </a:xfrm>
              <a:prstGeom prst="rightBrace">
                <a:avLst/>
              </a:prstGeom>
              <a:grpFill/>
              <a:ln>
                <a:solidFill>
                  <a:srgbClr val="0BBBE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" name="ZoneTexte 25"/>
              <p:cNvSpPr txBox="1"/>
              <p:nvPr/>
            </p:nvSpPr>
            <p:spPr>
              <a:xfrm>
                <a:off x="9390388" y="3947368"/>
                <a:ext cx="1538936" cy="36933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rgbClr val="0BBB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% training</a:t>
                </a: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9293566" y="5268850"/>
                <a:ext cx="2105996" cy="36933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0BBB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(100-x) % testing</a:t>
                </a:r>
              </a:p>
            </p:txBody>
          </p:sp>
        </p:grpSp>
      </p:grpSp>
      <p:sp>
        <p:nvSpPr>
          <p:cNvPr id="3" name="Rectangle à coins arrondis 2"/>
          <p:cNvSpPr/>
          <p:nvPr/>
        </p:nvSpPr>
        <p:spPr>
          <a:xfrm>
            <a:off x="5316794" y="2109907"/>
            <a:ext cx="1401096" cy="264583"/>
          </a:xfrm>
          <a:prstGeom prst="roundRect">
            <a:avLst/>
          </a:prstGeom>
          <a:solidFill>
            <a:srgbClr val="0BBBEF">
              <a:alpha val="40000"/>
            </a:srgbClr>
          </a:solidFill>
          <a:ln>
            <a:solidFill>
              <a:srgbClr val="0BBB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653616" y="1297862"/>
            <a:ext cx="1388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Database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801358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age 47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066" y="1011412"/>
            <a:ext cx="5932285" cy="5587094"/>
          </a:xfrm>
          <a:prstGeom prst="rect">
            <a:avLst/>
          </a:prstGeom>
        </p:spPr>
      </p:pic>
      <p:sp>
        <p:nvSpPr>
          <p:cNvPr id="10242" name="object 5">
            <a:extLst>
              <a:ext uri="{FF2B5EF4-FFF2-40B4-BE49-F238E27FC236}">
                <a16:creationId xmlns:a16="http://schemas.microsoft.com/office/drawing/2014/main" id="{4EB46C5E-D234-0072-5576-98E9EBAA420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653616" y="353314"/>
            <a:ext cx="9545637" cy="612775"/>
          </a:xfrm>
          <a:solidFill>
            <a:srgbClr val="54C1E9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111125"/>
          <a:lstStyle/>
          <a:p>
            <a:pPr marL="215900">
              <a:lnSpc>
                <a:spcPts val="3888"/>
              </a:lnSpc>
              <a:spcBef>
                <a:spcPts val="875"/>
              </a:spcBef>
            </a:pPr>
            <a:r>
              <a:rPr lang="en-GB" altLang="zh-CN" dirty="0">
                <a:latin typeface="Times New Roman" panose="02020603050405020304" pitchFamily="18" charset="0"/>
              </a:rPr>
              <a:t>Methodology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10">
                <a:extLst>
                  <a:ext uri="{FF2B5EF4-FFF2-40B4-BE49-F238E27FC236}">
                    <a16:creationId xmlns:a16="http://schemas.microsoft.com/office/drawing/2014/main" id="{622C696F-CE18-532E-BA1B-36F7A127B84D}"/>
                  </a:ext>
                </a:extLst>
              </p:cNvPr>
              <p:cNvSpPr txBox="1"/>
              <p:nvPr/>
            </p:nvSpPr>
            <p:spPr>
              <a:xfrm>
                <a:off x="513506" y="3374005"/>
                <a:ext cx="3433681" cy="1477328"/>
              </a:xfrm>
              <a:prstGeom prst="rect">
                <a:avLst/>
              </a:prstGeom>
              <a:noFill/>
              <a:ln>
                <a:solidFill>
                  <a:srgbClr val="4BACC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Multivariate Gaussian</a:t>
                </a:r>
                <a:r>
                  <a:rPr kumimoji="0" lang="en-US" altLang="zh-CN" sz="18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distribution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54545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Fit model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zh-CN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fr-FR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</m:e>
                      <m:sub>
                        <m:r>
                          <a:rPr kumimoji="0" lang="fr-FR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𝑋</m:t>
                        </m:r>
                      </m:sub>
                    </m:sSub>
                  </m:oMath>
                </a14:m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by setting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54545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GB" altLang="zh-CN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，</a:t>
                </a:r>
                <a:r>
                  <a:rPr kumimoji="0" lang="fr-FR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fr-FR" altLang="zh-CN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Σ</m:t>
                    </m:r>
                  </m:oMath>
                </a14:m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54545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Calculate probability density for a new sample</a:t>
                </a: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54545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Set the threshold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mc:Choice>
        <mc:Fallback>
          <p:sp>
            <p:nvSpPr>
              <p:cNvPr id="7" name="TextBox 10">
                <a:extLst>
                  <a:ext uri="{FF2B5EF4-FFF2-40B4-BE49-F238E27FC236}">
                    <a16:creationId xmlns:a16="http://schemas.microsoft.com/office/drawing/2014/main" id="{622C696F-CE18-532E-BA1B-36F7A127B8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506" y="3374005"/>
                <a:ext cx="3433681" cy="1477328"/>
              </a:xfrm>
              <a:prstGeom prst="rect">
                <a:avLst/>
              </a:prstGeom>
              <a:blipFill>
                <a:blip r:embed="rId4"/>
                <a:stretch>
                  <a:fillRect l="-1237" t="-1633" b="-4490"/>
                </a:stretch>
              </a:blipFill>
              <a:ln>
                <a:solidFill>
                  <a:srgbClr val="4BACC6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4">
            <a:extLst>
              <a:ext uri="{FF2B5EF4-FFF2-40B4-BE49-F238E27FC236}">
                <a16:creationId xmlns:a16="http://schemas.microsoft.com/office/drawing/2014/main" id="{127B52D8-53FF-89D0-5633-2524508B04A5}"/>
              </a:ext>
            </a:extLst>
          </p:cNvPr>
          <p:cNvSpPr txBox="1"/>
          <p:nvPr/>
        </p:nvSpPr>
        <p:spPr>
          <a:xfrm>
            <a:off x="513506" y="5178910"/>
            <a:ext cx="3704533" cy="1200329"/>
          </a:xfrm>
          <a:prstGeom prst="rect">
            <a:avLst/>
          </a:prstGeom>
          <a:noFill/>
          <a:ln>
            <a:solidFill>
              <a:srgbClr val="4BACC6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Principal</a:t>
            </a:r>
            <a:r>
              <a:rPr kumimoji="0" lang="en-US" altLang="zh-CN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Component</a:t>
            </a:r>
            <a:r>
              <a:rPr kumimoji="0" lang="en-US" altLang="zh-CN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Analysis (PCA):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Reconstruction the data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Calculate the reconstruction error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the threshold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8" name="Straight Arrow Connector 16">
            <a:extLst>
              <a:ext uri="{FF2B5EF4-FFF2-40B4-BE49-F238E27FC236}">
                <a16:creationId xmlns:a16="http://schemas.microsoft.com/office/drawing/2014/main" id="{BD34FA9A-0E71-567E-8FFF-3D161A7EDE04}"/>
              </a:ext>
            </a:extLst>
          </p:cNvPr>
          <p:cNvCxnSpPr>
            <a:stCxn id="7" idx="3"/>
          </p:cNvCxnSpPr>
          <p:nvPr/>
        </p:nvCxnSpPr>
        <p:spPr>
          <a:xfrm flipV="1">
            <a:off x="3947187" y="3374005"/>
            <a:ext cx="1108777" cy="738664"/>
          </a:xfrm>
          <a:prstGeom prst="straightConnector1">
            <a:avLst/>
          </a:prstGeom>
          <a:ln w="28575">
            <a:solidFill>
              <a:srgbClr val="4BACC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8">
            <a:extLst>
              <a:ext uri="{FF2B5EF4-FFF2-40B4-BE49-F238E27FC236}">
                <a16:creationId xmlns:a16="http://schemas.microsoft.com/office/drawing/2014/main" id="{D70F8E7A-5527-2FF0-B99E-6ED23775792E}"/>
              </a:ext>
            </a:extLst>
          </p:cNvPr>
          <p:cNvCxnSpPr>
            <a:stCxn id="11" idx="3"/>
          </p:cNvCxnSpPr>
          <p:nvPr/>
        </p:nvCxnSpPr>
        <p:spPr>
          <a:xfrm flipV="1">
            <a:off x="4218039" y="3390406"/>
            <a:ext cx="837926" cy="2388669"/>
          </a:xfrm>
          <a:prstGeom prst="straightConnector1">
            <a:avLst/>
          </a:prstGeom>
          <a:ln w="28575">
            <a:solidFill>
              <a:srgbClr val="4BACC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1776000" y="6536377"/>
            <a:ext cx="86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                             Case study                               </a:t>
            </a:r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Results                              Conclusion</a:t>
            </a:r>
          </a:p>
        </p:txBody>
      </p:sp>
      <p:sp>
        <p:nvSpPr>
          <p:cNvPr id="18" name="Slide Number Placeholder 14">
            <a:extLst>
              <a:ext uri="{FF2B5EF4-FFF2-40B4-BE49-F238E27FC236}">
                <a16:creationId xmlns:a16="http://schemas.microsoft.com/office/drawing/2014/main" id="{BCC18579-ED23-E649-03D5-584FFB0A5C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1267768" y="6618935"/>
            <a:ext cx="471948" cy="1952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81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8100" marR="0" lvl="0" indent="0" algn="ctr" defTabSz="914400" rtl="0" eaLnBrk="1" fontAlgn="base" latinLnBrk="0" hangingPunct="1">
              <a:lnSpc>
                <a:spcPts val="123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5DA80E-AA7A-40FD-AB73-CD8A04B2031B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38100" marR="0" lvl="0" indent="0" algn="ctr" defTabSz="914400" rtl="0" eaLnBrk="1" fontAlgn="base" latinLnBrk="0" hangingPunct="1">
                <a:lnSpc>
                  <a:spcPts val="123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6402647" y="2992879"/>
            <a:ext cx="789039" cy="174389"/>
          </a:xfrm>
          <a:prstGeom prst="roundRect">
            <a:avLst/>
          </a:prstGeom>
          <a:solidFill>
            <a:srgbClr val="4BACC6">
              <a:alpha val="40000"/>
            </a:srgbClr>
          </a:solidFill>
          <a:ln>
            <a:solidFill>
              <a:srgbClr val="4BAC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653616" y="1297862"/>
            <a:ext cx="19543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4BAC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Unsupervised</a:t>
            </a:r>
            <a:r>
              <a:rPr lang="en-GB" sz="2400" dirty="0">
                <a:solidFill>
                  <a:srgbClr val="8064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2400" dirty="0"/>
          </a:p>
        </p:txBody>
      </p:sp>
      <p:grpSp>
        <p:nvGrpSpPr>
          <p:cNvPr id="38" name="Groupe 37"/>
          <p:cNvGrpSpPr/>
          <p:nvPr/>
        </p:nvGrpSpPr>
        <p:grpSpPr>
          <a:xfrm>
            <a:off x="345522" y="1866500"/>
            <a:ext cx="3051730" cy="1309186"/>
            <a:chOff x="1068195" y="1866500"/>
            <a:chExt cx="3051730" cy="1309186"/>
          </a:xfrm>
        </p:grpSpPr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68195" y="1866500"/>
              <a:ext cx="3051730" cy="1309186"/>
            </a:xfrm>
            <a:prstGeom prst="rect">
              <a:avLst/>
            </a:prstGeom>
          </p:spPr>
        </p:pic>
        <p:cxnSp>
          <p:nvCxnSpPr>
            <p:cNvPr id="9" name="Connecteur droit 8"/>
            <p:cNvCxnSpPr/>
            <p:nvPr/>
          </p:nvCxnSpPr>
          <p:spPr>
            <a:xfrm>
              <a:off x="3709219" y="1866500"/>
              <a:ext cx="377436" cy="1260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/>
            <p:nvPr/>
          </p:nvCxnSpPr>
          <p:spPr>
            <a:xfrm flipV="1">
              <a:off x="3708577" y="1866500"/>
              <a:ext cx="378078" cy="1260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1068195" y="1866500"/>
              <a:ext cx="2640382" cy="1260000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0" name="Groupe 39"/>
          <p:cNvGrpSpPr/>
          <p:nvPr/>
        </p:nvGrpSpPr>
        <p:grpSpPr>
          <a:xfrm>
            <a:off x="3393478" y="2176431"/>
            <a:ext cx="1763808" cy="971306"/>
            <a:chOff x="8878144" y="3212793"/>
            <a:chExt cx="4861533" cy="2677183"/>
          </a:xfrm>
        </p:grpSpPr>
        <p:sp>
          <p:nvSpPr>
            <p:cNvPr id="41" name="Accolade fermante 40"/>
            <p:cNvSpPr/>
            <p:nvPr/>
          </p:nvSpPr>
          <p:spPr>
            <a:xfrm>
              <a:off x="8878144" y="3212793"/>
              <a:ext cx="468000" cy="1868025"/>
            </a:xfrm>
            <a:prstGeom prst="rightBrace">
              <a:avLst/>
            </a:prstGeom>
            <a:ln>
              <a:solidFill>
                <a:srgbClr val="4BAC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4BACC6"/>
                </a:solidFill>
              </a:endParaRPr>
            </a:p>
          </p:txBody>
        </p:sp>
        <p:sp>
          <p:nvSpPr>
            <p:cNvPr id="42" name="Accolade fermante 41"/>
            <p:cNvSpPr/>
            <p:nvPr/>
          </p:nvSpPr>
          <p:spPr>
            <a:xfrm>
              <a:off x="8907623" y="5080819"/>
              <a:ext cx="468000" cy="745396"/>
            </a:xfrm>
            <a:prstGeom prst="rightBrace">
              <a:avLst/>
            </a:prstGeom>
            <a:ln>
              <a:solidFill>
                <a:srgbClr val="4BAC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4BACC6"/>
                </a:solidFill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9361420" y="3703068"/>
              <a:ext cx="4098989" cy="848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rgbClr val="4BACC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 % training</a:t>
              </a: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9330459" y="5041659"/>
              <a:ext cx="4409218" cy="848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4BACC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(100-x) % testing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510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Image 51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066" y="1011412"/>
            <a:ext cx="5932285" cy="5587094"/>
          </a:xfrm>
          <a:prstGeom prst="rect">
            <a:avLst/>
          </a:prstGeom>
        </p:spPr>
      </p:pic>
      <p:sp>
        <p:nvSpPr>
          <p:cNvPr id="10242" name="object 5">
            <a:extLst>
              <a:ext uri="{FF2B5EF4-FFF2-40B4-BE49-F238E27FC236}">
                <a16:creationId xmlns:a16="http://schemas.microsoft.com/office/drawing/2014/main" id="{4EB46C5E-D234-0072-5576-98E9EBAA420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653616" y="353314"/>
            <a:ext cx="9545637" cy="612775"/>
          </a:xfrm>
          <a:solidFill>
            <a:srgbClr val="54C1E9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111125"/>
          <a:lstStyle/>
          <a:p>
            <a:pPr marL="215900">
              <a:lnSpc>
                <a:spcPts val="3888"/>
              </a:lnSpc>
              <a:spcBef>
                <a:spcPts val="875"/>
              </a:spcBef>
            </a:pPr>
            <a:r>
              <a:rPr lang="en-GB" altLang="zh-CN" dirty="0">
                <a:latin typeface="Times New Roman" panose="02020603050405020304" pitchFamily="18" charset="0"/>
              </a:rPr>
              <a:t>Methodology</a:t>
            </a:r>
          </a:p>
        </p:txBody>
      </p:sp>
      <p:cxnSp>
        <p:nvCxnSpPr>
          <p:cNvPr id="3" name="Connecteur droit avec flèche 2"/>
          <p:cNvCxnSpPr>
            <a:stCxn id="9" idx="3"/>
          </p:cNvCxnSpPr>
          <p:nvPr/>
        </p:nvCxnSpPr>
        <p:spPr>
          <a:xfrm flipV="1">
            <a:off x="3620062" y="4705574"/>
            <a:ext cx="2703206" cy="572586"/>
          </a:xfrm>
          <a:prstGeom prst="straightConnector1">
            <a:avLst/>
          </a:prstGeom>
          <a:ln w="28575">
            <a:solidFill>
              <a:srgbClr val="60E14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1776000" y="6536377"/>
            <a:ext cx="86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                             Case study                               </a:t>
            </a:r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Results                              Conclusion</a:t>
            </a:r>
          </a:p>
        </p:txBody>
      </p:sp>
      <p:sp>
        <p:nvSpPr>
          <p:cNvPr id="27" name="Slide Number Placeholder 14">
            <a:extLst>
              <a:ext uri="{FF2B5EF4-FFF2-40B4-BE49-F238E27FC236}">
                <a16:creationId xmlns:a16="http://schemas.microsoft.com/office/drawing/2014/main" id="{BCC18579-ED23-E649-03D5-584FFB0A5C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1267768" y="6618935"/>
            <a:ext cx="471948" cy="1952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81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8100" marR="0" lvl="0" indent="0" algn="ctr" defTabSz="914400" rtl="0" eaLnBrk="1" fontAlgn="base" latinLnBrk="0" hangingPunct="1">
              <a:lnSpc>
                <a:spcPts val="123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5DA80E-AA7A-40FD-AB73-CD8A04B2031B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38100" marR="0" lvl="0" indent="0" algn="ctr" defTabSz="914400" rtl="0" eaLnBrk="1" fontAlgn="base" latinLnBrk="0" hangingPunct="1">
                <a:lnSpc>
                  <a:spcPts val="123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3" name="Groupe 22"/>
          <p:cNvGrpSpPr/>
          <p:nvPr/>
        </p:nvGrpSpPr>
        <p:grpSpPr>
          <a:xfrm>
            <a:off x="122711" y="3761371"/>
            <a:ext cx="3497351" cy="3033578"/>
            <a:chOff x="415599" y="3039141"/>
            <a:chExt cx="3727518" cy="3233223"/>
          </a:xfrm>
        </p:grpSpPr>
        <p:pic>
          <p:nvPicPr>
            <p:cNvPr id="9" name="Picture 9" descr="Chart, diagram, bar chart, box and whisker chart&#10;&#10;Description automatically generated">
              <a:extLst>
                <a:ext uri="{FF2B5EF4-FFF2-40B4-BE49-F238E27FC236}">
                  <a16:creationId xmlns:a16="http://schemas.microsoft.com/office/drawing/2014/main" id="{D23EC28B-3AE2-0899-6511-4D807042C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5599" y="3039141"/>
              <a:ext cx="3727518" cy="323322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5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6734" y="3735577"/>
              <a:ext cx="468000" cy="468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5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2217" y="5325945"/>
              <a:ext cx="468000" cy="468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35" name="ZoneTexte 34"/>
          <p:cNvSpPr txBox="1"/>
          <p:nvPr/>
        </p:nvSpPr>
        <p:spPr>
          <a:xfrm>
            <a:off x="315795" y="3192963"/>
            <a:ext cx="3051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60E1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 more « closed » than « opened » : imbalanced data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53616" y="1297862"/>
            <a:ext cx="16289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60E1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</a:t>
            </a:r>
            <a:endParaRPr lang="fr-FR" sz="2400" dirty="0">
              <a:solidFill>
                <a:srgbClr val="60E146"/>
              </a:solidFill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7346551" y="3000253"/>
            <a:ext cx="684000" cy="174389"/>
          </a:xfrm>
          <a:prstGeom prst="roundRect">
            <a:avLst/>
          </a:prstGeom>
          <a:solidFill>
            <a:srgbClr val="60E146">
              <a:alpha val="40000"/>
            </a:srgbClr>
          </a:solidFill>
          <a:ln>
            <a:solidFill>
              <a:srgbClr val="60E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8" name="Groupe 37"/>
          <p:cNvGrpSpPr/>
          <p:nvPr/>
        </p:nvGrpSpPr>
        <p:grpSpPr>
          <a:xfrm>
            <a:off x="345522" y="1866500"/>
            <a:ext cx="3051730" cy="1309186"/>
            <a:chOff x="345522" y="1866500"/>
            <a:chExt cx="3051730" cy="1309186"/>
          </a:xfrm>
        </p:grpSpPr>
        <p:pic>
          <p:nvPicPr>
            <p:cNvPr id="42" name="Image 4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5522" y="1866500"/>
              <a:ext cx="3051730" cy="1309186"/>
            </a:xfrm>
            <a:prstGeom prst="rect">
              <a:avLst/>
            </a:prstGeom>
          </p:spPr>
        </p:pic>
        <p:sp>
          <p:nvSpPr>
            <p:cNvPr id="34" name="Rectangle 33"/>
            <p:cNvSpPr/>
            <p:nvPr/>
          </p:nvSpPr>
          <p:spPr>
            <a:xfrm>
              <a:off x="3006189" y="2182761"/>
              <a:ext cx="361336" cy="671406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45522" y="1866500"/>
              <a:ext cx="2640382" cy="1260000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6" name="Groupe 45"/>
          <p:cNvGrpSpPr/>
          <p:nvPr/>
        </p:nvGrpSpPr>
        <p:grpSpPr>
          <a:xfrm>
            <a:off x="3393478" y="2176431"/>
            <a:ext cx="1801936" cy="971306"/>
            <a:chOff x="8878144" y="3212793"/>
            <a:chExt cx="4966624" cy="2677183"/>
          </a:xfrm>
        </p:grpSpPr>
        <p:sp>
          <p:nvSpPr>
            <p:cNvPr id="47" name="Accolade fermante 46"/>
            <p:cNvSpPr/>
            <p:nvPr/>
          </p:nvSpPr>
          <p:spPr>
            <a:xfrm>
              <a:off x="8878144" y="3212793"/>
              <a:ext cx="468000" cy="1868025"/>
            </a:xfrm>
            <a:prstGeom prst="rightBrace">
              <a:avLst/>
            </a:prstGeom>
            <a:ln>
              <a:solidFill>
                <a:srgbClr val="60E14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60E146"/>
                </a:solidFill>
              </a:endParaRPr>
            </a:p>
          </p:txBody>
        </p:sp>
        <p:sp>
          <p:nvSpPr>
            <p:cNvPr id="48" name="Accolade fermante 47"/>
            <p:cNvSpPr/>
            <p:nvPr/>
          </p:nvSpPr>
          <p:spPr>
            <a:xfrm>
              <a:off x="8907623" y="5080819"/>
              <a:ext cx="468000" cy="745396"/>
            </a:xfrm>
            <a:prstGeom prst="rightBrace">
              <a:avLst/>
            </a:prstGeom>
            <a:ln>
              <a:solidFill>
                <a:srgbClr val="60E14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60E146"/>
                </a:solidFill>
              </a:endParaRPr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9361420" y="3703068"/>
              <a:ext cx="4098989" cy="848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rgbClr val="60E14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 % training</a:t>
              </a: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9330459" y="5041659"/>
              <a:ext cx="4514309" cy="848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60E14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(100-x) % testing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5048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066" y="1011412"/>
            <a:ext cx="5932285" cy="5587094"/>
          </a:xfrm>
          <a:prstGeom prst="rect">
            <a:avLst/>
          </a:prstGeom>
        </p:spPr>
      </p:pic>
      <p:sp>
        <p:nvSpPr>
          <p:cNvPr id="10242" name="object 5">
            <a:extLst>
              <a:ext uri="{FF2B5EF4-FFF2-40B4-BE49-F238E27FC236}">
                <a16:creationId xmlns:a16="http://schemas.microsoft.com/office/drawing/2014/main" id="{4EB46C5E-D234-0072-5576-98E9EBAA420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653616" y="353314"/>
            <a:ext cx="9545637" cy="612775"/>
          </a:xfrm>
          <a:solidFill>
            <a:srgbClr val="54C1E9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tIns="111125"/>
          <a:lstStyle/>
          <a:p>
            <a:pPr marL="215900">
              <a:lnSpc>
                <a:spcPts val="3888"/>
              </a:lnSpc>
              <a:spcBef>
                <a:spcPts val="875"/>
              </a:spcBef>
            </a:pPr>
            <a:r>
              <a:rPr lang="en-GB" altLang="zh-CN" dirty="0">
                <a:latin typeface="Times New Roman" panose="02020603050405020304" pitchFamily="18" charset="0"/>
              </a:rPr>
              <a:t>Methodology</a:t>
            </a:r>
          </a:p>
        </p:txBody>
      </p:sp>
      <p:sp>
        <p:nvSpPr>
          <p:cNvPr id="9" name="TextBox 19">
            <a:extLst>
              <a:ext uri="{FF2B5EF4-FFF2-40B4-BE49-F238E27FC236}">
                <a16:creationId xmlns:a16="http://schemas.microsoft.com/office/drawing/2014/main" id="{9A70115B-D8FA-F1E3-AB05-6911480D0C8D}"/>
              </a:ext>
            </a:extLst>
          </p:cNvPr>
          <p:cNvSpPr txBox="1"/>
          <p:nvPr/>
        </p:nvSpPr>
        <p:spPr>
          <a:xfrm>
            <a:off x="453340" y="4308430"/>
            <a:ext cx="4152184" cy="1477328"/>
          </a:xfrm>
          <a:prstGeom prst="rect">
            <a:avLst/>
          </a:prstGeom>
          <a:noFill/>
          <a:ln>
            <a:solidFill>
              <a:srgbClr val="F79646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AutoEncoder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 the AE with Normal data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new data into AE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Compare the reconstruction error of new data with normal data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21">
            <a:extLst>
              <a:ext uri="{FF2B5EF4-FFF2-40B4-BE49-F238E27FC236}">
                <a16:creationId xmlns:a16="http://schemas.microsoft.com/office/drawing/2014/main" id="{02BFCA4F-48CD-78A5-130D-3C556A7F9CF9}"/>
              </a:ext>
            </a:extLst>
          </p:cNvPr>
          <p:cNvCxnSpPr>
            <a:stCxn id="9" idx="3"/>
          </p:cNvCxnSpPr>
          <p:nvPr/>
        </p:nvCxnSpPr>
        <p:spPr>
          <a:xfrm flipV="1">
            <a:off x="4605524" y="3383830"/>
            <a:ext cx="4671211" cy="1663264"/>
          </a:xfrm>
          <a:prstGeom prst="straightConnector1">
            <a:avLst/>
          </a:prstGeom>
          <a:ln w="28575">
            <a:solidFill>
              <a:srgbClr val="F7964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1776000" y="6536377"/>
            <a:ext cx="86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                             Case study                               </a:t>
            </a:r>
            <a:r>
              <a:rPr lang="en-GB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Results                              Conclusion</a:t>
            </a:r>
          </a:p>
        </p:txBody>
      </p:sp>
      <p:sp>
        <p:nvSpPr>
          <p:cNvPr id="18" name="Slide Number Placeholder 14">
            <a:extLst>
              <a:ext uri="{FF2B5EF4-FFF2-40B4-BE49-F238E27FC236}">
                <a16:creationId xmlns:a16="http://schemas.microsoft.com/office/drawing/2014/main" id="{BCC18579-ED23-E649-03D5-584FFB0A5C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1267768" y="6618935"/>
            <a:ext cx="471948" cy="1952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81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8100" marR="0" lvl="0" indent="0" algn="ctr" defTabSz="914400" rtl="0" eaLnBrk="1" fontAlgn="base" latinLnBrk="0" hangingPunct="1">
              <a:lnSpc>
                <a:spcPts val="123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5DA80E-AA7A-40FD-AB73-CD8A04B2031B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38100" marR="0" lvl="0" indent="0" algn="ctr" defTabSz="914400" rtl="0" eaLnBrk="1" fontAlgn="base" latinLnBrk="0" hangingPunct="1">
                <a:lnSpc>
                  <a:spcPts val="123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8045236" y="3001297"/>
            <a:ext cx="1008000" cy="174389"/>
          </a:xfrm>
          <a:prstGeom prst="roundRect">
            <a:avLst/>
          </a:prstGeom>
          <a:solidFill>
            <a:srgbClr val="F79646">
              <a:alpha val="40000"/>
            </a:srgbClr>
          </a:solidFill>
          <a:ln>
            <a:solidFill>
              <a:srgbClr val="F79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653616" y="1297862"/>
            <a:ext cx="23118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F79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Semi-supervised </a:t>
            </a:r>
            <a:endParaRPr lang="fr-FR" sz="2400" dirty="0">
              <a:solidFill>
                <a:srgbClr val="F79646"/>
              </a:solidFill>
            </a:endParaRPr>
          </a:p>
        </p:txBody>
      </p:sp>
      <p:grpSp>
        <p:nvGrpSpPr>
          <p:cNvPr id="31" name="Groupe 30"/>
          <p:cNvGrpSpPr/>
          <p:nvPr/>
        </p:nvGrpSpPr>
        <p:grpSpPr>
          <a:xfrm>
            <a:off x="345522" y="1866500"/>
            <a:ext cx="3051730" cy="1309186"/>
            <a:chOff x="345522" y="1866500"/>
            <a:chExt cx="3051730" cy="1309186"/>
          </a:xfrm>
        </p:grpSpPr>
        <p:pic>
          <p:nvPicPr>
            <p:cNvPr id="32" name="Image 3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5522" y="1866500"/>
              <a:ext cx="3051730" cy="1309186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>
            <a:xfrm>
              <a:off x="3006189" y="2182761"/>
              <a:ext cx="361336" cy="540000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45522" y="1866500"/>
              <a:ext cx="2640382" cy="1260000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5" name="Groupe 34"/>
          <p:cNvGrpSpPr/>
          <p:nvPr/>
        </p:nvGrpSpPr>
        <p:grpSpPr>
          <a:xfrm>
            <a:off x="3393479" y="2176431"/>
            <a:ext cx="1669465" cy="1833080"/>
            <a:chOff x="8878147" y="3212793"/>
            <a:chExt cx="4601498" cy="5052466"/>
          </a:xfrm>
        </p:grpSpPr>
        <p:sp>
          <p:nvSpPr>
            <p:cNvPr id="36" name="Accolade fermante 35"/>
            <p:cNvSpPr/>
            <p:nvPr/>
          </p:nvSpPr>
          <p:spPr>
            <a:xfrm>
              <a:off x="8878147" y="3212793"/>
              <a:ext cx="452315" cy="1505834"/>
            </a:xfrm>
            <a:prstGeom prst="rightBrace">
              <a:avLst/>
            </a:prstGeom>
            <a:ln>
              <a:solidFill>
                <a:srgbClr val="F7964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79646"/>
                </a:solidFill>
              </a:endParaRPr>
            </a:p>
          </p:txBody>
        </p:sp>
        <p:sp>
          <p:nvSpPr>
            <p:cNvPr id="37" name="Accolade fermante 36"/>
            <p:cNvSpPr/>
            <p:nvPr/>
          </p:nvSpPr>
          <p:spPr>
            <a:xfrm>
              <a:off x="8878147" y="4718627"/>
              <a:ext cx="416544" cy="1107588"/>
            </a:xfrm>
            <a:prstGeom prst="rightBrace">
              <a:avLst/>
            </a:prstGeom>
            <a:ln>
              <a:solidFill>
                <a:srgbClr val="F7964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79646"/>
                </a:solidFill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9380656" y="3358501"/>
              <a:ext cx="4098989" cy="14421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7964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 % training only on « closed » data</a:t>
              </a: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9330459" y="5041659"/>
              <a:ext cx="3641393" cy="3223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7964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(100-x) % testing on both </a:t>
              </a:r>
              <a:r>
                <a:rPr lang="fr-FR" sz="1400" dirty="0">
                  <a:solidFill>
                    <a:srgbClr val="F7964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 </a:t>
              </a:r>
              <a:r>
                <a:rPr lang="en-GB" sz="1400" dirty="0">
                  <a:solidFill>
                    <a:srgbClr val="F7964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closed</a:t>
              </a:r>
              <a:r>
                <a:rPr lang="fr-FR" sz="1400" dirty="0">
                  <a:solidFill>
                    <a:srgbClr val="F7964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 » </a:t>
              </a:r>
              <a:r>
                <a:rPr lang="en-GB" sz="1400" dirty="0">
                  <a:solidFill>
                    <a:srgbClr val="F7964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br>
                <a:rPr lang="en-GB" sz="1400" dirty="0">
                  <a:solidFill>
                    <a:srgbClr val="F7964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GB" sz="1400" dirty="0">
                  <a:solidFill>
                    <a:srgbClr val="F7964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and </a:t>
              </a:r>
              <a:r>
                <a:rPr lang="fr-FR" sz="1400" dirty="0">
                  <a:solidFill>
                    <a:srgbClr val="F7964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 </a:t>
              </a:r>
              <a:r>
                <a:rPr lang="en-GB" sz="1400" dirty="0">
                  <a:solidFill>
                    <a:srgbClr val="F7964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opened</a:t>
              </a:r>
              <a:r>
                <a:rPr lang="fr-FR" sz="1400" dirty="0">
                  <a:solidFill>
                    <a:srgbClr val="F7964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 » </a:t>
              </a:r>
              <a:br>
                <a:rPr lang="fr-FR" sz="1400" dirty="0">
                  <a:solidFill>
                    <a:srgbClr val="F7964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GB" sz="1400" dirty="0">
                  <a:solidFill>
                    <a:srgbClr val="F7964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28509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2121ca0f06a704e14e1655f9c93bb781a10a27d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1142</TotalTime>
  <Words>2114</Words>
  <Application>Microsoft Office PowerPoint</Application>
  <PresentationFormat>Widescreen</PresentationFormat>
  <Paragraphs>360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LucidaGrande</vt:lpstr>
      <vt:lpstr>等线</vt:lpstr>
      <vt:lpstr>Arial</vt:lpstr>
      <vt:lpstr>Arial</vt:lpstr>
      <vt:lpstr>Book Antiqua</vt:lpstr>
      <vt:lpstr>Calibri</vt:lpstr>
      <vt:lpstr>Cambria Math</vt:lpstr>
      <vt:lpstr>Symbol</vt:lpstr>
      <vt:lpstr>Times New Roman</vt:lpstr>
      <vt:lpstr>Tw Cen MT</vt:lpstr>
      <vt:lpstr>Verdana</vt:lpstr>
      <vt:lpstr>Office Theme</vt:lpstr>
      <vt:lpstr>PowerPoint Presentation</vt:lpstr>
      <vt:lpstr>Introduction</vt:lpstr>
      <vt:lpstr>Introduction</vt:lpstr>
      <vt:lpstr>Case study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Results</vt:lpstr>
      <vt:lpstr>Results</vt:lpstr>
      <vt:lpstr>Conclusions and Perspectives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 Schrafstetter</dc:creator>
  <cp:lastModifiedBy>Chuhao Jiang</cp:lastModifiedBy>
  <cp:revision>154</cp:revision>
  <cp:lastPrinted>2017-10-16T09:17:36Z</cp:lastPrinted>
  <dcterms:created xsi:type="dcterms:W3CDTF">2017-10-03T06:21:01Z</dcterms:created>
  <dcterms:modified xsi:type="dcterms:W3CDTF">2022-05-19T08:55:23Z</dcterms:modified>
</cp:coreProperties>
</file>