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embeddings/oleObject4.bin" ContentType="application/vnd.openxmlformats-officedocument.oleObject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embeddings/oleObject1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Default Extension="pdf" ContentType="application/pdf"/>
  <Override PartName="/ppt/notesSlides/notesSlide6.xml" ContentType="application/vnd.openxmlformats-officedocument.presentationml.notesSlide+xml"/>
  <Default Extension="gif" ContentType="image/gi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embeddings/oleObject2.bin" ContentType="application/vnd.openxmlformats-officedocument.oleObject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embeddings/oleObject3.bin" ContentType="application/vnd.openxmlformats-officedocument.oleObject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Default Extension="wmf" ContentType="image/x-wmf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notesMasterIdLst>
    <p:notesMasterId r:id="rId24"/>
  </p:notesMasterIdLst>
  <p:sldIdLst>
    <p:sldId id="256" r:id="rId2"/>
    <p:sldId id="317" r:id="rId3"/>
    <p:sldId id="321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22" r:id="rId18"/>
    <p:sldId id="318" r:id="rId19"/>
    <p:sldId id="319" r:id="rId20"/>
    <p:sldId id="320" r:id="rId21"/>
    <p:sldId id="294" r:id="rId22"/>
    <p:sldId id="295" r:id="rId23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F5C3C7"/>
    <a:srgbClr val="FFE48F"/>
    <a:srgbClr val="FFD85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Style à thème 2 - Accentuation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19309" autoAdjust="0"/>
    <p:restoredTop sz="78697" autoAdjust="0"/>
  </p:normalViewPr>
  <p:slideViewPr>
    <p:cSldViewPr>
      <p:cViewPr varScale="1">
        <p:scale>
          <a:sx n="109" d="100"/>
          <a:sy n="109" d="100"/>
        </p:scale>
        <p:origin x="-1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ict"/><Relationship Id="rId2" Type="http://schemas.openxmlformats.org/officeDocument/2006/relationships/image" Target="../media/image22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ict"/><Relationship Id="rId2" Type="http://schemas.openxmlformats.org/officeDocument/2006/relationships/image" Target="../media/image25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AFFA2518-9E85-42E9-B3F4-1F0355D9C051}" type="datetimeFigureOut">
              <a:rPr lang="fr-FR" smtClean="0"/>
              <a:pPr/>
              <a:t>21/04/11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4146228-8618-4CED-9DC3-85BE7CF39A0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6228-8618-4CED-9DC3-85BE7CF39A07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Relationship Id="rId3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32" y="-24"/>
            <a:ext cx="9144032" cy="689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/>
          <a:lstStyle/>
          <a:p>
            <a:r>
              <a:rPr lang="fr-FR" dirty="0" smtClean="0"/>
              <a:t>Cliquez pour modifier le style du titre</a:t>
            </a:r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6876A-8612-482A-8483-667D1329C3D4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458256" y="6421461"/>
            <a:ext cx="542900" cy="3651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52C3A47B-033D-42E3-9098-B53616C2856D}" type="slidenum">
              <a:rPr lang="fr-BE" smtClean="0"/>
              <a:pPr/>
              <a:t>‹#›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BF464-7C40-4124-897D-5E74D2204895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EB2C-C198-4BE9-A675-699F241220D7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457200" y="131763"/>
            <a:ext cx="82296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7053263" y="20638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B853813D-4E86-864F-ADF0-EE954372A57D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E705F-79CD-4F61-B462-FC927456F437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529694" y="6350023"/>
            <a:ext cx="471462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0060-2D98-4315-800D-0D4011BEC0AA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721C7-9EEE-44D7-B7BC-A2725C2A1E43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358214" y="6429396"/>
            <a:ext cx="500066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F4A78-3772-4D5A-89E9-D09283DE03B6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DFC4D-8D72-48C8-AB7B-460DC2721DEA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D0CE6-9189-483E-A022-E275548F1FB8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86B3-3260-4E3F-B083-B23692162A33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DAF8-47F1-4C67-AE20-1F967D577C0F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-32" y="-24"/>
            <a:ext cx="9144032" cy="689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357686" y="500050"/>
            <a:ext cx="4786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Cliquez pour modifier le style du titre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B6B87-F21A-4711-B6B0-DF65E8650DE6}" type="datetime1">
              <a:rPr lang="fr-FR" smtClean="0"/>
              <a:pPr/>
              <a:t>21/04/11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01132" y="6350023"/>
            <a:ext cx="328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409F703E-E872-42D4-B602-6301BA70EBCC}" type="slidenum">
              <a:rPr lang="fr-BE" smtClean="0"/>
              <a:pPr/>
              <a:t>‹#›</a:t>
            </a:fld>
            <a:endParaRPr lang="fr-B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b="1" u="sng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hyperlink" Target="mailto:frederic.kuznik@insa-lyon.Fr" TargetMode="External"/><Relationship Id="rId5" Type="http://schemas.openxmlformats.org/officeDocument/2006/relationships/image" Target="../media/image6.wmf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jpe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4" Type="http://schemas.openxmlformats.org/officeDocument/2006/relationships/oleObject" Target="../embeddings/oleObject3.bin"/><Relationship Id="rId5" Type="http://schemas.openxmlformats.org/officeDocument/2006/relationships/oleObject" Target="../embeddings/oleObject4.bin"/><Relationship Id="rId6" Type="http://schemas.openxmlformats.org/officeDocument/2006/relationships/image" Target="../media/image27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29.w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4" Type="http://schemas.openxmlformats.org/officeDocument/2006/relationships/image" Target="../media/image31.wmf"/><Relationship Id="rId5" Type="http://schemas.openxmlformats.org/officeDocument/2006/relationships/image" Target="../media/image32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4" Type="http://schemas.openxmlformats.org/officeDocument/2006/relationships/image" Target="../media/image34.wmf"/><Relationship Id="rId5" Type="http://schemas.openxmlformats.org/officeDocument/2006/relationships/image" Target="../media/image35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4" Type="http://schemas.openxmlformats.org/officeDocument/2006/relationships/image" Target="../media/image37.wmf"/><Relationship Id="rId5" Type="http://schemas.openxmlformats.org/officeDocument/2006/relationships/image" Target="../media/image38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4" Type="http://schemas.openxmlformats.org/officeDocument/2006/relationships/image" Target="../media/image41.wmf"/><Relationship Id="rId5" Type="http://schemas.openxmlformats.org/officeDocument/2006/relationships/image" Target="../media/image42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wmf"/><Relationship Id="rId3" Type="http://schemas.openxmlformats.org/officeDocument/2006/relationships/image" Target="../media/image44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df"/><Relationship Id="rId4" Type="http://schemas.openxmlformats.org/officeDocument/2006/relationships/image" Target="../media/image46.png"/><Relationship Id="rId5" Type="http://schemas.openxmlformats.org/officeDocument/2006/relationships/image" Target="../media/image47.pdf"/><Relationship Id="rId6" Type="http://schemas.openxmlformats.org/officeDocument/2006/relationships/image" Target="../media/image48.png"/><Relationship Id="rId7" Type="http://schemas.openxmlformats.org/officeDocument/2006/relationships/image" Target="../media/image49.pdf"/><Relationship Id="rId8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1" Type="http://schemas.openxmlformats.org/officeDocument/2006/relationships/video" Target="file://localhost/Users/fkuznik/Desktop/HDR%202010/Soutenance/dhc.mov" TargetMode="Externa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wmf"/><Relationship Id="rId3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3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wmf"/><Relationship Id="rId5" Type="http://schemas.openxmlformats.org/officeDocument/2006/relationships/image" Target="../media/image19.wmf"/><Relationship Id="rId6" Type="http://schemas.openxmlformats.org/officeDocument/2006/relationships/image" Target="../media/image20.wmf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4" Type="http://schemas.openxmlformats.org/officeDocument/2006/relationships/oleObject" Target="../embeddings/oleObject1.bin"/><Relationship Id="rId5" Type="http://schemas.openxmlformats.org/officeDocument/2006/relationships/oleObject" Target="../embeddings/oleObject2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Plaquet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-24"/>
            <a:ext cx="9235440" cy="6911188"/>
          </a:xfrm>
          <a:prstGeom prst="rect">
            <a:avLst/>
          </a:prstGeom>
          <a:noFill/>
        </p:spPr>
      </p:pic>
      <p:sp>
        <p:nvSpPr>
          <p:cNvPr id="10" name="Arrondir un rectangle avec un coin du même côté 9"/>
          <p:cNvSpPr/>
          <p:nvPr/>
        </p:nvSpPr>
        <p:spPr>
          <a:xfrm rot="16200000">
            <a:off x="3502835" y="-1369235"/>
            <a:ext cx="2362200" cy="9063070"/>
          </a:xfrm>
          <a:prstGeom prst="round2SameRect">
            <a:avLst/>
          </a:prstGeom>
          <a:solidFill>
            <a:srgbClr val="FFE48F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52400" y="2284273"/>
            <a:ext cx="9144000" cy="1754327"/>
          </a:xfrm>
          <a:prstGeom prst="rect">
            <a:avLst/>
          </a:prstGeom>
          <a:noFill/>
          <a:ln w="0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3600" b="1" dirty="0" smtClean="0"/>
              <a:t>Spécificités des écoulements</a:t>
            </a:r>
          </a:p>
          <a:p>
            <a:pPr algn="r"/>
            <a:r>
              <a:rPr lang="fr-FR" sz="3600" b="1" dirty="0" smtClean="0"/>
              <a:t> </a:t>
            </a:r>
            <a:r>
              <a:rPr lang="fr-FR" sz="3600" b="1" dirty="0" err="1" smtClean="0"/>
              <a:t>thermo-convectifs</a:t>
            </a:r>
            <a:r>
              <a:rPr lang="fr-FR" sz="3600" b="1" dirty="0" smtClean="0"/>
              <a:t> dans le b</a:t>
            </a:r>
            <a:r>
              <a:rPr lang="fr-FR" sz="3600" b="1" dirty="0" smtClean="0"/>
              <a:t>âtiment</a:t>
            </a:r>
          </a:p>
          <a:p>
            <a:pPr algn="r"/>
            <a:r>
              <a:rPr lang="fr-FR" sz="3600" b="1" dirty="0" smtClean="0"/>
              <a:t>Caractérisation expérimentale de la turbulence</a:t>
            </a:r>
            <a:endParaRPr lang="fr-FR" sz="3600" b="1" dirty="0"/>
          </a:p>
        </p:txBody>
      </p:sp>
      <p:sp>
        <p:nvSpPr>
          <p:cNvPr id="7" name="Arrondir un rectangle avec un coin du même côté 6"/>
          <p:cNvSpPr/>
          <p:nvPr/>
        </p:nvSpPr>
        <p:spPr>
          <a:xfrm rot="5400000">
            <a:off x="2928942" y="-2500338"/>
            <a:ext cx="1071570" cy="6929454"/>
          </a:xfrm>
          <a:prstGeom prst="round2SameRect">
            <a:avLst/>
          </a:prstGeom>
          <a:solidFill>
            <a:srgbClr val="FFE48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rrondir un rectangle avec un coin du même côté 12"/>
          <p:cNvSpPr/>
          <p:nvPr/>
        </p:nvSpPr>
        <p:spPr>
          <a:xfrm rot="16200000">
            <a:off x="6919934" y="3419464"/>
            <a:ext cx="785802" cy="3805270"/>
          </a:xfrm>
          <a:prstGeom prst="round2Same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5562600" y="5000636"/>
            <a:ext cx="3581400" cy="646331"/>
          </a:xfrm>
          <a:prstGeom prst="rect">
            <a:avLst/>
          </a:prstGeom>
          <a:noFill/>
          <a:ln w="0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Frédéric</a:t>
            </a:r>
            <a:r>
              <a:rPr lang="en-US" b="1" dirty="0" smtClean="0"/>
              <a:t> </a:t>
            </a:r>
            <a:r>
              <a:rPr lang="en-US" b="1" dirty="0" smtClean="0"/>
              <a:t>Kuznik* – Gilles </a:t>
            </a:r>
            <a:r>
              <a:rPr lang="en-US" b="1" dirty="0" err="1" smtClean="0"/>
              <a:t>Rusaouen</a:t>
            </a:r>
            <a:endParaRPr lang="en-US" b="1" dirty="0" smtClean="0"/>
          </a:p>
          <a:p>
            <a:r>
              <a:rPr lang="en-US" i="1" dirty="0" smtClean="0"/>
              <a:t> *</a:t>
            </a:r>
            <a:r>
              <a:rPr lang="en-US" i="1" dirty="0" smtClean="0">
                <a:hlinkClick r:id="rId4"/>
              </a:rPr>
              <a:t>frederic.kuznik</a:t>
            </a:r>
            <a:r>
              <a:rPr lang="en-US" i="1" dirty="0" smtClean="0">
                <a:hlinkClick r:id="rId4"/>
              </a:rPr>
              <a:t>@insa-lyon.fr</a:t>
            </a:r>
            <a:endParaRPr lang="fr-FR" i="1" dirty="0"/>
          </a:p>
        </p:txBody>
      </p:sp>
      <p:sp>
        <p:nvSpPr>
          <p:cNvPr id="17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Arrondir un rectangle avec un coin du même côté 10"/>
          <p:cNvSpPr/>
          <p:nvPr/>
        </p:nvSpPr>
        <p:spPr>
          <a:xfrm rot="5400000">
            <a:off x="3143250" y="-2714625"/>
            <a:ext cx="1071563" cy="7358063"/>
          </a:xfrm>
          <a:prstGeom prst="round2SameRect">
            <a:avLst/>
          </a:prstGeom>
          <a:solidFill>
            <a:srgbClr val="FFE48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12" name="Picture 15" descr="ceth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663" y="749300"/>
            <a:ext cx="17081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fkuznik.INSA-LYON\Desktop\insa_grd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25" y="625475"/>
            <a:ext cx="1241425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C:\Users\fkuznik.INSA-LYON\Desktop\logoucbl2006quadri72dpi__1169192970650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3" y="714375"/>
            <a:ext cx="22129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4" descr="C:\Users\FKUZNI~1.INS\AppData\Local\Temp\Rar$DR02.902\CNRSfilaire-gran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8" y="571500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99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5353080" y="6248400"/>
            <a:ext cx="3409920" cy="646331"/>
          </a:xfrm>
          <a:prstGeom prst="rect">
            <a:avLst/>
          </a:prstGeom>
          <a:noFill/>
          <a:ln w="0">
            <a:noFill/>
          </a:ln>
        </p:spPr>
        <p:txBody>
          <a:bodyPr wrap="square" rtlCol="0">
            <a:spAutoFit/>
          </a:bodyPr>
          <a:lstStyle/>
          <a:p>
            <a:r>
              <a:rPr lang="fr-FR" i="1" dirty="0" smtClean="0"/>
              <a:t>Journée thématique IBPSA 2011  La Rochelle - 03 mail </a:t>
            </a:r>
            <a:r>
              <a:rPr lang="fr-FR" i="1" dirty="0" smtClean="0"/>
              <a:t>2011</a:t>
            </a:r>
            <a:endParaRPr lang="fr-FR" i="1" dirty="0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" y="5981700"/>
            <a:ext cx="3263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357686" y="76200"/>
            <a:ext cx="4786346" cy="1143000"/>
          </a:xfrm>
        </p:spPr>
        <p:txBody>
          <a:bodyPr/>
          <a:lstStyle/>
          <a:p>
            <a:r>
              <a:rPr lang="fr-FR" sz="4000" dirty="0"/>
              <a:t>Triangle de </a:t>
            </a:r>
            <a:r>
              <a:rPr lang="fr-FR" sz="4000" dirty="0" err="1"/>
              <a:t>Lumley</a:t>
            </a:r>
            <a:r>
              <a:rPr lang="fr-FR" sz="4000" dirty="0"/>
              <a:t> </a:t>
            </a:r>
            <a:r>
              <a:rPr lang="fr-FR" sz="4000" dirty="0" smtClean="0"/>
              <a:t>modifié - Définition</a:t>
            </a:r>
            <a:endParaRPr lang="fr-FR" sz="4000" dirty="0"/>
          </a:p>
        </p:txBody>
      </p:sp>
      <p:pic>
        <p:nvPicPr>
          <p:cNvPr id="87060" name="Picture 20" descr="ohh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" y="2298700"/>
            <a:ext cx="4038600" cy="3471863"/>
          </a:xfrm>
          <a:noFill/>
          <a:ln/>
        </p:spPr>
      </p:pic>
      <p:graphicFrame>
        <p:nvGraphicFramePr>
          <p:cNvPr id="87051" name="Object 11"/>
          <p:cNvGraphicFramePr>
            <a:graphicFrameLocks noChangeAspect="1"/>
          </p:cNvGraphicFramePr>
          <p:nvPr/>
        </p:nvGraphicFramePr>
        <p:xfrm>
          <a:off x="4532313" y="1595437"/>
          <a:ext cx="2287587" cy="1071563"/>
        </p:xfrm>
        <a:graphic>
          <a:graphicData uri="http://schemas.openxmlformats.org/presentationml/2006/ole">
            <p:oleObj spid="_x0000_s56322" name="Equation" r:id="rId4" imgW="3441700" imgH="1612900" progId="Equation.DSMT4">
              <p:embed/>
            </p:oleObj>
          </a:graphicData>
        </a:graphic>
      </p:graphicFrame>
      <p:sp>
        <p:nvSpPr>
          <p:cNvPr id="87052" name="Text Box 12"/>
          <p:cNvSpPr txBox="1">
            <a:spLocks noChangeArrowheads="1"/>
          </p:cNvSpPr>
          <p:nvPr/>
        </p:nvSpPr>
        <p:spPr bwMode="auto">
          <a:xfrm>
            <a:off x="260350" y="1624013"/>
            <a:ext cx="42529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000"/>
              <a:t>Tenseur d’anisotropie de Reynolds</a:t>
            </a:r>
          </a:p>
          <a:p>
            <a:pPr algn="ctr">
              <a:spcBef>
                <a:spcPct val="50000"/>
              </a:spcBef>
            </a:pPr>
            <a:r>
              <a:rPr lang="fr-FR" sz="2000"/>
              <a:t>3 invariants I*(=0), II* et III*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224462" y="1523999"/>
            <a:ext cx="3663949" cy="933449"/>
            <a:chOff x="3291" y="745"/>
            <a:chExt cx="2308" cy="588"/>
          </a:xfrm>
        </p:grpSpPr>
        <p:graphicFrame>
          <p:nvGraphicFramePr>
            <p:cNvPr id="87053" name="Object 13"/>
            <p:cNvGraphicFramePr>
              <a:graphicFrameLocks noChangeAspect="1"/>
            </p:cNvGraphicFramePr>
            <p:nvPr/>
          </p:nvGraphicFramePr>
          <p:xfrm>
            <a:off x="4510" y="960"/>
            <a:ext cx="1089" cy="373"/>
          </p:xfrm>
          <a:graphic>
            <a:graphicData uri="http://schemas.openxmlformats.org/presentationml/2006/ole">
              <p:oleObj spid="_x0000_s56323" name="Equation" r:id="rId5" imgW="2819400" imgH="939800" progId="Equation.DSMT4">
                <p:embed/>
              </p:oleObj>
            </a:graphicData>
          </a:graphic>
        </p:graphicFrame>
        <p:sp>
          <p:nvSpPr>
            <p:cNvPr id="87054" name="Oval 14"/>
            <p:cNvSpPr>
              <a:spLocks noChangeArrowheads="1"/>
            </p:cNvSpPr>
            <p:nvPr/>
          </p:nvSpPr>
          <p:spPr bwMode="auto">
            <a:xfrm>
              <a:off x="3291" y="777"/>
              <a:ext cx="440" cy="40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058" name="Freeform 18"/>
            <p:cNvSpPr>
              <a:spLocks/>
            </p:cNvSpPr>
            <p:nvPr/>
          </p:nvSpPr>
          <p:spPr bwMode="auto">
            <a:xfrm>
              <a:off x="3694" y="745"/>
              <a:ext cx="1216" cy="197"/>
            </a:xfrm>
            <a:custGeom>
              <a:avLst/>
              <a:gdLst/>
              <a:ahLst/>
              <a:cxnLst>
                <a:cxn ang="0">
                  <a:pos x="0" y="114"/>
                </a:cxn>
                <a:cxn ang="0">
                  <a:pos x="612" y="14"/>
                </a:cxn>
                <a:cxn ang="0">
                  <a:pos x="1216" y="197"/>
                </a:cxn>
              </a:cxnLst>
              <a:rect l="0" t="0" r="r" b="b"/>
              <a:pathLst>
                <a:path w="1216" h="197">
                  <a:moveTo>
                    <a:pt x="0" y="114"/>
                  </a:moveTo>
                  <a:cubicBezTo>
                    <a:pt x="204" y="57"/>
                    <a:pt x="409" y="0"/>
                    <a:pt x="612" y="14"/>
                  </a:cubicBezTo>
                  <a:cubicBezTo>
                    <a:pt x="815" y="28"/>
                    <a:pt x="1111" y="162"/>
                    <a:pt x="1216" y="197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/>
              <a:tailEnd type="stealth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pic>
        <p:nvPicPr>
          <p:cNvPr id="87065" name="Picture 25" descr="dess"/>
          <p:cNvPicPr>
            <a:picLocks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4200525" y="3070225"/>
            <a:ext cx="4843463" cy="1833563"/>
          </a:xfrm>
          <a:noFill/>
          <a:ln/>
        </p:spPr>
      </p:pic>
      <p:sp>
        <p:nvSpPr>
          <p:cNvPr id="19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74613"/>
            <a:ext cx="4891088" cy="1143000"/>
          </a:xfrm>
        </p:spPr>
        <p:txBody>
          <a:bodyPr/>
          <a:lstStyle/>
          <a:p>
            <a:r>
              <a:rPr lang="fr-FR"/>
              <a:t>Jets isothermes</a:t>
            </a:r>
          </a:p>
        </p:txBody>
      </p:sp>
      <p:pic>
        <p:nvPicPr>
          <p:cNvPr id="90123" name="Picture 11" descr="27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068513"/>
            <a:ext cx="4038600" cy="3589337"/>
          </a:xfrm>
          <a:noFill/>
          <a:ln/>
        </p:spPr>
      </p:pic>
      <p:pic>
        <p:nvPicPr>
          <p:cNvPr id="90125" name="Picture 13" descr="iso1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60875" y="219075"/>
            <a:ext cx="4570413" cy="1119188"/>
          </a:xfrm>
          <a:noFill/>
          <a:ln/>
        </p:spPr>
      </p:pic>
      <p:pic>
        <p:nvPicPr>
          <p:cNvPr id="90127" name="Picture 15" descr="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7100" y="2354263"/>
            <a:ext cx="3598863" cy="3198812"/>
          </a:xfrm>
          <a:prstGeom prst="rect">
            <a:avLst/>
          </a:prstGeom>
          <a:noFill/>
        </p:spPr>
      </p:pic>
      <p:sp>
        <p:nvSpPr>
          <p:cNvPr id="90129" name="Text Box 17"/>
          <p:cNvSpPr txBox="1">
            <a:spLocks noChangeArrowheads="1"/>
          </p:cNvSpPr>
          <p:nvPr/>
        </p:nvSpPr>
        <p:spPr bwMode="auto">
          <a:xfrm>
            <a:off x="4600575" y="5413375"/>
            <a:ext cx="37163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Champs des vecteurs propres associés à la valeur propre la plus élevée</a:t>
            </a:r>
          </a:p>
        </p:txBody>
      </p:sp>
      <p:sp>
        <p:nvSpPr>
          <p:cNvPr id="15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2" name="Picture 14" descr="cho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2463" y="219075"/>
            <a:ext cx="44989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3" name="Picture 15" descr="28"/>
          <p:cNvPicPr>
            <a:picLocks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4175" y="1241425"/>
            <a:ext cx="4425950" cy="3598863"/>
          </a:xfrm>
          <a:noFill/>
          <a:ln/>
        </p:spPr>
      </p:pic>
      <p:sp>
        <p:nvSpPr>
          <p:cNvPr id="94226" name="Rectangle 18"/>
          <p:cNvSpPr>
            <a:spLocks noGrp="1" noChangeArrowheads="1"/>
          </p:cNvSpPr>
          <p:nvPr>
            <p:ph type="title"/>
          </p:nvPr>
        </p:nvSpPr>
        <p:spPr>
          <a:xfrm>
            <a:off x="57150" y="74613"/>
            <a:ext cx="4891088" cy="1143000"/>
          </a:xfrm>
          <a:noFill/>
          <a:ln/>
        </p:spPr>
        <p:txBody>
          <a:bodyPr/>
          <a:lstStyle/>
          <a:p>
            <a:r>
              <a:rPr lang="fr-FR"/>
              <a:t>Jets chauds</a:t>
            </a:r>
          </a:p>
        </p:txBody>
      </p:sp>
      <p:pic>
        <p:nvPicPr>
          <p:cNvPr id="94227" name="Picture 19" descr="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3717925"/>
            <a:ext cx="3090863" cy="2747963"/>
          </a:xfrm>
          <a:prstGeom prst="rect">
            <a:avLst/>
          </a:prstGeom>
          <a:noFill/>
        </p:spPr>
      </p:pic>
      <p:pic>
        <p:nvPicPr>
          <p:cNvPr id="94229" name="Picture 21" descr="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03900" y="1150938"/>
            <a:ext cx="3090863" cy="2747962"/>
          </a:xfrm>
          <a:prstGeom prst="rect">
            <a:avLst/>
          </a:prstGeom>
          <a:noFill/>
        </p:spPr>
      </p:pic>
      <p:sp>
        <p:nvSpPr>
          <p:cNvPr id="94231" name="Text Box 23"/>
          <p:cNvSpPr txBox="1">
            <a:spLocks noChangeArrowheads="1"/>
          </p:cNvSpPr>
          <p:nvPr/>
        </p:nvSpPr>
        <p:spPr bwMode="auto">
          <a:xfrm>
            <a:off x="522288" y="5195888"/>
            <a:ext cx="37163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Champs des vecteurs propres associés à la valeur propre la plus élevée (haut) et la deuxième plus élevée (bas)</a:t>
            </a:r>
          </a:p>
        </p:txBody>
      </p:sp>
      <p:sp>
        <p:nvSpPr>
          <p:cNvPr id="94232" name="Line 24"/>
          <p:cNvSpPr>
            <a:spLocks noChangeShapeType="1"/>
          </p:cNvSpPr>
          <p:nvPr/>
        </p:nvSpPr>
        <p:spPr bwMode="auto">
          <a:xfrm>
            <a:off x="4106863" y="5326063"/>
            <a:ext cx="0" cy="98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4233" name="Line 25"/>
          <p:cNvSpPr>
            <a:spLocks noChangeShapeType="1"/>
          </p:cNvSpPr>
          <p:nvPr/>
        </p:nvSpPr>
        <p:spPr bwMode="auto">
          <a:xfrm flipV="1">
            <a:off x="4078288" y="3875088"/>
            <a:ext cx="1538287" cy="198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9" name="Rectangle 11"/>
          <p:cNvSpPr>
            <a:spLocks noGrp="1" noChangeArrowheads="1"/>
          </p:cNvSpPr>
          <p:nvPr>
            <p:ph type="title"/>
          </p:nvPr>
        </p:nvSpPr>
        <p:spPr>
          <a:xfrm>
            <a:off x="-142875" y="74613"/>
            <a:ext cx="4891088" cy="1143000"/>
          </a:xfrm>
          <a:noFill/>
          <a:ln/>
        </p:spPr>
        <p:txBody>
          <a:bodyPr/>
          <a:lstStyle/>
          <a:p>
            <a:r>
              <a:rPr lang="fr-FR" sz="4000"/>
              <a:t>Jets froids adhérant </a:t>
            </a:r>
            <a:br>
              <a:rPr lang="fr-FR" sz="4000"/>
            </a:br>
            <a:r>
              <a:rPr lang="fr-FR" sz="4000"/>
              <a:t>à la paroi</a:t>
            </a:r>
          </a:p>
        </p:txBody>
      </p:sp>
      <p:pic>
        <p:nvPicPr>
          <p:cNvPr id="99342" name="Picture 14" descr="froi1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5025" y="152400"/>
            <a:ext cx="44989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43" name="Picture 15" descr="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463" y="1211263"/>
            <a:ext cx="4048125" cy="3598862"/>
          </a:xfrm>
          <a:prstGeom prst="rect">
            <a:avLst/>
          </a:prstGeom>
          <a:noFill/>
        </p:spPr>
      </p:pic>
      <p:pic>
        <p:nvPicPr>
          <p:cNvPr id="99345" name="Picture 17" descr="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2413" y="1295400"/>
            <a:ext cx="3090862" cy="2747963"/>
          </a:xfrm>
          <a:prstGeom prst="rect">
            <a:avLst/>
          </a:prstGeom>
          <a:noFill/>
        </p:spPr>
      </p:pic>
      <p:pic>
        <p:nvPicPr>
          <p:cNvPr id="99347" name="Picture 19" descr="2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3716338"/>
            <a:ext cx="3090863" cy="2747962"/>
          </a:xfrm>
          <a:prstGeom prst="rect">
            <a:avLst/>
          </a:prstGeom>
          <a:noFill/>
        </p:spPr>
      </p:pic>
      <p:sp>
        <p:nvSpPr>
          <p:cNvPr id="99349" name="Text Box 21"/>
          <p:cNvSpPr txBox="1">
            <a:spLocks noChangeArrowheads="1"/>
          </p:cNvSpPr>
          <p:nvPr/>
        </p:nvSpPr>
        <p:spPr bwMode="auto">
          <a:xfrm>
            <a:off x="550863" y="5124450"/>
            <a:ext cx="37163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Champs des vecteurs propres associés à la valeur propre la plus élevée (haut) et la deuxième plus élevée (bas)</a:t>
            </a:r>
          </a:p>
        </p:txBody>
      </p:sp>
      <p:sp>
        <p:nvSpPr>
          <p:cNvPr id="99350" name="Line 22"/>
          <p:cNvSpPr>
            <a:spLocks noChangeShapeType="1"/>
          </p:cNvSpPr>
          <p:nvPr/>
        </p:nvSpPr>
        <p:spPr bwMode="auto">
          <a:xfrm>
            <a:off x="4179888" y="5138738"/>
            <a:ext cx="0" cy="111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9351" name="Line 23"/>
          <p:cNvSpPr>
            <a:spLocks noChangeShapeType="1"/>
          </p:cNvSpPr>
          <p:nvPr/>
        </p:nvSpPr>
        <p:spPr bwMode="auto">
          <a:xfrm flipV="1">
            <a:off x="4165600" y="3832225"/>
            <a:ext cx="1074738" cy="1857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9" name="Rectangle 11"/>
          <p:cNvSpPr>
            <a:spLocks noGrp="1" noChangeArrowheads="1"/>
          </p:cNvSpPr>
          <p:nvPr>
            <p:ph type="title"/>
          </p:nvPr>
        </p:nvSpPr>
        <p:spPr>
          <a:xfrm>
            <a:off x="-100013" y="74613"/>
            <a:ext cx="5051426" cy="1143000"/>
          </a:xfrm>
          <a:noFill/>
          <a:ln/>
        </p:spPr>
        <p:txBody>
          <a:bodyPr/>
          <a:lstStyle/>
          <a:p>
            <a:r>
              <a:rPr lang="fr-FR" sz="4000"/>
              <a:t>Jets froids n’adhérant </a:t>
            </a:r>
            <a:br>
              <a:rPr lang="fr-FR" sz="4000"/>
            </a:br>
            <a:r>
              <a:rPr lang="fr-FR" sz="4000"/>
              <a:t>pas à la paroi</a:t>
            </a:r>
          </a:p>
        </p:txBody>
      </p:sp>
      <p:pic>
        <p:nvPicPr>
          <p:cNvPr id="104462" name="Picture 14" descr="froi2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0" y="236538"/>
            <a:ext cx="44084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63" name="Picture 15" descr="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613" y="1111250"/>
            <a:ext cx="4048125" cy="3598863"/>
          </a:xfrm>
          <a:prstGeom prst="rect">
            <a:avLst/>
          </a:prstGeom>
          <a:noFill/>
        </p:spPr>
      </p:pic>
      <p:pic>
        <p:nvPicPr>
          <p:cNvPr id="104465" name="Picture 17" descr="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3716338"/>
            <a:ext cx="3090863" cy="2747962"/>
          </a:xfrm>
          <a:prstGeom prst="rect">
            <a:avLst/>
          </a:prstGeom>
          <a:noFill/>
        </p:spPr>
      </p:pic>
      <p:pic>
        <p:nvPicPr>
          <p:cNvPr id="104467" name="Picture 19" descr="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2413" y="1295400"/>
            <a:ext cx="3090862" cy="2747963"/>
          </a:xfrm>
          <a:prstGeom prst="rect">
            <a:avLst/>
          </a:prstGeom>
          <a:noFill/>
        </p:spPr>
      </p:pic>
      <p:sp>
        <p:nvSpPr>
          <p:cNvPr id="104469" name="Text Box 21"/>
          <p:cNvSpPr txBox="1">
            <a:spLocks noChangeArrowheads="1"/>
          </p:cNvSpPr>
          <p:nvPr/>
        </p:nvSpPr>
        <p:spPr bwMode="auto">
          <a:xfrm>
            <a:off x="636588" y="5081588"/>
            <a:ext cx="37163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Champs des vecteurs propres associés à la valeur propre la plus élevée (haut) et la deuxième plus élevée (bas)</a:t>
            </a:r>
          </a:p>
        </p:txBody>
      </p:sp>
      <p:sp>
        <p:nvSpPr>
          <p:cNvPr id="104470" name="Line 22"/>
          <p:cNvSpPr>
            <a:spLocks noChangeShapeType="1"/>
          </p:cNvSpPr>
          <p:nvPr/>
        </p:nvSpPr>
        <p:spPr bwMode="auto">
          <a:xfrm flipH="1">
            <a:off x="4267200" y="5138738"/>
            <a:ext cx="14288" cy="1189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4471" name="Line 23"/>
          <p:cNvSpPr>
            <a:spLocks noChangeShapeType="1"/>
          </p:cNvSpPr>
          <p:nvPr/>
        </p:nvSpPr>
        <p:spPr bwMode="auto">
          <a:xfrm flipV="1">
            <a:off x="4267200" y="3614738"/>
            <a:ext cx="1001713" cy="208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57686" y="76200"/>
            <a:ext cx="4786346" cy="1143000"/>
          </a:xfrm>
        </p:spPr>
        <p:txBody>
          <a:bodyPr/>
          <a:lstStyle/>
          <a:p>
            <a:r>
              <a:rPr lang="fr-FR"/>
              <a:t>Analyse spectrale</a:t>
            </a:r>
          </a:p>
        </p:txBody>
      </p:sp>
      <p:pic>
        <p:nvPicPr>
          <p:cNvPr id="109579" name="Picture 11" descr="i1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3550" y="1004888"/>
            <a:ext cx="2879725" cy="2305050"/>
          </a:xfrm>
          <a:noFill/>
          <a:ln/>
        </p:spPr>
      </p:pic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504825" y="3370263"/>
            <a:ext cx="2830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Cas isotherme</a:t>
            </a:r>
          </a:p>
        </p:txBody>
      </p:sp>
      <p:pic>
        <p:nvPicPr>
          <p:cNvPr id="109582" name="Picture 14" descr="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1300" y="1068388"/>
            <a:ext cx="2879725" cy="2305050"/>
          </a:xfrm>
          <a:prstGeom prst="rect">
            <a:avLst/>
          </a:prstGeom>
          <a:noFill/>
        </p:spPr>
      </p:pic>
      <p:sp>
        <p:nvSpPr>
          <p:cNvPr id="109584" name="Text Box 16"/>
          <p:cNvSpPr txBox="1">
            <a:spLocks noChangeArrowheads="1"/>
          </p:cNvSpPr>
          <p:nvPr/>
        </p:nvSpPr>
        <p:spPr bwMode="auto">
          <a:xfrm>
            <a:off x="5395913" y="3484563"/>
            <a:ext cx="28305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Cas chaud</a:t>
            </a:r>
          </a:p>
        </p:txBody>
      </p:sp>
      <p:pic>
        <p:nvPicPr>
          <p:cNvPr id="109585" name="Picture 17" descr="f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75" y="3784600"/>
            <a:ext cx="2879725" cy="2305050"/>
          </a:xfrm>
          <a:prstGeom prst="rect">
            <a:avLst/>
          </a:prstGeom>
          <a:noFill/>
        </p:spPr>
      </p:pic>
      <p:sp>
        <p:nvSpPr>
          <p:cNvPr id="109587" name="Text Box 19"/>
          <p:cNvSpPr txBox="1">
            <a:spLocks noChangeArrowheads="1"/>
          </p:cNvSpPr>
          <p:nvPr/>
        </p:nvSpPr>
        <p:spPr bwMode="auto">
          <a:xfrm>
            <a:off x="506413" y="6024563"/>
            <a:ext cx="3106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Cas froid adhérant à la paroi</a:t>
            </a:r>
          </a:p>
        </p:txBody>
      </p:sp>
      <p:pic>
        <p:nvPicPr>
          <p:cNvPr id="109588" name="Picture 20" descr="f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4325" y="3856038"/>
            <a:ext cx="2879725" cy="2305050"/>
          </a:xfrm>
          <a:prstGeom prst="rect">
            <a:avLst/>
          </a:prstGeom>
          <a:noFill/>
        </p:spPr>
      </p:pic>
      <p:sp>
        <p:nvSpPr>
          <p:cNvPr id="109590" name="Text Box 22"/>
          <p:cNvSpPr txBox="1">
            <a:spLocks noChangeArrowheads="1"/>
          </p:cNvSpPr>
          <p:nvPr/>
        </p:nvSpPr>
        <p:spPr bwMode="auto">
          <a:xfrm>
            <a:off x="5032375" y="6051550"/>
            <a:ext cx="3805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Cas froid n’adhérant pas à la paroi</a:t>
            </a:r>
          </a:p>
        </p:txBody>
      </p:sp>
      <p:sp>
        <p:nvSpPr>
          <p:cNvPr id="19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Scénario possible d’instabilité</a:t>
            </a:r>
          </a:p>
        </p:txBody>
      </p:sp>
      <p:pic>
        <p:nvPicPr>
          <p:cNvPr id="114704" name="Picture 16" descr="32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1188" y="2152650"/>
            <a:ext cx="4451350" cy="2949575"/>
          </a:xfrm>
          <a:noFill/>
          <a:ln/>
        </p:spPr>
      </p:pic>
      <p:pic>
        <p:nvPicPr>
          <p:cNvPr id="114706" name="Picture 18" descr="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8" y="2784475"/>
            <a:ext cx="3884612" cy="1376363"/>
          </a:xfrm>
          <a:prstGeom prst="rect">
            <a:avLst/>
          </a:prstGeom>
          <a:noFill/>
        </p:spPr>
      </p:pic>
      <p:sp>
        <p:nvSpPr>
          <p:cNvPr id="114708" name="Text Box 20"/>
          <p:cNvSpPr txBox="1">
            <a:spLocks noChangeArrowheads="1"/>
          </p:cNvSpPr>
          <p:nvPr/>
        </p:nvSpPr>
        <p:spPr bwMode="auto">
          <a:xfrm>
            <a:off x="188913" y="4368800"/>
            <a:ext cx="365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EWING D. et POLLARD A. (1997)</a:t>
            </a:r>
          </a:p>
        </p:txBody>
      </p:sp>
      <p:sp>
        <p:nvSpPr>
          <p:cNvPr id="114709" name="Text Box 21"/>
          <p:cNvSpPr txBox="1">
            <a:spLocks noChangeArrowheads="1"/>
          </p:cNvSpPr>
          <p:nvPr/>
        </p:nvSpPr>
        <p:spPr bwMode="auto">
          <a:xfrm>
            <a:off x="4873625" y="5426075"/>
            <a:ext cx="365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MATSUMADA et al. (1990)</a:t>
            </a:r>
          </a:p>
        </p:txBody>
      </p:sp>
      <p:sp>
        <p:nvSpPr>
          <p:cNvPr id="15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Autres résultats …</a:t>
            </a:r>
            <a:endParaRPr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fig3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157691" y="3429000"/>
            <a:ext cx="2833909" cy="2520000"/>
          </a:xfrm>
          <a:prstGeom prst="rect">
            <a:avLst/>
          </a:prstGeom>
        </p:spPr>
      </p:pic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3962400" y="500042"/>
            <a:ext cx="36718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600" b="1" u="sng" dirty="0" smtClean="0"/>
              <a:t>Direct </a:t>
            </a:r>
            <a:r>
              <a:rPr lang="fr-FR" sz="2600" b="1" u="sng" dirty="0" err="1" smtClean="0"/>
              <a:t>Numerical</a:t>
            </a:r>
            <a:r>
              <a:rPr lang="fr-FR" sz="2600" b="1" u="sng" dirty="0" smtClean="0"/>
              <a:t> Simulation (DNS)</a:t>
            </a:r>
            <a:endParaRPr lang="fr-FR" sz="2600" b="1" u="sng" dirty="0"/>
          </a:p>
        </p:txBody>
      </p:sp>
      <p:sp>
        <p:nvSpPr>
          <p:cNvPr id="17" name="ZoneTexte 12"/>
          <p:cNvSpPr txBox="1">
            <a:spLocks noChangeArrowheads="1"/>
          </p:cNvSpPr>
          <p:nvPr/>
        </p:nvSpPr>
        <p:spPr bwMode="auto">
          <a:xfrm>
            <a:off x="228600" y="5358824"/>
            <a:ext cx="365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smtClean="0">
                <a:latin typeface="+mn-lt"/>
              </a:rPr>
              <a:t>The </a:t>
            </a:r>
            <a:r>
              <a:rPr lang="fr-FR" sz="1600" i="1" dirty="0" err="1" smtClean="0">
                <a:latin typeface="+mn-lt"/>
              </a:rPr>
              <a:t>lid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driven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cavity</a:t>
            </a:r>
            <a:r>
              <a:rPr lang="fr-FR" sz="1600" i="1" dirty="0" smtClean="0">
                <a:latin typeface="+mn-lt"/>
              </a:rPr>
              <a:t> case</a:t>
            </a:r>
            <a:endParaRPr lang="fr-FR" sz="1600" i="1" dirty="0">
              <a:latin typeface="+mn-lt"/>
            </a:endParaRPr>
          </a:p>
        </p:txBody>
      </p:sp>
      <p:sp>
        <p:nvSpPr>
          <p:cNvPr id="19" name="ZoneTexte 12"/>
          <p:cNvSpPr txBox="1">
            <a:spLocks noChangeArrowheads="1"/>
          </p:cNvSpPr>
          <p:nvPr/>
        </p:nvSpPr>
        <p:spPr bwMode="auto">
          <a:xfrm>
            <a:off x="5334000" y="5892224"/>
            <a:ext cx="36576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smtClean="0"/>
              <a:t>Validation </a:t>
            </a:r>
            <a:r>
              <a:rPr lang="fr-FR" sz="1600" i="1" dirty="0" err="1" smtClean="0"/>
              <a:t>with</a:t>
            </a:r>
            <a:r>
              <a:rPr lang="fr-FR" sz="1600" i="1" dirty="0" smtClean="0"/>
              <a:t> </a:t>
            </a:r>
            <a:r>
              <a:rPr lang="fr-FR" sz="1600" i="1" dirty="0" err="1" smtClean="0"/>
              <a:t>experimental</a:t>
            </a:r>
            <a:r>
              <a:rPr lang="fr-FR" sz="1600" i="1" dirty="0" smtClean="0"/>
              <a:t> data </a:t>
            </a:r>
            <a:r>
              <a:rPr lang="fr-FR" sz="1600" i="1" dirty="0" err="1" smtClean="0"/>
              <a:t>from</a:t>
            </a:r>
            <a:r>
              <a:rPr lang="fr-FR" sz="1600" i="1" dirty="0" smtClean="0"/>
              <a:t> the </a:t>
            </a:r>
            <a:r>
              <a:rPr lang="fr-FR" sz="1600" i="1" dirty="0" err="1" smtClean="0"/>
              <a:t>literature</a:t>
            </a:r>
            <a:endParaRPr lang="fr-FR" sz="1600" i="1" dirty="0">
              <a:latin typeface="+mn-lt"/>
            </a:endParaRPr>
          </a:p>
        </p:txBody>
      </p:sp>
      <p:sp>
        <p:nvSpPr>
          <p:cNvPr id="9" name="ZoneTexte 12"/>
          <p:cNvSpPr txBox="1">
            <a:spLocks noChangeArrowheads="1"/>
          </p:cNvSpPr>
          <p:nvPr/>
        </p:nvSpPr>
        <p:spPr bwMode="auto">
          <a:xfrm>
            <a:off x="457200" y="1143000"/>
            <a:ext cx="64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u="sng" dirty="0" err="1" smtClean="0"/>
              <a:t>Lid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driven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cavity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Re</a:t>
            </a:r>
            <a:r>
              <a:rPr lang="fr-FR" sz="2000" b="1" u="sng" dirty="0" smtClean="0"/>
              <a:t>=10000, LBM D3Q19 MRT</a:t>
            </a:r>
            <a:endParaRPr lang="fr-FR" sz="2000" b="1" u="sng" dirty="0">
              <a:latin typeface="+mn-lt"/>
            </a:endParaRPr>
          </a:p>
        </p:txBody>
      </p:sp>
      <p:pic>
        <p:nvPicPr>
          <p:cNvPr id="10" name="Image 9" descr="fig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76200" y="1657800"/>
            <a:ext cx="4517073" cy="3600000"/>
          </a:xfrm>
          <a:prstGeom prst="rect">
            <a:avLst/>
          </a:prstGeom>
        </p:spPr>
      </p:pic>
      <p:pic>
        <p:nvPicPr>
          <p:cNvPr id="11" name="Image 10" descr="fig2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6157691" y="990600"/>
            <a:ext cx="2833909" cy="2520000"/>
          </a:xfrm>
          <a:prstGeom prst="rect">
            <a:avLst/>
          </a:prstGeom>
        </p:spPr>
      </p:pic>
      <p:sp>
        <p:nvSpPr>
          <p:cNvPr id="13" name="Flèche droite rayée 12"/>
          <p:cNvSpPr/>
          <p:nvPr/>
        </p:nvSpPr>
        <p:spPr bwMode="auto">
          <a:xfrm>
            <a:off x="3962400" y="3276600"/>
            <a:ext cx="1676400" cy="457200"/>
          </a:xfrm>
          <a:prstGeom prst="stripedRightArrow">
            <a:avLst/>
          </a:prstGeom>
          <a:solidFill>
            <a:srgbClr val="FFE579"/>
          </a:soli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fr-FR"/>
          </a:p>
        </p:txBody>
      </p:sp>
      <p:sp>
        <p:nvSpPr>
          <p:cNvPr id="22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3962400" y="500042"/>
            <a:ext cx="36718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600" b="1" u="sng" dirty="0" smtClean="0"/>
              <a:t>Direct </a:t>
            </a:r>
            <a:r>
              <a:rPr lang="fr-FR" sz="2600" b="1" u="sng" dirty="0" err="1" smtClean="0"/>
              <a:t>Numerical</a:t>
            </a:r>
            <a:r>
              <a:rPr lang="fr-FR" sz="2600" b="1" u="sng" dirty="0" smtClean="0"/>
              <a:t> Simulation (DNS)</a:t>
            </a:r>
            <a:endParaRPr lang="fr-FR" sz="2600" b="1" u="sng" dirty="0"/>
          </a:p>
        </p:txBody>
      </p:sp>
      <p:sp>
        <p:nvSpPr>
          <p:cNvPr id="17" name="ZoneTexte 12"/>
          <p:cNvSpPr txBox="1">
            <a:spLocks noChangeArrowheads="1"/>
          </p:cNvSpPr>
          <p:nvPr/>
        </p:nvSpPr>
        <p:spPr bwMode="auto">
          <a:xfrm>
            <a:off x="304800" y="5334000"/>
            <a:ext cx="365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</a:t>
            </a:r>
            <a:r>
              <a:rPr lang="fr-FR" sz="1600" i="1" dirty="0" err="1" smtClean="0">
                <a:latin typeface="+mn-lt"/>
              </a:rPr>
              <a:t>velocity</a:t>
            </a:r>
            <a:r>
              <a:rPr lang="fr-FR" sz="1600" i="1" dirty="0" smtClean="0">
                <a:latin typeface="+mn-lt"/>
              </a:rPr>
              <a:t> magnitude</a:t>
            </a:r>
            <a:endParaRPr lang="fr-FR" sz="1600" i="1" dirty="0">
              <a:latin typeface="+mn-lt"/>
            </a:endParaRPr>
          </a:p>
        </p:txBody>
      </p:sp>
      <p:sp>
        <p:nvSpPr>
          <p:cNvPr id="9" name="ZoneTexte 12"/>
          <p:cNvSpPr txBox="1">
            <a:spLocks noChangeArrowheads="1"/>
          </p:cNvSpPr>
          <p:nvPr/>
        </p:nvSpPr>
        <p:spPr bwMode="auto">
          <a:xfrm>
            <a:off x="457200" y="990600"/>
            <a:ext cx="64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u="sng" dirty="0" err="1" smtClean="0"/>
              <a:t>Lid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driven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cavity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Re</a:t>
            </a:r>
            <a:r>
              <a:rPr lang="fr-FR" sz="2000" b="1" u="sng" dirty="0" smtClean="0"/>
              <a:t>=10000, LBM D3Q19 MRT</a:t>
            </a:r>
            <a:endParaRPr lang="fr-FR" sz="2000" b="1" u="sng" dirty="0">
              <a:latin typeface="+mn-lt"/>
            </a:endParaRPr>
          </a:p>
        </p:txBody>
      </p:sp>
      <p:sp>
        <p:nvSpPr>
          <p:cNvPr id="13" name="Flèche droite rayée 12"/>
          <p:cNvSpPr/>
          <p:nvPr/>
        </p:nvSpPr>
        <p:spPr bwMode="auto">
          <a:xfrm>
            <a:off x="3962400" y="3276600"/>
            <a:ext cx="1066800" cy="457200"/>
          </a:xfrm>
          <a:prstGeom prst="stripedRightArrow">
            <a:avLst/>
          </a:prstGeom>
          <a:solidFill>
            <a:srgbClr val="FFE579"/>
          </a:solidFill>
          <a:ln w="952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fr-FR"/>
          </a:p>
        </p:txBody>
      </p:sp>
      <p:sp>
        <p:nvSpPr>
          <p:cNvPr id="16" name="ZoneTexte 12"/>
          <p:cNvSpPr txBox="1">
            <a:spLocks noChangeArrowheads="1"/>
          </p:cNvSpPr>
          <p:nvPr/>
        </p:nvSpPr>
        <p:spPr bwMode="auto">
          <a:xfrm>
            <a:off x="5486400" y="3352800"/>
            <a:ext cx="365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turbulence production (P&gt;0)</a:t>
            </a:r>
            <a:endParaRPr lang="fr-FR" sz="1600" i="1" dirty="0">
              <a:latin typeface="+mn-lt"/>
            </a:endParaRPr>
          </a:p>
        </p:txBody>
      </p:sp>
      <p:sp>
        <p:nvSpPr>
          <p:cNvPr id="20" name="ZoneTexte 12"/>
          <p:cNvSpPr txBox="1">
            <a:spLocks noChangeArrowheads="1"/>
          </p:cNvSpPr>
          <p:nvPr/>
        </p:nvSpPr>
        <p:spPr bwMode="auto">
          <a:xfrm>
            <a:off x="5486400" y="5986046"/>
            <a:ext cx="365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turbulence production (P&lt;0)</a:t>
            </a:r>
            <a:endParaRPr lang="fr-FR" sz="1600" i="1" dirty="0">
              <a:latin typeface="+mn-lt"/>
            </a:endParaRP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9800"/>
            <a:ext cx="2923442" cy="2667000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143000"/>
            <a:ext cx="2257549" cy="2160000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3783600"/>
            <a:ext cx="2187342" cy="2160000"/>
          </a:xfrm>
          <a:prstGeom prst="rect">
            <a:avLst/>
          </a:prstGeom>
        </p:spPr>
      </p:pic>
      <p:sp>
        <p:nvSpPr>
          <p:cNvPr id="18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i="1" dirty="0" smtClean="0"/>
              <a:t>Problématique</a:t>
            </a:r>
            <a:endParaRPr lang="fr-FR" i="1" dirty="0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fr-FR" i="1" dirty="0" smtClean="0"/>
              <a:t>« In addition, </a:t>
            </a:r>
            <a:r>
              <a:rPr lang="fr-FR" i="1" dirty="0" err="1" smtClean="0"/>
              <a:t>models</a:t>
            </a:r>
            <a:r>
              <a:rPr lang="fr-FR" i="1" dirty="0" smtClean="0"/>
              <a:t> do not </a:t>
            </a:r>
            <a:r>
              <a:rPr lang="fr-FR" i="1" dirty="0" err="1" smtClean="0"/>
              <a:t>appear</a:t>
            </a:r>
            <a:r>
              <a:rPr lang="fr-FR" i="1" dirty="0" smtClean="0"/>
              <a:t> to </a:t>
            </a:r>
            <a:r>
              <a:rPr lang="fr-FR" i="1" dirty="0" err="1" smtClean="0"/>
              <a:t>be</a:t>
            </a:r>
            <a:r>
              <a:rPr lang="fr-FR" i="1" dirty="0" smtClean="0"/>
              <a:t> </a:t>
            </a:r>
            <a:r>
              <a:rPr lang="fr-FR" i="1" dirty="0" err="1" smtClean="0"/>
              <a:t>universal</a:t>
            </a:r>
            <a:r>
              <a:rPr lang="fr-FR" i="1" dirty="0" smtClean="0"/>
              <a:t>, and the performance of the </a:t>
            </a:r>
            <a:r>
              <a:rPr lang="fr-FR" i="1" dirty="0" err="1" smtClean="0"/>
              <a:t>various</a:t>
            </a:r>
            <a:r>
              <a:rPr lang="fr-FR" i="1" dirty="0" smtClean="0"/>
              <a:t> </a:t>
            </a:r>
            <a:r>
              <a:rPr lang="fr-FR" i="1" dirty="0" err="1" smtClean="0"/>
              <a:t>available</a:t>
            </a:r>
            <a:r>
              <a:rPr lang="fr-FR" i="1" dirty="0" smtClean="0"/>
              <a:t> </a:t>
            </a:r>
            <a:r>
              <a:rPr lang="fr-FR" i="1" dirty="0" err="1" smtClean="0"/>
              <a:t>models</a:t>
            </a:r>
            <a:r>
              <a:rPr lang="fr-FR" i="1" dirty="0" smtClean="0"/>
              <a:t> in </a:t>
            </a:r>
            <a:r>
              <a:rPr lang="fr-FR" i="1" dirty="0" err="1" smtClean="0"/>
              <a:t>typ</a:t>
            </a:r>
            <a:r>
              <a:rPr lang="fr-FR" i="1" dirty="0" err="1" smtClean="0"/>
              <a:t>ical</a:t>
            </a:r>
            <a:r>
              <a:rPr lang="fr-FR" i="1" dirty="0" smtClean="0"/>
              <a:t> situations </a:t>
            </a:r>
            <a:r>
              <a:rPr lang="fr-FR" i="1" dirty="0" err="1" smtClean="0"/>
              <a:t>is</a:t>
            </a:r>
            <a:r>
              <a:rPr lang="fr-FR" i="1" dirty="0" smtClean="0"/>
              <a:t> </a:t>
            </a:r>
            <a:r>
              <a:rPr lang="fr-FR" i="1" dirty="0" err="1" smtClean="0"/>
              <a:t>something</a:t>
            </a:r>
            <a:r>
              <a:rPr lang="fr-FR" i="1" dirty="0" smtClean="0"/>
              <a:t> </a:t>
            </a:r>
            <a:r>
              <a:rPr lang="fr-FR" i="1" dirty="0" err="1" smtClean="0"/>
              <a:t>which</a:t>
            </a:r>
            <a:r>
              <a:rPr lang="fr-FR" i="1" dirty="0" smtClean="0"/>
              <a:t> </a:t>
            </a:r>
            <a:r>
              <a:rPr lang="fr-FR" i="1" dirty="0" err="1" smtClean="0"/>
              <a:t>should</a:t>
            </a:r>
            <a:r>
              <a:rPr lang="fr-FR" i="1" dirty="0" smtClean="0"/>
              <a:t> </a:t>
            </a:r>
            <a:r>
              <a:rPr lang="fr-FR" i="1" dirty="0" err="1" smtClean="0"/>
              <a:t>be</a:t>
            </a:r>
            <a:r>
              <a:rPr lang="fr-FR" i="1" dirty="0" smtClean="0"/>
              <a:t> </a:t>
            </a:r>
            <a:r>
              <a:rPr lang="fr-FR" i="1" dirty="0" err="1" smtClean="0"/>
              <a:t>documented</a:t>
            </a:r>
            <a:r>
              <a:rPr lang="fr-FR" i="1" dirty="0" smtClean="0"/>
              <a:t> to help the user select </a:t>
            </a:r>
            <a:r>
              <a:rPr lang="fr-FR" i="1" dirty="0" err="1" smtClean="0"/>
              <a:t>appropriate</a:t>
            </a:r>
            <a:r>
              <a:rPr lang="fr-FR" i="1" dirty="0" smtClean="0"/>
              <a:t> </a:t>
            </a:r>
            <a:r>
              <a:rPr lang="fr-FR" i="1" dirty="0" err="1" smtClean="0"/>
              <a:t>models</a:t>
            </a:r>
            <a:r>
              <a:rPr lang="fr-FR" i="1" dirty="0" smtClean="0"/>
              <a:t>, and </a:t>
            </a:r>
            <a:r>
              <a:rPr lang="fr-FR" i="1" dirty="0" err="1" smtClean="0"/>
              <a:t>interpret</a:t>
            </a:r>
            <a:r>
              <a:rPr lang="fr-FR" i="1" dirty="0" smtClean="0"/>
              <a:t> </a:t>
            </a:r>
            <a:r>
              <a:rPr lang="fr-FR" i="1" dirty="0" err="1" smtClean="0"/>
              <a:t>their</a:t>
            </a:r>
            <a:r>
              <a:rPr lang="fr-FR" i="1" dirty="0" smtClean="0"/>
              <a:t> </a:t>
            </a:r>
            <a:r>
              <a:rPr lang="fr-FR" i="1" dirty="0" err="1" smtClean="0"/>
              <a:t>results</a:t>
            </a:r>
            <a:r>
              <a:rPr lang="fr-FR" i="1" dirty="0" smtClean="0"/>
              <a:t>. »</a:t>
            </a:r>
            <a:endParaRPr lang="fr-FR" i="1" dirty="0" smtClean="0"/>
          </a:p>
          <a:p>
            <a:pPr>
              <a:buNone/>
            </a:pPr>
            <a:r>
              <a:rPr lang="fr-FR" i="1" dirty="0" smtClean="0"/>
              <a:t>						</a:t>
            </a:r>
            <a:r>
              <a:rPr lang="fr-FR" i="1" dirty="0" err="1" smtClean="0"/>
              <a:t>J.L.Lumley</a:t>
            </a:r>
            <a:endParaRPr lang="fr-FR" i="1" dirty="0" smtClean="0"/>
          </a:p>
          <a:p>
            <a:pPr>
              <a:buNone/>
            </a:pPr>
            <a:endParaRPr lang="fr-FR" dirty="0" smtClean="0"/>
          </a:p>
          <a:p>
            <a:pPr algn="just">
              <a:buNone/>
            </a:pPr>
            <a:r>
              <a:rPr lang="fr-FR" b="1" i="1" dirty="0" smtClean="0"/>
              <a:t>Quels sont les caractéristiques des écoulements turbulents de b</a:t>
            </a:r>
            <a:r>
              <a:rPr lang="fr-FR" b="1" i="1" dirty="0" smtClean="0"/>
              <a:t>âtiment et quels sont les modèles de turbulence adaptés ?</a:t>
            </a:r>
            <a:endParaRPr lang="fr-FR" b="1" i="1" dirty="0"/>
          </a:p>
        </p:txBody>
      </p:sp>
      <p:sp>
        <p:nvSpPr>
          <p:cNvPr id="4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3962400" y="500042"/>
            <a:ext cx="36718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600" b="1" u="sng" dirty="0" smtClean="0"/>
              <a:t>Direct </a:t>
            </a:r>
            <a:r>
              <a:rPr lang="fr-FR" sz="2600" b="1" u="sng" dirty="0" err="1" smtClean="0"/>
              <a:t>Numerical</a:t>
            </a:r>
            <a:r>
              <a:rPr lang="fr-FR" sz="2600" b="1" u="sng" dirty="0" smtClean="0"/>
              <a:t> Simulation (DNS)</a:t>
            </a:r>
            <a:endParaRPr lang="fr-FR" sz="2600" b="1" u="sng" dirty="0"/>
          </a:p>
        </p:txBody>
      </p:sp>
      <p:sp>
        <p:nvSpPr>
          <p:cNvPr id="17" name="ZoneTexte 12"/>
          <p:cNvSpPr txBox="1">
            <a:spLocks noChangeArrowheads="1"/>
          </p:cNvSpPr>
          <p:nvPr/>
        </p:nvSpPr>
        <p:spPr bwMode="auto">
          <a:xfrm>
            <a:off x="152400" y="5638800"/>
            <a:ext cx="365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/>
              <a:t>Temperature</a:t>
            </a:r>
            <a:r>
              <a:rPr lang="fr-FR" sz="1600" i="1" dirty="0" smtClean="0"/>
              <a:t> in the </a:t>
            </a:r>
            <a:r>
              <a:rPr lang="fr-FR" sz="1600" i="1" dirty="0" err="1" smtClean="0"/>
              <a:t>median</a:t>
            </a:r>
            <a:r>
              <a:rPr lang="fr-FR" sz="1600" i="1" dirty="0" smtClean="0"/>
              <a:t> plan</a:t>
            </a:r>
            <a:endParaRPr lang="fr-FR" sz="1600" i="1" dirty="0">
              <a:latin typeface="+mn-lt"/>
            </a:endParaRPr>
          </a:p>
        </p:txBody>
      </p:sp>
      <p:sp>
        <p:nvSpPr>
          <p:cNvPr id="9" name="ZoneTexte 12"/>
          <p:cNvSpPr txBox="1">
            <a:spLocks noChangeArrowheads="1"/>
          </p:cNvSpPr>
          <p:nvPr/>
        </p:nvSpPr>
        <p:spPr bwMode="auto">
          <a:xfrm>
            <a:off x="152400" y="1123890"/>
            <a:ext cx="8915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u="sng" dirty="0" err="1" smtClean="0"/>
              <a:t>Differentially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heated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cubical</a:t>
            </a:r>
            <a:r>
              <a:rPr lang="fr-FR" sz="2000" b="1" u="sng" dirty="0" smtClean="0"/>
              <a:t> </a:t>
            </a:r>
            <a:r>
              <a:rPr lang="fr-FR" sz="2000" b="1" u="sng" dirty="0" err="1" smtClean="0"/>
              <a:t>cavity</a:t>
            </a:r>
            <a:r>
              <a:rPr lang="fr-FR" sz="2000" b="1" u="sng" dirty="0" smtClean="0"/>
              <a:t> Ra=10</a:t>
            </a:r>
            <a:r>
              <a:rPr lang="fr-FR" sz="2000" b="1" u="sng" baseline="30000" dirty="0" smtClean="0"/>
              <a:t>9</a:t>
            </a:r>
            <a:r>
              <a:rPr lang="fr-FR" sz="2000" b="1" u="sng" dirty="0" smtClean="0"/>
              <a:t>, </a:t>
            </a:r>
            <a:r>
              <a:rPr lang="fr-FR" sz="2000" b="1" u="sng" dirty="0" err="1" smtClean="0"/>
              <a:t>hybrid</a:t>
            </a:r>
            <a:r>
              <a:rPr lang="fr-FR" sz="2000" b="1" u="sng" dirty="0" smtClean="0"/>
              <a:t> TLBM D3Q19, 512</a:t>
            </a:r>
            <a:r>
              <a:rPr lang="fr-FR" sz="2000" b="1" u="sng" baseline="30000" dirty="0" smtClean="0"/>
              <a:t>3 </a:t>
            </a:r>
            <a:r>
              <a:rPr lang="fr-FR" sz="2000" b="1" u="sng" dirty="0" smtClean="0"/>
              <a:t>– First </a:t>
            </a:r>
            <a:r>
              <a:rPr lang="fr-FR" sz="2000" b="1" u="sng" dirty="0" err="1" smtClean="0"/>
              <a:t>results</a:t>
            </a:r>
            <a:r>
              <a:rPr lang="fr-FR" sz="2000" b="1" u="sng" dirty="0" smtClean="0"/>
              <a:t> </a:t>
            </a:r>
            <a:endParaRPr lang="fr-FR" sz="2000" b="1" u="sng" dirty="0">
              <a:latin typeface="+mn-lt"/>
            </a:endParaRPr>
          </a:p>
        </p:txBody>
      </p:sp>
      <p:sp>
        <p:nvSpPr>
          <p:cNvPr id="16" name="ZoneTexte 12"/>
          <p:cNvSpPr txBox="1">
            <a:spLocks noChangeArrowheads="1"/>
          </p:cNvSpPr>
          <p:nvPr/>
        </p:nvSpPr>
        <p:spPr bwMode="auto">
          <a:xfrm>
            <a:off x="4191000" y="3352800"/>
            <a:ext cx="23622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</a:t>
            </a:r>
            <a:r>
              <a:rPr lang="fr-FR" sz="1600" i="1" dirty="0" err="1" smtClean="0">
                <a:latin typeface="+mn-lt"/>
              </a:rPr>
              <a:t>mean</a:t>
            </a:r>
            <a:r>
              <a:rPr lang="fr-FR" sz="1600" i="1" dirty="0" smtClean="0">
                <a:latin typeface="+mn-lt"/>
              </a:rPr>
              <a:t> </a:t>
            </a:r>
          </a:p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velocity</a:t>
            </a:r>
            <a:r>
              <a:rPr lang="fr-FR" sz="1600" i="1" dirty="0" smtClean="0">
                <a:latin typeface="+mn-lt"/>
              </a:rPr>
              <a:t> magnitude</a:t>
            </a:r>
            <a:endParaRPr lang="fr-FR" sz="1600" i="1" dirty="0">
              <a:latin typeface="+mn-lt"/>
            </a:endParaRPr>
          </a:p>
        </p:txBody>
      </p:sp>
      <p:sp>
        <p:nvSpPr>
          <p:cNvPr id="25" name="ZoneTexte 12"/>
          <p:cNvSpPr txBox="1">
            <a:spLocks noChangeArrowheads="1"/>
          </p:cNvSpPr>
          <p:nvPr/>
        </p:nvSpPr>
        <p:spPr bwMode="auto">
          <a:xfrm>
            <a:off x="5943600" y="3352800"/>
            <a:ext cx="36576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</a:t>
            </a:r>
            <a:r>
              <a:rPr lang="fr-FR" sz="1600" i="1" dirty="0" err="1" smtClean="0">
                <a:latin typeface="+mn-lt"/>
              </a:rPr>
              <a:t>mean</a:t>
            </a:r>
            <a:r>
              <a:rPr lang="fr-FR" sz="1600" i="1" dirty="0" smtClean="0">
                <a:latin typeface="+mn-lt"/>
              </a:rPr>
              <a:t> </a:t>
            </a:r>
          </a:p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temperature</a:t>
            </a:r>
            <a:endParaRPr lang="fr-FR" sz="1600" i="1" dirty="0">
              <a:latin typeface="+mn-lt"/>
            </a:endParaRPr>
          </a:p>
        </p:txBody>
      </p:sp>
      <p:sp>
        <p:nvSpPr>
          <p:cNvPr id="27" name="ZoneTexte 12"/>
          <p:cNvSpPr txBox="1">
            <a:spLocks noChangeArrowheads="1"/>
          </p:cNvSpPr>
          <p:nvPr/>
        </p:nvSpPr>
        <p:spPr bwMode="auto">
          <a:xfrm>
            <a:off x="4191000" y="5816024"/>
            <a:ext cx="23622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</a:t>
            </a:r>
            <a:r>
              <a:rPr lang="fr-FR" sz="1600" i="1" dirty="0" err="1" smtClean="0">
                <a:latin typeface="+mn-lt"/>
              </a:rPr>
              <a:t>temperature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rms</a:t>
            </a:r>
            <a:endParaRPr lang="fr-FR" sz="1600" i="1" dirty="0">
              <a:latin typeface="+mn-lt"/>
            </a:endParaRPr>
          </a:p>
        </p:txBody>
      </p:sp>
      <p:sp>
        <p:nvSpPr>
          <p:cNvPr id="29" name="ZoneTexte 12"/>
          <p:cNvSpPr txBox="1">
            <a:spLocks noChangeArrowheads="1"/>
          </p:cNvSpPr>
          <p:nvPr/>
        </p:nvSpPr>
        <p:spPr bwMode="auto">
          <a:xfrm>
            <a:off x="6858000" y="5791200"/>
            <a:ext cx="23622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i="1" dirty="0" err="1" smtClean="0">
                <a:latin typeface="+mn-lt"/>
              </a:rPr>
              <a:t>Isosurface</a:t>
            </a:r>
            <a:r>
              <a:rPr lang="fr-FR" sz="1600" i="1" dirty="0" smtClean="0">
                <a:latin typeface="+mn-lt"/>
              </a:rPr>
              <a:t> of turbulent </a:t>
            </a:r>
            <a:r>
              <a:rPr lang="fr-FR" sz="1600" i="1" dirty="0" err="1" smtClean="0">
                <a:latin typeface="+mn-lt"/>
              </a:rPr>
              <a:t>kinetic</a:t>
            </a:r>
            <a:r>
              <a:rPr lang="fr-FR" sz="1600" i="1" dirty="0" smtClean="0">
                <a:latin typeface="+mn-lt"/>
              </a:rPr>
              <a:t> </a:t>
            </a:r>
            <a:r>
              <a:rPr lang="fr-FR" sz="1600" i="1" dirty="0" err="1" smtClean="0">
                <a:latin typeface="+mn-lt"/>
              </a:rPr>
              <a:t>energy</a:t>
            </a:r>
            <a:endParaRPr lang="fr-FR" sz="1600" i="1" dirty="0">
              <a:latin typeface="+mn-lt"/>
            </a:endParaRPr>
          </a:p>
        </p:txBody>
      </p:sp>
      <p:pic>
        <p:nvPicPr>
          <p:cNvPr id="20" name="dhc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7200" y="1981200"/>
            <a:ext cx="3479800" cy="347980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962400"/>
            <a:ext cx="2021622" cy="180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0" y="1552800"/>
            <a:ext cx="2042202" cy="180000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9600" y="3962400"/>
            <a:ext cx="2014024" cy="1800000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600" y="1524000"/>
            <a:ext cx="2001818" cy="1800000"/>
          </a:xfrm>
          <a:prstGeom prst="rect">
            <a:avLst/>
          </a:prstGeom>
        </p:spPr>
      </p:pic>
      <p:sp>
        <p:nvSpPr>
          <p:cNvPr id="23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Espace réservé du contenu 3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Ecoulements de b</a:t>
            </a:r>
            <a:r>
              <a:rPr lang="fr-FR" dirty="0" smtClean="0"/>
              <a:t>âtiments complexes</a:t>
            </a:r>
            <a:endParaRPr lang="fr-FR" dirty="0" smtClean="0"/>
          </a:p>
          <a:p>
            <a:r>
              <a:rPr lang="fr-FR" dirty="0" smtClean="0"/>
              <a:t> Zone transitionnelle, présence d’instabilités</a:t>
            </a:r>
          </a:p>
          <a:p>
            <a:r>
              <a:rPr lang="fr-FR" dirty="0" smtClean="0"/>
              <a:t> Anisotropie de la turbulence </a:t>
            </a:r>
            <a:endParaRPr lang="fr-FR" dirty="0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4224334" y="500042"/>
            <a:ext cx="36718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600" b="1" u="sng" dirty="0" smtClean="0"/>
              <a:t>Conclusions</a:t>
            </a:r>
            <a:endParaRPr lang="fr-FR" sz="2600" b="1" u="sng" dirty="0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971800" y="3810000"/>
            <a:ext cx="3146201" cy="1503844"/>
            <a:chOff x="2123" y="3020"/>
            <a:chExt cx="1435" cy="352"/>
          </a:xfrm>
        </p:grpSpPr>
        <p:sp>
          <p:nvSpPr>
            <p:cNvPr id="7" name="Text Box 33"/>
            <p:cNvSpPr txBox="1">
              <a:spLocks noChangeArrowheads="1"/>
            </p:cNvSpPr>
            <p:nvPr/>
          </p:nvSpPr>
          <p:spPr bwMode="auto">
            <a:xfrm rot="21152256">
              <a:off x="2168" y="3134"/>
              <a:ext cx="1390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FF9933"/>
                  </a:solidFill>
                </a:rPr>
                <a:t>Quels modèles ? </a:t>
              </a:r>
              <a:r>
                <a:rPr lang="fr-FR" sz="1400" b="1" dirty="0" smtClean="0">
                  <a:solidFill>
                    <a:srgbClr val="FF9933"/>
                  </a:solidFill>
                </a:rPr>
                <a:t>Pourquoi ? Comment les choisir ?</a:t>
              </a:r>
              <a:endParaRPr lang="fr-FR" sz="1400" dirty="0">
                <a:solidFill>
                  <a:srgbClr val="FF0000"/>
                </a:solidFill>
              </a:endParaRPr>
            </a:p>
          </p:txBody>
        </p:sp>
        <p:sp>
          <p:nvSpPr>
            <p:cNvPr id="8" name="Rectangle 34"/>
            <p:cNvSpPr>
              <a:spLocks noChangeArrowheads="1"/>
            </p:cNvSpPr>
            <p:nvPr/>
          </p:nvSpPr>
          <p:spPr bwMode="auto">
            <a:xfrm rot="21120000">
              <a:off x="2123" y="3020"/>
              <a:ext cx="1431" cy="352"/>
            </a:xfrm>
            <a:prstGeom prst="rect">
              <a:avLst/>
            </a:prstGeom>
            <a:noFill/>
            <a:ln w="19050">
              <a:solidFill>
                <a:srgbClr val="FF9933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8458200" y="6429396"/>
            <a:ext cx="3714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Merci pour votre attention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22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Résultats expérimentaux jet axisymétrique horizontaux en cavité</a:t>
            </a:r>
            <a:endParaRPr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Cellule d’essai MINIBAT</a:t>
            </a:r>
          </a:p>
        </p:txBody>
      </p:sp>
      <p:pic>
        <p:nvPicPr>
          <p:cNvPr id="12317" name="Picture 29" descr="export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6063" y="1711325"/>
            <a:ext cx="4675187" cy="4156075"/>
          </a:xfrm>
          <a:noFill/>
          <a:ln/>
        </p:spPr>
      </p:pic>
      <p:grpSp>
        <p:nvGrpSpPr>
          <p:cNvPr id="3" name="Group 109"/>
          <p:cNvGrpSpPr>
            <a:grpSpLocks/>
          </p:cNvGrpSpPr>
          <p:nvPr/>
        </p:nvGrpSpPr>
        <p:grpSpPr bwMode="auto">
          <a:xfrm>
            <a:off x="1654175" y="1885950"/>
            <a:ext cx="6767513" cy="3092450"/>
            <a:chOff x="1042" y="978"/>
            <a:chExt cx="4263" cy="1948"/>
          </a:xfrm>
        </p:grpSpPr>
        <p:pic>
          <p:nvPicPr>
            <p:cNvPr id="12390" name="Picture 102" descr="bouc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97" y="1386"/>
              <a:ext cx="1529" cy="1359"/>
            </a:xfrm>
            <a:prstGeom prst="rect">
              <a:avLst/>
            </a:prstGeom>
            <a:noFill/>
          </p:spPr>
        </p:pic>
        <p:sp>
          <p:nvSpPr>
            <p:cNvPr id="12392" name="Oval 104"/>
            <p:cNvSpPr>
              <a:spLocks noChangeArrowheads="1"/>
            </p:cNvSpPr>
            <p:nvPr/>
          </p:nvSpPr>
          <p:spPr bwMode="auto">
            <a:xfrm>
              <a:off x="1042" y="1189"/>
              <a:ext cx="503" cy="52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95" name="Freeform 107"/>
            <p:cNvSpPr>
              <a:spLocks/>
            </p:cNvSpPr>
            <p:nvPr/>
          </p:nvSpPr>
          <p:spPr bwMode="auto">
            <a:xfrm>
              <a:off x="1444" y="978"/>
              <a:ext cx="2700" cy="269"/>
            </a:xfrm>
            <a:custGeom>
              <a:avLst/>
              <a:gdLst/>
              <a:ahLst/>
              <a:cxnLst>
                <a:cxn ang="0">
                  <a:pos x="0" y="320"/>
                </a:cxn>
                <a:cxn ang="0">
                  <a:pos x="1673" y="0"/>
                </a:cxn>
                <a:cxn ang="0">
                  <a:pos x="2807" y="320"/>
                </a:cxn>
                <a:cxn ang="0">
                  <a:pos x="2889" y="348"/>
                </a:cxn>
              </a:cxnLst>
              <a:rect l="0" t="0" r="r" b="b"/>
              <a:pathLst>
                <a:path w="3010" h="378">
                  <a:moveTo>
                    <a:pt x="0" y="320"/>
                  </a:moveTo>
                  <a:cubicBezTo>
                    <a:pt x="602" y="160"/>
                    <a:pt x="1205" y="0"/>
                    <a:pt x="1673" y="0"/>
                  </a:cubicBezTo>
                  <a:cubicBezTo>
                    <a:pt x="2141" y="0"/>
                    <a:pt x="2604" y="262"/>
                    <a:pt x="2807" y="320"/>
                  </a:cubicBezTo>
                  <a:cubicBezTo>
                    <a:pt x="3010" y="378"/>
                    <a:pt x="2949" y="363"/>
                    <a:pt x="2889" y="34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96" name="Oval 108"/>
            <p:cNvSpPr>
              <a:spLocks noChangeArrowheads="1"/>
            </p:cNvSpPr>
            <p:nvPr/>
          </p:nvSpPr>
          <p:spPr bwMode="auto">
            <a:xfrm>
              <a:off x="3577" y="1179"/>
              <a:ext cx="1728" cy="174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7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/>
              <a:t>Dispositif expérimental modifié du bras mobile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623888" y="1741488"/>
            <a:ext cx="8302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fr-FR"/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2579688" y="2008187"/>
            <a:ext cx="65309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 dirty="0"/>
              <a:t>3 sondes de température Pt100 (incertitude ±0.2°C) </a:t>
            </a:r>
            <a:r>
              <a:rPr lang="fr-FR" sz="3200" dirty="0" err="1">
                <a:sym typeface="Symbol" charset="2"/>
              </a:rPr>
              <a:t></a:t>
            </a:r>
            <a:r>
              <a:rPr lang="fr-FR" sz="3200" dirty="0">
                <a:sym typeface="Symbol" charset="2"/>
              </a:rPr>
              <a:t> augmenter la surface de mesure et réduire l’incertitude</a:t>
            </a:r>
            <a:r>
              <a:rPr lang="en-US" sz="3200" dirty="0">
                <a:sym typeface="Symbol" charset="2"/>
              </a:rPr>
              <a:t> </a:t>
            </a: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2930525" y="4252912"/>
            <a:ext cx="6110288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/>
              <a:t>1 sonde de vitesse tridimensionnelle à fils chauds </a:t>
            </a:r>
            <a:r>
              <a:rPr lang="fr-FR" sz="3200">
                <a:sym typeface="Symbol" charset="2"/>
              </a:rPr>
              <a:t> mesure de la vitesse instantanée suivant ses 3 composantes </a:t>
            </a:r>
            <a:r>
              <a:rPr lang="en-US" sz="3200">
                <a:sym typeface="Symbol" charset="2"/>
              </a:rPr>
              <a:t> </a:t>
            </a:r>
          </a:p>
        </p:txBody>
      </p:sp>
      <p:pic>
        <p:nvPicPr>
          <p:cNvPr id="53268" name="Picture 20" descr="15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3838" y="1139825"/>
            <a:ext cx="2093912" cy="3054350"/>
          </a:xfrm>
          <a:noFill/>
          <a:ln/>
        </p:spPr>
      </p:pic>
      <p:pic>
        <p:nvPicPr>
          <p:cNvPr id="53269" name="Picture 21" descr="son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00" y="4487862"/>
            <a:ext cx="2519363" cy="1836738"/>
          </a:xfrm>
          <a:prstGeom prst="rect">
            <a:avLst/>
          </a:prstGeom>
          <a:noFill/>
        </p:spPr>
      </p:pic>
      <p:sp>
        <p:nvSpPr>
          <p:cNvPr id="16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Protocole expérimental</a:t>
            </a: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4552950" y="2095500"/>
            <a:ext cx="41370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/>
              <a:t>● mesure de 150000 échantillons de tension à 5000Hz par position du bras mobile + 3 températures</a:t>
            </a:r>
          </a:p>
        </p:txBody>
      </p:sp>
      <p:pic>
        <p:nvPicPr>
          <p:cNvPr id="73742" name="Picture 14" descr="2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8" y="1860550"/>
            <a:ext cx="3990975" cy="3452813"/>
          </a:xfrm>
          <a:noFill/>
          <a:ln/>
        </p:spPr>
      </p:pic>
      <p:sp>
        <p:nvSpPr>
          <p:cNvPr id="73825" name="Text Box 97"/>
          <p:cNvSpPr txBox="1">
            <a:spLocks noChangeArrowheads="1"/>
          </p:cNvSpPr>
          <p:nvPr/>
        </p:nvSpPr>
        <p:spPr bwMode="auto">
          <a:xfrm>
            <a:off x="4546600" y="3681413"/>
            <a:ext cx="3467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/>
              <a:t>● 2 cas isothermes </a:t>
            </a:r>
          </a:p>
        </p:txBody>
      </p:sp>
      <p:sp>
        <p:nvSpPr>
          <p:cNvPr id="73826" name="Text Box 98"/>
          <p:cNvSpPr txBox="1">
            <a:spLocks noChangeArrowheads="1"/>
          </p:cNvSpPr>
          <p:nvPr/>
        </p:nvSpPr>
        <p:spPr bwMode="auto">
          <a:xfrm>
            <a:off x="4562475" y="4297363"/>
            <a:ext cx="2625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/>
              <a:t>● 3 cas chauds </a:t>
            </a:r>
          </a:p>
        </p:txBody>
      </p:sp>
      <p:sp>
        <p:nvSpPr>
          <p:cNvPr id="73827" name="Text Box 99"/>
          <p:cNvSpPr txBox="1">
            <a:spLocks noChangeArrowheads="1"/>
          </p:cNvSpPr>
          <p:nvPr/>
        </p:nvSpPr>
        <p:spPr bwMode="auto">
          <a:xfrm>
            <a:off x="4578350" y="4899025"/>
            <a:ext cx="2625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400"/>
              <a:t>● 3 cas froids </a:t>
            </a:r>
          </a:p>
        </p:txBody>
      </p:sp>
      <p:sp>
        <p:nvSpPr>
          <p:cNvPr id="16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i="1"/>
              <a:t>En résumé…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fr-FR" i="1" dirty="0"/>
              <a:t>La sonde tridimensionnelle à fils chauds a été étalonnée avec une incertitude par composante de la vitesse de 5cm/s.</a:t>
            </a:r>
          </a:p>
          <a:p>
            <a:pPr algn="just"/>
            <a:r>
              <a:rPr lang="fr-FR" i="1" dirty="0"/>
              <a:t>Le protocole expérimental permet d’obtenir une description complète des champs de vitesse, de température et de turbulence dans la cavité.</a:t>
            </a:r>
          </a:p>
        </p:txBody>
      </p:sp>
      <p:sp>
        <p:nvSpPr>
          <p:cNvPr id="12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131763"/>
            <a:ext cx="8229600" cy="1143000"/>
          </a:xfrm>
        </p:spPr>
        <p:txBody>
          <a:bodyPr/>
          <a:lstStyle/>
          <a:p>
            <a:r>
              <a:rPr lang="fr-FR" sz="4000"/>
              <a:t>Résultats expérimentaux</a:t>
            </a:r>
            <a:br>
              <a:rPr lang="fr-FR" sz="4000"/>
            </a:br>
            <a:r>
              <a:rPr lang="fr-FR" sz="4000"/>
              <a:t>Présentation</a:t>
            </a:r>
          </a:p>
        </p:txBody>
      </p:sp>
      <p:pic>
        <p:nvPicPr>
          <p:cNvPr id="76816" name="Picture 16" descr="iso1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3" y="2198688"/>
            <a:ext cx="4498975" cy="1101725"/>
          </a:xfrm>
          <a:noFill/>
          <a:ln/>
        </p:spPr>
      </p:pic>
      <p:pic>
        <p:nvPicPr>
          <p:cNvPr id="76818" name="Picture 18" descr="cho1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198688"/>
            <a:ext cx="4498975" cy="1101725"/>
          </a:xfrm>
          <a:noFill/>
          <a:ln/>
        </p:spPr>
      </p:pic>
      <p:pic>
        <p:nvPicPr>
          <p:cNvPr id="76820" name="Picture 20" descr="froi1d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8575" y="4537075"/>
            <a:ext cx="4498975" cy="1101725"/>
          </a:xfrm>
          <a:noFill/>
          <a:ln/>
        </p:spPr>
      </p:pic>
      <p:sp>
        <p:nvSpPr>
          <p:cNvPr id="76817" name="Text Box 17"/>
          <p:cNvSpPr txBox="1">
            <a:spLocks noChangeArrowheads="1"/>
          </p:cNvSpPr>
          <p:nvPr/>
        </p:nvSpPr>
        <p:spPr bwMode="auto">
          <a:xfrm>
            <a:off x="909638" y="3321050"/>
            <a:ext cx="2976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Cas I1 – Re=13360, Ar</a:t>
            </a:r>
            <a:r>
              <a:rPr lang="fr-FR" baseline="-25000"/>
              <a:t>0</a:t>
            </a:r>
            <a:r>
              <a:rPr lang="fr-FR"/>
              <a:t>=0</a:t>
            </a:r>
          </a:p>
        </p:txBody>
      </p:sp>
      <p:pic>
        <p:nvPicPr>
          <p:cNvPr id="76822" name="Picture 22" descr="froi2d"/>
          <p:cNvPicPr>
            <a:picLocks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648200" y="4537075"/>
            <a:ext cx="4498975" cy="1101725"/>
          </a:xfrm>
          <a:noFill/>
          <a:ln/>
        </p:spPr>
      </p:pic>
      <p:sp>
        <p:nvSpPr>
          <p:cNvPr id="76824" name="Text Box 24"/>
          <p:cNvSpPr txBox="1">
            <a:spLocks noChangeArrowheads="1"/>
          </p:cNvSpPr>
          <p:nvPr/>
        </p:nvSpPr>
        <p:spPr bwMode="auto">
          <a:xfrm>
            <a:off x="5275263" y="3322638"/>
            <a:ext cx="3441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Cas C1 – Re=12800, Ar</a:t>
            </a:r>
            <a:r>
              <a:rPr lang="fr-FR" baseline="-25000"/>
              <a:t>0</a:t>
            </a:r>
            <a:r>
              <a:rPr lang="fr-FR"/>
              <a:t>=0.0097</a:t>
            </a:r>
          </a:p>
        </p:txBody>
      </p:sp>
      <p:sp>
        <p:nvSpPr>
          <p:cNvPr id="76825" name="Text Box 25"/>
          <p:cNvSpPr txBox="1">
            <a:spLocks noChangeArrowheads="1"/>
          </p:cNvSpPr>
          <p:nvPr/>
        </p:nvSpPr>
        <p:spPr bwMode="auto">
          <a:xfrm>
            <a:off x="684213" y="5773738"/>
            <a:ext cx="3441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F1 – Re=20800, Ar</a:t>
            </a:r>
            <a:r>
              <a:rPr lang="fr-FR" baseline="-25000"/>
              <a:t>0</a:t>
            </a:r>
            <a:r>
              <a:rPr lang="fr-FR"/>
              <a:t>=-0.0047</a:t>
            </a:r>
          </a:p>
        </p:txBody>
      </p:sp>
      <p:sp>
        <p:nvSpPr>
          <p:cNvPr id="76826" name="Text Box 26"/>
          <p:cNvSpPr txBox="1">
            <a:spLocks noChangeArrowheads="1"/>
          </p:cNvSpPr>
          <p:nvPr/>
        </p:nvSpPr>
        <p:spPr bwMode="auto">
          <a:xfrm>
            <a:off x="5314950" y="5775325"/>
            <a:ext cx="3441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F2 – Re=11760, Ar</a:t>
            </a:r>
            <a:r>
              <a:rPr lang="fr-FR" baseline="-25000"/>
              <a:t>0</a:t>
            </a:r>
            <a:r>
              <a:rPr lang="fr-FR"/>
              <a:t>=-0.014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04775" y="74613"/>
            <a:ext cx="1857375" cy="1800225"/>
            <a:chOff x="66" y="29"/>
            <a:chExt cx="1527" cy="1454"/>
          </a:xfrm>
        </p:grpSpPr>
        <p:pic>
          <p:nvPicPr>
            <p:cNvPr id="76828" name="Picture 28" descr="position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1" y="176"/>
              <a:ext cx="1404" cy="1214"/>
            </a:xfrm>
            <a:prstGeom prst="rect">
              <a:avLst/>
            </a:prstGeom>
            <a:noFill/>
          </p:spPr>
        </p:pic>
        <p:sp>
          <p:nvSpPr>
            <p:cNvPr id="76829" name="Oval 29"/>
            <p:cNvSpPr>
              <a:spLocks noChangeArrowheads="1"/>
            </p:cNvSpPr>
            <p:nvPr/>
          </p:nvSpPr>
          <p:spPr bwMode="auto">
            <a:xfrm>
              <a:off x="66" y="29"/>
              <a:ext cx="1527" cy="145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6830" name="Text Box 30"/>
          <p:cNvSpPr txBox="1">
            <a:spLocks noChangeArrowheads="1"/>
          </p:cNvSpPr>
          <p:nvPr/>
        </p:nvSpPr>
        <p:spPr bwMode="auto">
          <a:xfrm>
            <a:off x="2181225" y="1511300"/>
            <a:ext cx="4746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i="1"/>
              <a:t>Champs de vecteur de la vitesse moyenne, plan médian</a:t>
            </a:r>
          </a:p>
        </p:txBody>
      </p:sp>
      <p:sp>
        <p:nvSpPr>
          <p:cNvPr id="23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/>
              <a:t>Taux d’expansion des jets</a:t>
            </a:r>
            <a:br>
              <a:rPr lang="fr-FR" sz="4000"/>
            </a:br>
            <a:endParaRPr lang="fr-FR" sz="4000"/>
          </a:p>
        </p:txBody>
      </p:sp>
      <p:pic>
        <p:nvPicPr>
          <p:cNvPr id="81931" name="Picture 11" descr="exp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813" y="1319213"/>
            <a:ext cx="5029200" cy="2803525"/>
          </a:xfrm>
          <a:noFill/>
          <a:ln/>
        </p:spPr>
      </p:pic>
      <p:graphicFrame>
        <p:nvGraphicFramePr>
          <p:cNvPr id="81933" name="Object 13"/>
          <p:cNvGraphicFramePr>
            <a:graphicFrameLocks noChangeAspect="1"/>
          </p:cNvGraphicFramePr>
          <p:nvPr/>
        </p:nvGraphicFramePr>
        <p:xfrm>
          <a:off x="1649413" y="4430713"/>
          <a:ext cx="2054225" cy="1073150"/>
        </p:xfrm>
        <a:graphic>
          <a:graphicData uri="http://schemas.openxmlformats.org/presentationml/2006/ole">
            <p:oleObj spid="_x0000_s55298" name="Equation" r:id="rId4" imgW="3378200" imgH="1765300" progId="Equation.DSMT4">
              <p:embed/>
            </p:oleObj>
          </a:graphicData>
        </a:graphic>
      </p:graphicFrame>
      <p:graphicFrame>
        <p:nvGraphicFramePr>
          <p:cNvPr id="81934" name="Object 14"/>
          <p:cNvGraphicFramePr>
            <a:graphicFrameLocks noChangeAspect="1"/>
          </p:cNvGraphicFramePr>
          <p:nvPr>
            <p:ph sz="half" idx="2"/>
          </p:nvPr>
        </p:nvGraphicFramePr>
        <p:xfrm>
          <a:off x="1757363" y="5303838"/>
          <a:ext cx="1885950" cy="1008062"/>
        </p:xfrm>
        <a:graphic>
          <a:graphicData uri="http://schemas.openxmlformats.org/presentationml/2006/ole">
            <p:oleObj spid="_x0000_s55299" name="Equation" r:id="rId5" imgW="3302000" imgH="1765300" progId="Equation.DSMT4">
              <p:embed/>
            </p:oleObj>
          </a:graphicData>
        </a:graphic>
      </p:graphicFrame>
      <p:graphicFrame>
        <p:nvGraphicFramePr>
          <p:cNvPr id="82165" name="Group 245"/>
          <p:cNvGraphicFramePr>
            <a:graphicFrameLocks noGrp="1"/>
          </p:cNvGraphicFramePr>
          <p:nvPr/>
        </p:nvGraphicFramePr>
        <p:xfrm>
          <a:off x="5138738" y="1927225"/>
          <a:ext cx="3824287" cy="4559300"/>
        </p:xfrm>
        <a:graphic>
          <a:graphicData uri="http://schemas.openxmlformats.org/drawingml/2006/table">
            <a:tbl>
              <a:tblPr/>
              <a:tblGrid>
                <a:gridCol w="957262"/>
                <a:gridCol w="855663"/>
                <a:gridCol w="828675"/>
                <a:gridCol w="1182687"/>
              </a:tblGrid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cas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α</a:t>
                      </a:r>
                      <a:r>
                        <a:rPr kumimoji="0" lang="fr-FR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α</a:t>
                      </a:r>
                      <a:r>
                        <a:rPr kumimoji="0" lang="fr-FR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lat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α</a:t>
                      </a:r>
                      <a:r>
                        <a:rPr kumimoji="0" lang="fr-FR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ver</a:t>
                      </a:r>
                      <a:r>
                        <a:rPr kumimoji="0" lang="fr-F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/</a:t>
                      </a:r>
                      <a:r>
                        <a:rPr kumimoji="0" lang="el-G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α</a:t>
                      </a:r>
                      <a:r>
                        <a:rPr kumimoji="0" lang="fr-FR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lat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I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0.109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0.055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1.99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I1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0.052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1.9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I2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0.056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1.8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0.068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0.66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C1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0.079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0.126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0.6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C2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0.095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0.9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F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0.261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5.2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F1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0.95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F2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0.104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0.038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1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" charset="0"/>
                        </a:rPr>
                        <a:t>2.7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66" name="Rectangle 246"/>
          <p:cNvSpPr>
            <a:spLocks noChangeArrowheads="1"/>
          </p:cNvSpPr>
          <p:nvPr/>
        </p:nvSpPr>
        <p:spPr bwMode="auto">
          <a:xfrm>
            <a:off x="5153025" y="2481263"/>
            <a:ext cx="3816350" cy="1046162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2167" name="Rectangle 247"/>
          <p:cNvSpPr>
            <a:spLocks noChangeArrowheads="1"/>
          </p:cNvSpPr>
          <p:nvPr/>
        </p:nvSpPr>
        <p:spPr bwMode="auto">
          <a:xfrm>
            <a:off x="5154613" y="5594350"/>
            <a:ext cx="3816350" cy="3492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2168" name="Rectangle 248"/>
          <p:cNvSpPr>
            <a:spLocks noChangeArrowheads="1"/>
          </p:cNvSpPr>
          <p:nvPr/>
        </p:nvSpPr>
        <p:spPr bwMode="auto">
          <a:xfrm>
            <a:off x="5156200" y="4824413"/>
            <a:ext cx="3816350" cy="3492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2169" name="Rectangle 249"/>
          <p:cNvSpPr>
            <a:spLocks noChangeArrowheads="1"/>
          </p:cNvSpPr>
          <p:nvPr/>
        </p:nvSpPr>
        <p:spPr bwMode="auto">
          <a:xfrm>
            <a:off x="5157788" y="5211763"/>
            <a:ext cx="3816350" cy="3492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2170" name="Rectangle 250"/>
          <p:cNvSpPr>
            <a:spLocks noChangeArrowheads="1"/>
          </p:cNvSpPr>
          <p:nvPr/>
        </p:nvSpPr>
        <p:spPr bwMode="auto">
          <a:xfrm>
            <a:off x="5154613" y="3668713"/>
            <a:ext cx="3816350" cy="104616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Espace réservé du numéro de diapositive 5"/>
          <p:cNvSpPr txBox="1">
            <a:spLocks/>
          </p:cNvSpPr>
          <p:nvPr/>
        </p:nvSpPr>
        <p:spPr>
          <a:xfrm>
            <a:off x="8572528" y="6429396"/>
            <a:ext cx="257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C3A47B-033D-42E3-9098-B53616C2856D}" type="slidenum">
              <a:rPr kumimoji="0" lang="fr-BE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66" grpId="0" animBg="1"/>
      <p:bldP spid="82167" grpId="0" animBg="1"/>
      <p:bldP spid="82168" grpId="0" animBg="1"/>
      <p:bldP spid="82169" grpId="0" animBg="1"/>
      <p:bldP spid="8217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E579"/>
        </a:solidFill>
        <a:ln w="9525">
          <a:solidFill>
            <a:srgbClr val="FF9900"/>
          </a:solidFill>
          <a:round/>
          <a:headEnd/>
          <a:tailEnd/>
        </a:ln>
        <a:effectLst/>
      </a:spPr>
      <a:bodyPr wrap="none" anchor="ctr"/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8735</TotalTime>
  <Words>680</Words>
  <Application>Microsoft Office PowerPoint</Application>
  <PresentationFormat>Présentation à l'écran (4:3)</PresentationFormat>
  <Paragraphs>145</Paragraphs>
  <Slides>22</Slides>
  <Notes>8</Notes>
  <HiddenSlides>0</HiddenSlides>
  <MMClips>1</MMClips>
  <ScaleCrop>false</ScaleCrop>
  <HeadingPairs>
    <vt:vector size="6" baseType="variant">
      <vt:variant>
        <vt:lpstr>Modèle de conception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4" baseType="lpstr">
      <vt:lpstr>Thème Office</vt:lpstr>
      <vt:lpstr>MathType 6.0 Equation</vt:lpstr>
      <vt:lpstr>Diapositive 1</vt:lpstr>
      <vt:lpstr>Problématique</vt:lpstr>
      <vt:lpstr>Résultats expérimentaux jet axisymétrique horizontaux en cavité</vt:lpstr>
      <vt:lpstr>Cellule d’essai MINIBAT</vt:lpstr>
      <vt:lpstr>Dispositif expérimental modifié du bras mobile</vt:lpstr>
      <vt:lpstr>Protocole expérimental</vt:lpstr>
      <vt:lpstr>En résumé…</vt:lpstr>
      <vt:lpstr>Résultats expérimentaux Présentation</vt:lpstr>
      <vt:lpstr>Taux d’expansion des jets </vt:lpstr>
      <vt:lpstr>Triangle de Lumley modifié - Définition</vt:lpstr>
      <vt:lpstr>Jets isothermes</vt:lpstr>
      <vt:lpstr>Jets chauds</vt:lpstr>
      <vt:lpstr>Jets froids adhérant  à la paroi</vt:lpstr>
      <vt:lpstr>Jets froids n’adhérant  pas à la paroi</vt:lpstr>
      <vt:lpstr>Analyse spectrale</vt:lpstr>
      <vt:lpstr>Scénario possible d’instabilité</vt:lpstr>
      <vt:lpstr>Autres résultats …</vt:lpstr>
      <vt:lpstr>Diapositive 18</vt:lpstr>
      <vt:lpstr>Diapositive 19</vt:lpstr>
      <vt:lpstr>Diapositive 20</vt:lpstr>
      <vt:lpstr>Diapositive 21</vt:lpstr>
      <vt:lpstr>Merci pour votre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Stockage de chaleur dans le Bâtiment</dc:title>
  <dc:creator>fkuznik</dc:creator>
  <cp:lastModifiedBy>Frédéric Kuznik</cp:lastModifiedBy>
  <cp:revision>580</cp:revision>
  <cp:lastPrinted>2011-04-11T05:04:17Z</cp:lastPrinted>
  <dcterms:created xsi:type="dcterms:W3CDTF">2011-04-21T09:06:43Z</dcterms:created>
  <dcterms:modified xsi:type="dcterms:W3CDTF">2011-04-22T07:07:28Z</dcterms:modified>
</cp:coreProperties>
</file>