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  <p:sldMasterId id="2147483662" r:id="rId2"/>
  </p:sldMasterIdLst>
  <p:notesMasterIdLst>
    <p:notesMasterId r:id="rId16"/>
  </p:notesMasterIdLst>
  <p:handoutMasterIdLst>
    <p:handoutMasterId r:id="rId17"/>
  </p:handoutMasterIdLst>
  <p:sldIdLst>
    <p:sldId id="257" r:id="rId3"/>
    <p:sldId id="283" r:id="rId4"/>
    <p:sldId id="285" r:id="rId5"/>
    <p:sldId id="286" r:id="rId6"/>
    <p:sldId id="291" r:id="rId7"/>
    <p:sldId id="292" r:id="rId8"/>
    <p:sldId id="288" r:id="rId9"/>
    <p:sldId id="289" r:id="rId10"/>
    <p:sldId id="290" r:id="rId11"/>
    <p:sldId id="284" r:id="rId12"/>
    <p:sldId id="272" r:id="rId13"/>
    <p:sldId id="282" r:id="rId14"/>
    <p:sldId id="29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7A7D"/>
    <a:srgbClr val="543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74" autoAdjust="0"/>
    <p:restoredTop sz="94660"/>
  </p:normalViewPr>
  <p:slideViewPr>
    <p:cSldViewPr snapToGrid="0">
      <p:cViewPr>
        <p:scale>
          <a:sx n="44" d="100"/>
          <a:sy n="44" d="100"/>
        </p:scale>
        <p:origin x="510" y="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3638FE-DD58-41C9-848D-1EF19161EA63}" type="datetimeFigureOut">
              <a:rPr lang="fr-FR" smtClean="0"/>
              <a:t>18/05/2022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BD1F1-4108-4BA8-AFB0-892F9B1EC80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84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4CD4C-6B52-45EE-947A-60E8E2454857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17472-A1D0-476E-8762-0140A65BE5D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009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427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28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426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1_CEA Tech Panoram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63396" cy="455064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0" y="3370997"/>
            <a:ext cx="12192000" cy="2221710"/>
          </a:xfrm>
          <a:prstGeom prst="rect">
            <a:avLst/>
          </a:prstGeom>
          <a:gradFill flip="none" rotWithShape="1">
            <a:gsLst>
              <a:gs pos="0">
                <a:srgbClr val="0A6E28">
                  <a:lumMod val="100000"/>
                </a:srgbClr>
              </a:gs>
              <a:gs pos="40000">
                <a:srgbClr val="91C30A">
                  <a:alpha val="8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" y="4550648"/>
            <a:ext cx="11704320" cy="720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lnSpc>
                <a:spcPts val="2400"/>
              </a:lnSpc>
              <a:defRPr sz="2400" b="1" cap="all" baseline="0">
                <a:solidFill>
                  <a:schemeClr val="bg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" y="6750000"/>
            <a:ext cx="12191996" cy="10800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solidFill>
                <a:prstClr val="white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175" y="369254"/>
            <a:ext cx="2373465" cy="19304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14400" y="6492875"/>
            <a:ext cx="58412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576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e_CEA Te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6"/>
          <p:cNvSpPr>
            <a:spLocks noGrp="1"/>
          </p:cNvSpPr>
          <p:nvPr>
            <p:ph sz="quarter" idx="18"/>
          </p:nvPr>
        </p:nvSpPr>
        <p:spPr>
          <a:xfrm>
            <a:off x="479001" y="1257300"/>
            <a:ext cx="11232000" cy="4908004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buClr>
                <a:schemeClr val="accent2"/>
              </a:buClr>
              <a:buSzPct val="125000"/>
              <a:buFont typeface="Arial" pitchFamily="34" charset="0"/>
              <a:buChar char="•"/>
              <a:defRPr sz="2000">
                <a:solidFill>
                  <a:schemeClr val="accent5"/>
                </a:solidFill>
              </a:defRPr>
            </a:lvl1pPr>
            <a:lvl2pPr marL="801688" indent="-360363">
              <a:buClr>
                <a:schemeClr val="accent5"/>
              </a:buClr>
              <a:buSzPct val="125000"/>
              <a:buFont typeface="Arial" panose="020B0604020202020204" pitchFamily="34" charset="0"/>
              <a:buChar char="•"/>
              <a:defRPr sz="1800"/>
            </a:lvl2pPr>
            <a:lvl3pPr marL="1171575" indent="-285750">
              <a:buClr>
                <a:schemeClr val="accent2"/>
              </a:buClr>
              <a:buSzPct val="125000"/>
              <a:buFont typeface="Arial" panose="020B0604020202020204" pitchFamily="34" charset="0"/>
              <a:buChar char="•"/>
              <a:defRPr sz="1600"/>
            </a:lvl3pPr>
            <a:lvl4pPr marL="1704975" indent="-287338">
              <a:buClr>
                <a:schemeClr val="accent6"/>
              </a:buClr>
              <a:buSzPct val="125000"/>
              <a:buFont typeface="Arial" pitchFamily="34" charset="0"/>
              <a:buChar char="•"/>
              <a:defRPr sz="1400">
                <a:solidFill>
                  <a:schemeClr val="accent5"/>
                </a:solidFill>
              </a:defRPr>
            </a:lvl4pPr>
            <a:lvl5pPr marL="2152650" indent="-114300">
              <a:buSzPct val="125000"/>
              <a:buFont typeface="Arial" panose="020B0604020202020204" pitchFamily="34" charset="0"/>
              <a:buChar char="•"/>
              <a:defRPr sz="1200" baseline="0"/>
            </a:lvl5pPr>
            <a:lvl6pPr>
              <a:defRPr/>
            </a:lvl6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 smtClean="0"/>
          </a:p>
        </p:txBody>
      </p:sp>
      <p:sp>
        <p:nvSpPr>
          <p:cNvPr id="8" name="Espace réservé du texte 3"/>
          <p:cNvSpPr>
            <a:spLocks noGrp="1"/>
          </p:cNvSpPr>
          <p:nvPr>
            <p:ph type="body" sz="quarter" idx="20" hasCustomPrompt="1"/>
          </p:nvPr>
        </p:nvSpPr>
        <p:spPr>
          <a:xfrm>
            <a:off x="1559496" y="205740"/>
            <a:ext cx="10151505" cy="774988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lang="fr-FR" sz="2000" b="1" kern="1200" cap="all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 dirty="0" smtClean="0"/>
              <a:t>Modifiez le style du titre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84" y="241514"/>
            <a:ext cx="925396" cy="752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Espace réservé du pied de page 4"/>
          <p:cNvSpPr txBox="1">
            <a:spLocks/>
          </p:cNvSpPr>
          <p:nvPr userDrawn="1"/>
        </p:nvSpPr>
        <p:spPr>
          <a:xfrm>
            <a:off x="818866" y="6586746"/>
            <a:ext cx="6661226" cy="2712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Conférence</a:t>
            </a:r>
            <a:r>
              <a:rPr lang="en-US" dirty="0" smtClean="0"/>
              <a:t> IBPSA France 2022 – 18-19</a:t>
            </a:r>
            <a:r>
              <a:rPr lang="en-US" baseline="0" dirty="0" smtClean="0"/>
              <a:t> Mai – </a:t>
            </a:r>
            <a:r>
              <a:rPr lang="en-US" baseline="0" dirty="0" err="1" smtClean="0"/>
              <a:t>Châlons</a:t>
            </a:r>
            <a:r>
              <a:rPr lang="en-US" baseline="0" dirty="0" smtClean="0"/>
              <a:t>-</a:t>
            </a:r>
            <a:r>
              <a:rPr lang="en-US" baseline="0" dirty="0" err="1" smtClean="0"/>
              <a:t>en</a:t>
            </a:r>
            <a:r>
              <a:rPr lang="en-US" baseline="0" dirty="0" smtClean="0"/>
              <a:t>-Champagne -  ESOPE</a:t>
            </a:r>
            <a:endParaRPr lang="en-US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741693" y="64418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69498-1A32-45A5-BBD1-43F41232CC87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81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21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901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8430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95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163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51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328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803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6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3612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877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3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40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301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02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30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17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81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109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914400" y="6492875"/>
            <a:ext cx="55000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       </a:t>
            </a:r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782636" y="643264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69498-1A32-45A5-BBD1-43F41232CC87}" type="slidenum">
              <a:rPr lang="en-US" smtClean="0"/>
              <a:t>‹N°›</a:t>
            </a:fld>
            <a:endParaRPr lang="en-US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15"/>
          <a:srcRect l="71274" t="35137" r="407" b="46233"/>
          <a:stretch/>
        </p:blipFill>
        <p:spPr>
          <a:xfrm>
            <a:off x="1" y="6007290"/>
            <a:ext cx="838199" cy="850710"/>
          </a:xfrm>
          <a:prstGeom prst="rect">
            <a:avLst/>
          </a:prstGeom>
        </p:spPr>
      </p:pic>
      <p:pic>
        <p:nvPicPr>
          <p:cNvPr id="8" name="Picture 14" descr="Logo INES_Anglais_300dpi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666" y="6229392"/>
            <a:ext cx="1410268" cy="55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460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27D36-30E4-4065-BB60-F5E3934E757A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3F6BE-3B91-4410-B630-AEEAF55BBED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22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rnaud.jay@cea.fr" TargetMode="Externa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3"/>
          </p:nvPr>
        </p:nvSpPr>
        <p:spPr>
          <a:xfrm>
            <a:off x="1200727" y="6082393"/>
            <a:ext cx="10991273" cy="475426"/>
          </a:xfrm>
        </p:spPr>
        <p:txBody>
          <a:bodyPr/>
          <a:lstStyle/>
          <a:p>
            <a:pPr algn="l"/>
            <a:r>
              <a:rPr lang="fr-FR" sz="1600" b="1" i="1" dirty="0" smtClean="0"/>
              <a:t>Conférence IBPSA France 2022</a:t>
            </a:r>
          </a:p>
          <a:p>
            <a:pPr algn="l"/>
            <a:r>
              <a:rPr lang="fr-FR" sz="1600" b="1" i="1" dirty="0" err="1" smtClean="0"/>
              <a:t>Châlons</a:t>
            </a:r>
            <a:r>
              <a:rPr lang="fr-FR" sz="1600" b="1" i="1" dirty="0" smtClean="0"/>
              <a:t> en Champagne – 19-20 Mai 2022</a:t>
            </a:r>
            <a:endParaRPr lang="fr-FR" sz="1600" b="1" dirty="0"/>
          </a:p>
        </p:txBody>
      </p:sp>
      <p:sp>
        <p:nvSpPr>
          <p:cNvPr id="3" name="Titre 2"/>
          <p:cNvSpPr>
            <a:spLocks noGrp="1"/>
          </p:cNvSpPr>
          <p:nvPr>
            <p:ph type="ctrTitle"/>
          </p:nvPr>
        </p:nvSpPr>
        <p:spPr>
          <a:xfrm>
            <a:off x="1" y="3514032"/>
            <a:ext cx="12191999" cy="918465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fr-FR" sz="3200" dirty="0"/>
              <a:t>Industrialisation de la rénovation via la méthode ES’OPE </a:t>
            </a:r>
            <a:r>
              <a:rPr lang="fr-FR" dirty="0"/>
              <a:t>:	 </a:t>
            </a:r>
            <a:br>
              <a:rPr lang="fr-FR" dirty="0"/>
            </a:br>
            <a:r>
              <a:rPr lang="fr-FR" sz="2800" dirty="0"/>
              <a:t>Retour d’expérience sur une maison INCAS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47395" y="4498159"/>
            <a:ext cx="1181896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ANGER J. </a:t>
            </a:r>
            <a:r>
              <a:rPr lang="fr-FR" b="1" baseline="30000" dirty="0"/>
              <a:t>1</a:t>
            </a:r>
            <a:r>
              <a:rPr lang="fr-FR" b="1" dirty="0"/>
              <a:t>, BRUN A. </a:t>
            </a:r>
            <a:r>
              <a:rPr lang="fr-FR" b="1" baseline="30000" dirty="0"/>
              <a:t>1</a:t>
            </a:r>
            <a:r>
              <a:rPr lang="fr-FR" b="1" dirty="0"/>
              <a:t>, JAY A. </a:t>
            </a:r>
            <a:r>
              <a:rPr lang="fr-FR" b="1" baseline="30000" dirty="0"/>
              <a:t>1*</a:t>
            </a:r>
            <a:r>
              <a:rPr lang="fr-FR" b="1" dirty="0"/>
              <a:t>, LAMONERIE T. </a:t>
            </a:r>
            <a:r>
              <a:rPr lang="fr-FR" b="1" baseline="30000" dirty="0"/>
              <a:t>2</a:t>
            </a:r>
            <a:r>
              <a:rPr lang="fr-FR" b="1" dirty="0"/>
              <a:t>, LECONTE A. </a:t>
            </a:r>
            <a:r>
              <a:rPr lang="fr-FR" b="1" baseline="30000" dirty="0"/>
              <a:t>1</a:t>
            </a:r>
            <a:r>
              <a:rPr lang="fr-FR" b="1" dirty="0"/>
              <a:t>, OUVRIER-BONNAZ O. </a:t>
            </a:r>
            <a:r>
              <a:rPr lang="fr-FR" b="1" baseline="30000" dirty="0"/>
              <a:t>1</a:t>
            </a:r>
            <a:r>
              <a:rPr lang="fr-FR" b="1" dirty="0"/>
              <a:t>, PIOT A. </a:t>
            </a:r>
            <a:r>
              <a:rPr lang="fr-FR" b="1" baseline="30000" dirty="0" smtClean="0"/>
              <a:t>1</a:t>
            </a:r>
            <a:r>
              <a:rPr lang="fr-FR" b="1" dirty="0"/>
              <a:t>, </a:t>
            </a:r>
            <a:r>
              <a:rPr lang="fr-FR" b="1" u="sng" dirty="0" smtClean="0"/>
              <a:t>WURTZ E. </a:t>
            </a:r>
            <a:r>
              <a:rPr lang="fr-FR" b="1" u="sng" baseline="30000" dirty="0" smtClean="0"/>
              <a:t>1</a:t>
            </a:r>
            <a:endParaRPr lang="fr-FR" u="sng" dirty="0"/>
          </a:p>
          <a:p>
            <a:pPr lvl="1"/>
            <a:r>
              <a:rPr lang="fr-FR" sz="1600" baseline="30000" dirty="0" smtClean="0"/>
              <a:t>1</a:t>
            </a:r>
            <a:r>
              <a:rPr lang="nb-NO" sz="1600" dirty="0" smtClean="0"/>
              <a:t> Univ Grenoble Alpes, CEA, LITEN, INES, </a:t>
            </a:r>
            <a:r>
              <a:rPr lang="fr-FR" sz="1600" dirty="0" smtClean="0"/>
              <a:t>Le Bourget Du Lac, France, </a:t>
            </a:r>
            <a:r>
              <a:rPr lang="fr-FR" sz="1600" dirty="0" smtClean="0">
                <a:hlinkClick r:id="rId3"/>
              </a:rPr>
              <a:t>arnaud.jay@cea.fr</a:t>
            </a:r>
            <a:endParaRPr lang="fr-FR" sz="1600" dirty="0" smtClean="0"/>
          </a:p>
          <a:p>
            <a:pPr lvl="1"/>
            <a:r>
              <a:rPr lang="fr-FR" b="1" baseline="30000" dirty="0"/>
              <a:t>2</a:t>
            </a:r>
            <a:r>
              <a:rPr lang="fr-FR" b="1" dirty="0"/>
              <a:t> </a:t>
            </a:r>
            <a:r>
              <a:rPr lang="fr-FR" sz="1600" dirty="0" err="1"/>
              <a:t>Enertech</a:t>
            </a:r>
            <a:r>
              <a:rPr lang="fr-FR" sz="1600" dirty="0"/>
              <a:t>, 26160 Pont-de-</a:t>
            </a:r>
            <a:r>
              <a:rPr lang="fr-FR" sz="1600" dirty="0" err="1"/>
              <a:t>Barret</a:t>
            </a:r>
            <a:r>
              <a:rPr lang="fr-FR" sz="1600" dirty="0"/>
              <a:t>, France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71274" t="35137" r="407" b="46233"/>
          <a:stretch/>
        </p:blipFill>
        <p:spPr>
          <a:xfrm>
            <a:off x="1" y="5639353"/>
            <a:ext cx="1200726" cy="121864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557" y="5951070"/>
            <a:ext cx="2232443" cy="90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432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8"/>
          </p:nvPr>
        </p:nvSpPr>
        <p:spPr>
          <a:xfrm>
            <a:off x="397601" y="1388853"/>
            <a:ext cx="11232000" cy="4960190"/>
          </a:xfrm>
        </p:spPr>
        <p:txBody>
          <a:bodyPr>
            <a:normAutofit/>
          </a:bodyPr>
          <a:lstStyle/>
          <a:p>
            <a:r>
              <a:rPr lang="fr-FR" sz="2000" dirty="0" smtClean="0"/>
              <a:t>Mise en œuvre d’une rénovation </a:t>
            </a:r>
            <a:r>
              <a:rPr lang="fr-FR" sz="2000" dirty="0" smtClean="0"/>
              <a:t>industrielle </a:t>
            </a:r>
            <a:r>
              <a:rPr lang="fr-FR" sz="2000" dirty="0" smtClean="0"/>
              <a:t>sur une maison expérimentale et instrumentation de celle-ci.</a:t>
            </a:r>
          </a:p>
          <a:p>
            <a:r>
              <a:rPr lang="fr-FR" dirty="0" smtClean="0"/>
              <a:t>La performance de l’enveloppe mesurée est conforme à celle prévue en conception</a:t>
            </a:r>
          </a:p>
          <a:p>
            <a:r>
              <a:rPr lang="fr-FR" sz="2000" dirty="0" smtClean="0"/>
              <a:t>Les premières campagnes expérimentales ont permis de valider le fonctionnement et le comportement des différents équipements</a:t>
            </a:r>
          </a:p>
          <a:p>
            <a:endParaRPr lang="fr-FR" dirty="0"/>
          </a:p>
          <a:p>
            <a:r>
              <a:rPr lang="fr-FR" sz="2000" dirty="0" smtClean="0"/>
              <a:t>Besoin de nouvelles campagnes pour aller plus loin dans l’analyse</a:t>
            </a:r>
          </a:p>
          <a:p>
            <a:endParaRPr lang="en-US" sz="240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642623" y="211470"/>
            <a:ext cx="10151505" cy="774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Conclusion et perspectives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46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2800" dirty="0" smtClean="0">
                <a:solidFill>
                  <a:schemeClr val="tx1"/>
                </a:solidFill>
              </a:rPr>
              <a:t>MERCI de VOTRE ATTENTION,</a:t>
            </a:r>
            <a:br>
              <a:rPr lang="fr-FR" sz="2800" dirty="0" smtClean="0">
                <a:solidFill>
                  <a:schemeClr val="tx1"/>
                </a:solidFill>
              </a:rPr>
            </a:br>
            <a:r>
              <a:rPr lang="fr-FR" sz="2800" dirty="0" smtClean="0">
                <a:solidFill>
                  <a:schemeClr val="tx1"/>
                </a:solidFill>
              </a:rPr>
              <a:t>Des questions?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71274" t="35137" r="407" b="46233"/>
          <a:stretch/>
        </p:blipFill>
        <p:spPr>
          <a:xfrm>
            <a:off x="1" y="5639353"/>
            <a:ext cx="1200726" cy="121864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557" y="5951070"/>
            <a:ext cx="2232443" cy="90693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61D8ED7-CD2B-4C2B-8404-E2624E2FA0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402" y="299292"/>
            <a:ext cx="11125517" cy="271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77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9873343" cy="435133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Page de garde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Intro : enjeu de la rénovation et de l’industrialisation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concept ESOPE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Cas d’étude de la maison I-BB enveloppe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Cas d’étude de la maison </a:t>
            </a:r>
            <a:r>
              <a:rPr lang="fr-FR" dirty="0" smtClean="0"/>
              <a:t>I-BB systèmes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Scénarios mis en jeu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Mesure performance enveloppe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Modèle de la maison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Bilan énergétique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Comparaison mesures simulations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Conclusion &amp; perspectives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5842000" cy="365125"/>
          </a:xfrm>
        </p:spPr>
        <p:txBody>
          <a:bodyPr/>
          <a:lstStyle/>
          <a:p>
            <a:r>
              <a:rPr lang="en-US" smtClean="0"/>
              <a:t>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04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 err="1" smtClean="0"/>
              <a:t>Dh</a:t>
            </a:r>
            <a:r>
              <a:rPr lang="fr-FR" dirty="0" smtClean="0"/>
              <a:t> : diffus horizontal</a:t>
            </a:r>
          </a:p>
          <a:p>
            <a:r>
              <a:rPr lang="fr-FR" dirty="0" err="1" smtClean="0"/>
              <a:t>Bn</a:t>
            </a:r>
            <a:r>
              <a:rPr lang="fr-FR" dirty="0" smtClean="0"/>
              <a:t> : Direct normal</a:t>
            </a:r>
          </a:p>
          <a:p>
            <a:r>
              <a:rPr lang="fr-FR" dirty="0" err="1" smtClean="0"/>
              <a:t>Gh</a:t>
            </a:r>
            <a:r>
              <a:rPr lang="fr-FR" dirty="0" smtClean="0"/>
              <a:t> : global horizontal</a:t>
            </a:r>
          </a:p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 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46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CONCEPT ESOPE</a:t>
            </a:r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2</a:t>
            </a:fld>
            <a:endParaRPr lang="en-US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47" b="63950"/>
          <a:stretch/>
        </p:blipFill>
        <p:spPr>
          <a:xfrm>
            <a:off x="6384234" y="252546"/>
            <a:ext cx="5790184" cy="2781443"/>
          </a:xfrm>
          <a:prstGeom prst="rect">
            <a:avLst/>
          </a:prstGeom>
        </p:spPr>
      </p:pic>
      <p:sp>
        <p:nvSpPr>
          <p:cNvPr id="32" name="Espace réservé du contenu 1"/>
          <p:cNvSpPr txBox="1">
            <a:spLocks/>
          </p:cNvSpPr>
          <p:nvPr/>
        </p:nvSpPr>
        <p:spPr>
          <a:xfrm>
            <a:off x="8234679" y="3624098"/>
            <a:ext cx="2250214" cy="38292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SzPct val="125000"/>
              <a:buFont typeface="Arial" pitchFamily="34" charset="0"/>
              <a:buChar char="•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801688" indent="-360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5"/>
              </a:buClr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57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04975" indent="-2873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defRPr sz="1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2152650" indent="-1143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FR" b="1" i="1" dirty="0" smtClean="0"/>
              <a:t>4. Module énergie</a:t>
            </a:r>
            <a:endParaRPr lang="fr-FR" dirty="0" smtClean="0"/>
          </a:p>
          <a:p>
            <a:pPr marL="457200" indent="-457200">
              <a:buFont typeface="+mj-lt"/>
              <a:buAutoNum type="arabicPeriod"/>
            </a:pPr>
            <a:endParaRPr lang="fr-FR" dirty="0"/>
          </a:p>
        </p:txBody>
      </p:sp>
      <p:grpSp>
        <p:nvGrpSpPr>
          <p:cNvPr id="14" name="Groupe 13"/>
          <p:cNvGrpSpPr/>
          <p:nvPr/>
        </p:nvGrpSpPr>
        <p:grpSpPr>
          <a:xfrm>
            <a:off x="4758781" y="3352007"/>
            <a:ext cx="2982912" cy="2615420"/>
            <a:chOff x="4878388" y="3588561"/>
            <a:chExt cx="2505529" cy="2156186"/>
          </a:xfrm>
        </p:grpSpPr>
        <p:cxnSp>
          <p:nvCxnSpPr>
            <p:cNvPr id="9" name="Connecteur droit 8"/>
            <p:cNvCxnSpPr/>
            <p:nvPr/>
          </p:nvCxnSpPr>
          <p:spPr>
            <a:xfrm>
              <a:off x="5234320" y="4381852"/>
              <a:ext cx="6350" cy="432203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6506332" y="4381852"/>
              <a:ext cx="12700" cy="126422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 flipH="1">
              <a:off x="4878388" y="3653658"/>
              <a:ext cx="969524" cy="926332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5789692" y="3653658"/>
              <a:ext cx="1026045" cy="887621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flipH="1">
              <a:off x="5240670" y="5696867"/>
              <a:ext cx="1298213" cy="1083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/>
            <p:cNvCxnSpPr/>
            <p:nvPr/>
          </p:nvCxnSpPr>
          <p:spPr>
            <a:xfrm>
              <a:off x="5889776" y="3588561"/>
              <a:ext cx="884097" cy="728194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6673789" y="4733873"/>
              <a:ext cx="710128" cy="101087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6" name="Image 25"/>
            <p:cNvPicPr>
              <a:picLocks noChangeAspect="1"/>
            </p:cNvPicPr>
            <p:nvPr/>
          </p:nvPicPr>
          <p:blipFill rotWithShape="1">
            <a:blip r:embed="rId3"/>
            <a:srcRect t="1" r="75550" b="1258"/>
            <a:stretch/>
          </p:blipFill>
          <p:spPr>
            <a:xfrm>
              <a:off x="6769187" y="4814055"/>
              <a:ext cx="408265" cy="425255"/>
            </a:xfrm>
            <a:prstGeom prst="rect">
              <a:avLst/>
            </a:prstGeom>
          </p:spPr>
        </p:pic>
        <p:pic>
          <p:nvPicPr>
            <p:cNvPr id="27" name="Image 26"/>
            <p:cNvPicPr>
              <a:picLocks noChangeAspect="1"/>
            </p:cNvPicPr>
            <p:nvPr/>
          </p:nvPicPr>
          <p:blipFill rotWithShape="1">
            <a:blip r:embed="rId3"/>
            <a:srcRect l="27514" t="16831" r="52390" b="10280"/>
            <a:stretch/>
          </p:blipFill>
          <p:spPr>
            <a:xfrm>
              <a:off x="6960835" y="5294136"/>
              <a:ext cx="423082" cy="395785"/>
            </a:xfrm>
            <a:prstGeom prst="rect">
              <a:avLst/>
            </a:prstGeom>
          </p:spPr>
        </p:pic>
        <p:pic>
          <p:nvPicPr>
            <p:cNvPr id="28" name="Image 27"/>
            <p:cNvPicPr>
              <a:picLocks noChangeAspect="1"/>
            </p:cNvPicPr>
            <p:nvPr/>
          </p:nvPicPr>
          <p:blipFill rotWithShape="1">
            <a:blip r:embed="rId3"/>
            <a:srcRect l="77430" t="16831" r="2474" b="10280"/>
            <a:stretch/>
          </p:blipFill>
          <p:spPr>
            <a:xfrm rot="2426391">
              <a:off x="5806611" y="3783227"/>
              <a:ext cx="355452" cy="332518"/>
            </a:xfrm>
            <a:prstGeom prst="rect">
              <a:avLst/>
            </a:prstGeom>
          </p:spPr>
        </p:pic>
        <p:grpSp>
          <p:nvGrpSpPr>
            <p:cNvPr id="30" name="Groupe 29"/>
            <p:cNvGrpSpPr/>
            <p:nvPr/>
          </p:nvGrpSpPr>
          <p:grpSpPr>
            <a:xfrm rot="2677610">
              <a:off x="6095240" y="4034745"/>
              <a:ext cx="332758" cy="351646"/>
              <a:chOff x="8011236" y="4463523"/>
              <a:chExt cx="436728" cy="450611"/>
            </a:xfrm>
          </p:grpSpPr>
          <p:sp>
            <p:nvSpPr>
              <p:cNvPr id="25" name="Rectangle à coins arrondis 24"/>
              <p:cNvSpPr/>
              <p:nvPr/>
            </p:nvSpPr>
            <p:spPr>
              <a:xfrm>
                <a:off x="8011236" y="4463523"/>
                <a:ext cx="436728" cy="450611"/>
              </a:xfrm>
              <a:prstGeom prst="round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Éclair 28"/>
              <p:cNvSpPr/>
              <p:nvPr/>
            </p:nvSpPr>
            <p:spPr>
              <a:xfrm rot="5400000">
                <a:off x="8031707" y="4510097"/>
                <a:ext cx="395786" cy="357462"/>
              </a:xfrm>
              <a:prstGeom prst="lightningBol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cxnSp>
          <p:nvCxnSpPr>
            <p:cNvPr id="33" name="Connecteur droit 32"/>
            <p:cNvCxnSpPr/>
            <p:nvPr/>
          </p:nvCxnSpPr>
          <p:spPr>
            <a:xfrm flipH="1">
              <a:off x="5249547" y="5230761"/>
              <a:ext cx="2356" cy="504342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Rectangle 38"/>
          <p:cNvSpPr/>
          <p:nvPr/>
        </p:nvSpPr>
        <p:spPr>
          <a:xfrm>
            <a:off x="6330207" y="2606456"/>
            <a:ext cx="241748" cy="522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Image 2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38"/>
          <a:stretch/>
        </p:blipFill>
        <p:spPr bwMode="auto">
          <a:xfrm>
            <a:off x="8465146" y="4080539"/>
            <a:ext cx="1885353" cy="2392365"/>
          </a:xfrm>
          <a:prstGeom prst="rect">
            <a:avLst/>
          </a:prstGeom>
          <a:noFill/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42" y="2073273"/>
            <a:ext cx="4692489" cy="2851590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549327" y="1342334"/>
            <a:ext cx="3696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ym typeface="Wingdings" panose="05000000000000000000" pitchFamily="2" charset="2"/>
              </a:rPr>
              <a:t> Basé sur l’approche </a:t>
            </a:r>
            <a:r>
              <a:rPr lang="fr-FR" dirty="0" err="1" smtClean="0">
                <a:sym typeface="Wingdings" panose="05000000000000000000" pitchFamily="2" charset="2"/>
              </a:rPr>
              <a:t>EnergieSprong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3658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642623" y="226779"/>
            <a:ext cx="10151505" cy="774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Cas d’étude : enveloppe maison INCAS I-BB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3</a:t>
            </a:fld>
            <a:endParaRPr lang="en-US" dirty="0"/>
          </a:p>
        </p:txBody>
      </p:sp>
      <p:pic>
        <p:nvPicPr>
          <p:cNvPr id="5" name="Imag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57" y="2771576"/>
            <a:ext cx="7558736" cy="3670300"/>
          </a:xfrm>
          <a:prstGeom prst="rect">
            <a:avLst/>
          </a:prstGeom>
          <a:noFill/>
        </p:spPr>
      </p:pic>
      <p:pic>
        <p:nvPicPr>
          <p:cNvPr id="7" name="Image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14"/>
          <a:stretch/>
        </p:blipFill>
        <p:spPr bwMode="auto">
          <a:xfrm>
            <a:off x="7956455" y="2771576"/>
            <a:ext cx="4198393" cy="3670300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352847" y="1663905"/>
            <a:ext cx="2579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Installation des éléments </a:t>
            </a:r>
            <a:br>
              <a:rPr lang="fr-FR" dirty="0" smtClean="0"/>
            </a:br>
            <a:r>
              <a:rPr lang="fr-FR" dirty="0" smtClean="0"/>
              <a:t>de façades préfabriqués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4074023" y="1340577"/>
            <a:ext cx="2644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Lame d’air technique pour passage des réseaux (dont amenée d’air neuf via menuiseries)</a:t>
            </a:r>
            <a:endParaRPr lang="fr-FR" dirty="0"/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5499100" y="2310236"/>
            <a:ext cx="1397000" cy="1512464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H="1">
            <a:off x="927100" y="2310236"/>
            <a:ext cx="608299" cy="1944264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8215449" y="1340577"/>
            <a:ext cx="2644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Toiture préfabriquée avec Modules PV sur toiture Sud</a:t>
            </a:r>
            <a:endParaRPr lang="fr-FR" dirty="0"/>
          </a:p>
        </p:txBody>
      </p:sp>
      <p:cxnSp>
        <p:nvCxnSpPr>
          <p:cNvPr id="13" name="Connecteur droit avec flèche 12"/>
          <p:cNvCxnSpPr/>
          <p:nvPr/>
        </p:nvCxnSpPr>
        <p:spPr>
          <a:xfrm>
            <a:off x="9166770" y="2015344"/>
            <a:ext cx="256630" cy="1267024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911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642623" y="211470"/>
            <a:ext cx="10151505" cy="774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Cas d’étude : Module énergie maison INCAS I-BB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Imag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2"/>
          <a:stretch/>
        </p:blipFill>
        <p:spPr bwMode="auto">
          <a:xfrm>
            <a:off x="927100" y="1766773"/>
            <a:ext cx="3937000" cy="3605327"/>
          </a:xfrm>
          <a:prstGeom prst="rect">
            <a:avLst/>
          </a:prstGeom>
          <a:noFill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802" y="1798497"/>
            <a:ext cx="3778842" cy="358566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 flipV="1">
            <a:off x="3835400" y="1921337"/>
            <a:ext cx="3048000" cy="1964863"/>
          </a:xfrm>
          <a:prstGeom prst="line">
            <a:avLst/>
          </a:prstGeom>
          <a:ln w="381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>
            <a:off x="4328272" y="5003529"/>
            <a:ext cx="4028328" cy="129090"/>
          </a:xfrm>
          <a:prstGeom prst="line">
            <a:avLst/>
          </a:prstGeom>
          <a:ln w="3810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9113293" y="5583822"/>
            <a:ext cx="18375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Pompe à Chaleur </a:t>
            </a:r>
            <a:br>
              <a:rPr lang="fr-FR" dirty="0" smtClean="0"/>
            </a:br>
            <a:r>
              <a:rPr lang="fr-FR" dirty="0" smtClean="0"/>
              <a:t>Double service</a:t>
            </a:r>
            <a:endParaRPr lang="fr-FR" dirty="0"/>
          </a:p>
        </p:txBody>
      </p:sp>
      <p:cxnSp>
        <p:nvCxnSpPr>
          <p:cNvPr id="12" name="Connecteur droit avec flèche 11"/>
          <p:cNvCxnSpPr>
            <a:stCxn id="10" idx="0"/>
          </p:cNvCxnSpPr>
          <p:nvPr/>
        </p:nvCxnSpPr>
        <p:spPr>
          <a:xfrm flipH="1" flipV="1">
            <a:off x="8636000" y="4152900"/>
            <a:ext cx="1396070" cy="143092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5654382" y="5660648"/>
            <a:ext cx="1763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VMC Double flux</a:t>
            </a:r>
            <a:endParaRPr lang="fr-FR" dirty="0"/>
          </a:p>
        </p:txBody>
      </p:sp>
      <p:cxnSp>
        <p:nvCxnSpPr>
          <p:cNvPr id="14" name="Connecteur droit avec flèche 13"/>
          <p:cNvCxnSpPr>
            <a:stCxn id="13" idx="0"/>
          </p:cNvCxnSpPr>
          <p:nvPr/>
        </p:nvCxnSpPr>
        <p:spPr>
          <a:xfrm flipV="1">
            <a:off x="6536194" y="4152900"/>
            <a:ext cx="384256" cy="150774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>
            <a:stCxn id="10" idx="0"/>
          </p:cNvCxnSpPr>
          <p:nvPr/>
        </p:nvCxnSpPr>
        <p:spPr>
          <a:xfrm flipH="1" flipV="1">
            <a:off x="7604372" y="4152900"/>
            <a:ext cx="2427698" cy="1430922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8062032" y="1362293"/>
            <a:ext cx="1374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Onduleur PV</a:t>
            </a:r>
            <a:endParaRPr lang="fr-FR" dirty="0"/>
          </a:p>
        </p:txBody>
      </p:sp>
      <p:cxnSp>
        <p:nvCxnSpPr>
          <p:cNvPr id="20" name="Connecteur droit avec flèche 19"/>
          <p:cNvCxnSpPr>
            <a:stCxn id="19" idx="2"/>
          </p:cNvCxnSpPr>
          <p:nvPr/>
        </p:nvCxnSpPr>
        <p:spPr>
          <a:xfrm flipH="1">
            <a:off x="7418008" y="1731625"/>
            <a:ext cx="1331296" cy="143067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à coins arrondis 22"/>
          <p:cNvSpPr/>
          <p:nvPr/>
        </p:nvSpPr>
        <p:spPr>
          <a:xfrm rot="18908731">
            <a:off x="8678999" y="2634531"/>
            <a:ext cx="1004943" cy="318738"/>
          </a:xfrm>
          <a:prstGeom prst="round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10138785" y="1615686"/>
            <a:ext cx="182267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Connexion fluide </a:t>
            </a:r>
            <a:br>
              <a:rPr lang="fr-FR" dirty="0" smtClean="0"/>
            </a:br>
            <a:r>
              <a:rPr lang="fr-FR" dirty="0" smtClean="0"/>
              <a:t>à la maison:</a:t>
            </a:r>
            <a:br>
              <a:rPr lang="fr-FR" dirty="0" smtClean="0"/>
            </a:br>
            <a:r>
              <a:rPr lang="fr-FR" dirty="0" smtClean="0"/>
              <a:t>Aéraulique, </a:t>
            </a:r>
            <a:br>
              <a:rPr lang="fr-FR" dirty="0" smtClean="0"/>
            </a:br>
            <a:r>
              <a:rPr lang="fr-FR" dirty="0" smtClean="0"/>
              <a:t>hydraulique </a:t>
            </a:r>
            <a:br>
              <a:rPr lang="fr-FR" dirty="0" smtClean="0"/>
            </a:br>
            <a:r>
              <a:rPr lang="fr-FR" dirty="0" smtClean="0"/>
              <a:t>et électrique</a:t>
            </a:r>
            <a:endParaRPr lang="fr-FR" dirty="0"/>
          </a:p>
        </p:txBody>
      </p:sp>
      <p:cxnSp>
        <p:nvCxnSpPr>
          <p:cNvPr id="25" name="Connecteur droit avec flèche 24"/>
          <p:cNvCxnSpPr>
            <a:endCxn id="23" idx="3"/>
          </p:cNvCxnSpPr>
          <p:nvPr/>
        </p:nvCxnSpPr>
        <p:spPr>
          <a:xfrm flipH="1">
            <a:off x="9537673" y="1977058"/>
            <a:ext cx="644546" cy="46244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32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642623" y="211470"/>
            <a:ext cx="10151505" cy="774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1642622" y="211470"/>
            <a:ext cx="10151505" cy="7749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2000" b="1" kern="1200" cap="all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 smtClean="0"/>
              <a:t> Instrumentation</a:t>
            </a:r>
          </a:p>
        </p:txBody>
      </p:sp>
      <p:pic>
        <p:nvPicPr>
          <p:cNvPr id="6" name="Imag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047" y="-113977"/>
            <a:ext cx="5209953" cy="3046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21" y="1295723"/>
            <a:ext cx="5019435" cy="300050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ZoneTexte 11"/>
          <p:cNvSpPr txBox="1"/>
          <p:nvPr/>
        </p:nvSpPr>
        <p:spPr>
          <a:xfrm>
            <a:off x="3131936" y="3257558"/>
            <a:ext cx="174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/>
              <a:t>Enveloppe</a:t>
            </a:r>
            <a:endParaRPr lang="fr-FR" sz="2800" b="1" dirty="0"/>
          </a:p>
        </p:txBody>
      </p:sp>
      <p:sp>
        <p:nvSpPr>
          <p:cNvPr id="15" name="ZoneTexte 14"/>
          <p:cNvSpPr txBox="1"/>
          <p:nvPr/>
        </p:nvSpPr>
        <p:spPr>
          <a:xfrm>
            <a:off x="2079437" y="5734844"/>
            <a:ext cx="38457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fr-FR" dirty="0"/>
              <a:t>Équipements techniques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7970490" y="2670502"/>
            <a:ext cx="3233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800" b="1"/>
            </a:lvl1pPr>
          </a:lstStyle>
          <a:p>
            <a:r>
              <a:rPr lang="fr-FR" dirty="0"/>
              <a:t>Ambiance intérieure</a:t>
            </a:r>
          </a:p>
        </p:txBody>
      </p:sp>
      <p:pic>
        <p:nvPicPr>
          <p:cNvPr id="17" name="Image 1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3"/>
          <a:stretch/>
        </p:blipFill>
        <p:spPr bwMode="auto">
          <a:xfrm>
            <a:off x="5981699" y="3488391"/>
            <a:ext cx="5380679" cy="33186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5091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642623" y="211470"/>
            <a:ext cx="10151505" cy="774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1642622" y="211470"/>
            <a:ext cx="10151505" cy="7749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2000" b="1" kern="1200" cap="all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 smtClean="0"/>
              <a:t> Scénarios mis en </a:t>
            </a:r>
            <a:r>
              <a:rPr lang="fr-FR" sz="2400" dirty="0" err="1" smtClean="0"/>
              <a:t>oeuvre</a:t>
            </a:r>
            <a:endParaRPr lang="fr-FR" sz="2400" dirty="0" smtClean="0"/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519636"/>
              </p:ext>
            </p:extLst>
          </p:nvPr>
        </p:nvGraphicFramePr>
        <p:xfrm>
          <a:off x="251513" y="1291183"/>
          <a:ext cx="7856175" cy="1706880"/>
        </p:xfrm>
        <a:graphic>
          <a:graphicData uri="http://schemas.openxmlformats.org/drawingml/2006/table">
            <a:tbl>
              <a:tblPr firstRow="1" bandRow="1"/>
              <a:tblGrid>
                <a:gridCol w="1388970">
                  <a:extLst>
                    <a:ext uri="{9D8B030D-6E8A-4147-A177-3AD203B41FA5}">
                      <a16:colId xmlns:a16="http://schemas.microsoft.com/office/drawing/2014/main" val="3144129155"/>
                    </a:ext>
                  </a:extLst>
                </a:gridCol>
                <a:gridCol w="2155735">
                  <a:extLst>
                    <a:ext uri="{9D8B030D-6E8A-4147-A177-3AD203B41FA5}">
                      <a16:colId xmlns:a16="http://schemas.microsoft.com/office/drawing/2014/main" val="2129667960"/>
                    </a:ext>
                  </a:extLst>
                </a:gridCol>
                <a:gridCol w="2155735">
                  <a:extLst>
                    <a:ext uri="{9D8B030D-6E8A-4147-A177-3AD203B41FA5}">
                      <a16:colId xmlns:a16="http://schemas.microsoft.com/office/drawing/2014/main" val="3682476125"/>
                    </a:ext>
                  </a:extLst>
                </a:gridCol>
                <a:gridCol w="2155735">
                  <a:extLst>
                    <a:ext uri="{9D8B030D-6E8A-4147-A177-3AD203B41FA5}">
                      <a16:colId xmlns:a16="http://schemas.microsoft.com/office/drawing/2014/main" val="375474657"/>
                    </a:ext>
                  </a:extLst>
                </a:gridCol>
              </a:tblGrid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CAMPAGNE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4999301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30/12/2020 – 06/01/2021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02/02/2021 – 21/02/2021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18/03/2021 – 24/03/2021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760822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Epingle chauffante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899065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Emission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Radiateurs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Radiateurs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Aéraulique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186282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Consigne Tint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20°C avec réduit de nuit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21°C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21°C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793212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Loi de chauffe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BASIQUE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OPTIMISEE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PID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221181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346974"/>
              </p:ext>
            </p:extLst>
          </p:nvPr>
        </p:nvGraphicFramePr>
        <p:xfrm>
          <a:off x="251513" y="3765582"/>
          <a:ext cx="7457546" cy="2194560"/>
        </p:xfrm>
        <a:graphic>
          <a:graphicData uri="http://schemas.openxmlformats.org/drawingml/2006/table">
            <a:tbl>
              <a:tblPr firstRow="1" bandRow="1"/>
              <a:tblGrid>
                <a:gridCol w="1818150">
                  <a:extLst>
                    <a:ext uri="{9D8B030D-6E8A-4147-A177-3AD203B41FA5}">
                      <a16:colId xmlns:a16="http://schemas.microsoft.com/office/drawing/2014/main" val="3591835683"/>
                    </a:ext>
                  </a:extLst>
                </a:gridCol>
                <a:gridCol w="2962137">
                  <a:extLst>
                    <a:ext uri="{9D8B030D-6E8A-4147-A177-3AD203B41FA5}">
                      <a16:colId xmlns:a16="http://schemas.microsoft.com/office/drawing/2014/main" val="3044416355"/>
                    </a:ext>
                  </a:extLst>
                </a:gridCol>
                <a:gridCol w="2677259">
                  <a:extLst>
                    <a:ext uri="{9D8B030D-6E8A-4147-A177-3AD203B41FA5}">
                      <a16:colId xmlns:a16="http://schemas.microsoft.com/office/drawing/2014/main" val="3159075337"/>
                    </a:ext>
                  </a:extLst>
                </a:gridCol>
              </a:tblGrid>
              <a:tr h="1866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CAMPAGNE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782295"/>
                  </a:ext>
                </a:extLst>
              </a:tr>
              <a:tr h="1866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11/05/2021-18/05/2021 (8 jours)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19/05/2021 – 01/06/2021 (14 jours)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914086"/>
                  </a:ext>
                </a:extLst>
              </a:tr>
              <a:tr h="3733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Température de consigne dans le ballon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50°C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50°C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251926"/>
                  </a:ext>
                </a:extLst>
              </a:tr>
              <a:tr h="3733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Programmation horaire de la production PAC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SANS : Recharge du ballon selon sonde interne à ‘n’importe quel moment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AVEC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Autorisée Entre 15h et 20h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534630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80433" y="2970440"/>
            <a:ext cx="7277487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</a:t>
            </a:r>
            <a:r>
              <a:rPr kumimoji="0" lang="fr-FR" altLang="fr-FR" sz="14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ableau 1 Caractéristiques des 3 campagnes de chauffage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Tableau </a:t>
            </a:r>
            <a:r>
              <a:rPr kumimoji="0" lang="fr-FR" altLang="fr-FR" sz="1400" b="1" i="0" u="none" strike="noStrike" cap="none" normalizeH="0" baseline="0" dirty="0" smtClean="0" bmk="_Ref98324187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</a:t>
            </a:r>
            <a:r>
              <a:rPr kumimoji="0" lang="fr-FR" altLang="fr-F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Caractéristiques des 2 campagnes de mi saison</a:t>
            </a:r>
            <a:endParaRPr kumimoji="0" lang="fr-FR" altLang="fr-F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Imag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809" y="3505895"/>
            <a:ext cx="3621302" cy="271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912259" y="2761114"/>
            <a:ext cx="40758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Résistance électrique calibrée utilisée pour simuler les gains internes</a:t>
            </a:r>
            <a:endParaRPr kumimoji="0" lang="fr-FR" alt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44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642623" y="211470"/>
            <a:ext cx="10151505" cy="774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</a:t>
            </a:r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1642622" y="211470"/>
            <a:ext cx="10151505" cy="7749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2000" b="1" kern="1200" cap="all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 smtClean="0"/>
              <a:t> Mesure performance enveloppe</a:t>
            </a:r>
          </a:p>
        </p:txBody>
      </p:sp>
      <p:pic>
        <p:nvPicPr>
          <p:cNvPr id="10" name="Imag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428" y="2002971"/>
            <a:ext cx="6146041" cy="2760097"/>
          </a:xfrm>
          <a:prstGeom prst="rect">
            <a:avLst/>
          </a:prstGeom>
          <a:noFill/>
        </p:spPr>
      </p:pic>
      <p:pic>
        <p:nvPicPr>
          <p:cNvPr id="12" name="Image 11"/>
          <p:cNvPicPr/>
          <p:nvPr/>
        </p:nvPicPr>
        <p:blipFill>
          <a:blip r:embed="rId3"/>
          <a:stretch>
            <a:fillRect/>
          </a:stretch>
        </p:blipFill>
        <p:spPr>
          <a:xfrm>
            <a:off x="2970345" y="4425920"/>
            <a:ext cx="1874061" cy="992240"/>
          </a:xfrm>
          <a:prstGeom prst="rect">
            <a:avLst/>
          </a:prstGeom>
        </p:spPr>
      </p:pic>
      <p:pic>
        <p:nvPicPr>
          <p:cNvPr id="11" name="Image 10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057" y="1747202"/>
            <a:ext cx="3341319" cy="3015866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566057" y="5523812"/>
            <a:ext cx="3640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Estimation du ratio des déperditions </a:t>
            </a:r>
            <a:br>
              <a:rPr lang="fr-FR" dirty="0" smtClean="0"/>
            </a:br>
            <a:r>
              <a:rPr lang="fr-FR" dirty="0" smtClean="0"/>
              <a:t>par </a:t>
            </a:r>
            <a:r>
              <a:rPr lang="fr-FR" dirty="0" smtClean="0"/>
              <a:t>simulation sur </a:t>
            </a:r>
            <a:r>
              <a:rPr lang="fr-FR" dirty="0" err="1" smtClean="0"/>
              <a:t>Comfie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5961538" y="4909908"/>
            <a:ext cx="56999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Mesure du HLC (</a:t>
            </a:r>
            <a:r>
              <a:rPr lang="fr-FR" dirty="0" err="1" smtClean="0"/>
              <a:t>Heat</a:t>
            </a:r>
            <a:r>
              <a:rPr lang="fr-FR" dirty="0" smtClean="0"/>
              <a:t> </a:t>
            </a:r>
            <a:r>
              <a:rPr lang="fr-FR" dirty="0" err="1" smtClean="0"/>
              <a:t>Loss</a:t>
            </a:r>
            <a:r>
              <a:rPr lang="fr-FR" dirty="0" smtClean="0"/>
              <a:t> Coefficient) de l’enveloppe via un </a:t>
            </a:r>
            <a:r>
              <a:rPr lang="fr-FR" dirty="0" err="1" smtClean="0"/>
              <a:t>co-heating</a:t>
            </a:r>
            <a:r>
              <a:rPr lang="fr-FR" dirty="0" smtClean="0"/>
              <a:t> et des tests SEREINE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442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642623" y="211470"/>
            <a:ext cx="10151505" cy="774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1642622" y="211470"/>
            <a:ext cx="10151505" cy="7749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2000" b="1" kern="1200" cap="all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 smtClean="0"/>
              <a:t> BILAN énergie</a:t>
            </a:r>
          </a:p>
        </p:txBody>
      </p:sp>
      <p:pic>
        <p:nvPicPr>
          <p:cNvPr id="6" name="Image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1" r="6244"/>
          <a:stretch/>
        </p:blipFill>
        <p:spPr bwMode="auto">
          <a:xfrm>
            <a:off x="232228" y="1220341"/>
            <a:ext cx="9141617" cy="34225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752359" y="4447562"/>
            <a:ext cx="8621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Bilan de l’énergie fourni à la maison, des consommations d’énergies des systèmes et de la production PV pour 3 scénarios : 1 d’hiver et 2 de </a:t>
            </a:r>
            <a:r>
              <a:rPr lang="fr-FR" dirty="0" err="1" smtClean="0"/>
              <a:t>mi-saison</a:t>
            </a:r>
            <a:endParaRPr lang="fr-FR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005311"/>
              </p:ext>
            </p:extLst>
          </p:nvPr>
        </p:nvGraphicFramePr>
        <p:xfrm>
          <a:off x="752359" y="5161716"/>
          <a:ext cx="3544705" cy="1280160"/>
        </p:xfrm>
        <a:graphic>
          <a:graphicData uri="http://schemas.openxmlformats.org/drawingml/2006/table">
            <a:tbl>
              <a:tblPr firstRow="1" bandRow="1"/>
              <a:tblGrid>
                <a:gridCol w="1388970">
                  <a:extLst>
                    <a:ext uri="{9D8B030D-6E8A-4147-A177-3AD203B41FA5}">
                      <a16:colId xmlns:a16="http://schemas.microsoft.com/office/drawing/2014/main" val="3144129155"/>
                    </a:ext>
                  </a:extLst>
                </a:gridCol>
                <a:gridCol w="2155735">
                  <a:extLst>
                    <a:ext uri="{9D8B030D-6E8A-4147-A177-3AD203B41FA5}">
                      <a16:colId xmlns:a16="http://schemas.microsoft.com/office/drawing/2014/main" val="375474657"/>
                    </a:ext>
                  </a:extLst>
                </a:gridCol>
              </a:tblGrid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CAMPAGNE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4999301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18/03/21 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– 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24/03/21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760822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Epingle chauffante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899065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Emission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Aéraulique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186282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Consigne Tint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21°C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793212"/>
                  </a:ext>
                </a:extLst>
              </a:tr>
              <a:tr h="1974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Loi de chauffe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PID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221181"/>
                  </a:ext>
                </a:extLst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589909"/>
              </p:ext>
            </p:extLst>
          </p:nvPr>
        </p:nvGraphicFramePr>
        <p:xfrm>
          <a:off x="4585772" y="5161716"/>
          <a:ext cx="5899121" cy="1280160"/>
        </p:xfrm>
        <a:graphic>
          <a:graphicData uri="http://schemas.openxmlformats.org/drawingml/2006/table">
            <a:tbl>
              <a:tblPr firstRow="1" bandRow="1"/>
              <a:tblGrid>
                <a:gridCol w="1813151">
                  <a:extLst>
                    <a:ext uri="{9D8B030D-6E8A-4147-A177-3AD203B41FA5}">
                      <a16:colId xmlns:a16="http://schemas.microsoft.com/office/drawing/2014/main" val="3591835683"/>
                    </a:ext>
                  </a:extLst>
                </a:gridCol>
                <a:gridCol w="1986756">
                  <a:extLst>
                    <a:ext uri="{9D8B030D-6E8A-4147-A177-3AD203B41FA5}">
                      <a16:colId xmlns:a16="http://schemas.microsoft.com/office/drawing/2014/main" val="3044416355"/>
                    </a:ext>
                  </a:extLst>
                </a:gridCol>
                <a:gridCol w="2099214">
                  <a:extLst>
                    <a:ext uri="{9D8B030D-6E8A-4147-A177-3AD203B41FA5}">
                      <a16:colId xmlns:a16="http://schemas.microsoft.com/office/drawing/2014/main" val="3159075337"/>
                    </a:ext>
                  </a:extLst>
                </a:gridCol>
              </a:tblGrid>
              <a:tr h="1866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CAMPAGNE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4 - 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(8 jours)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5 - 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(14 jours)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782295"/>
                  </a:ext>
                </a:extLst>
              </a:tr>
              <a:tr h="1866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11/05/21-18/05/21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19/05/21 </a:t>
                      </a: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– </a:t>
                      </a: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01/06/21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914086"/>
                  </a:ext>
                </a:extLst>
              </a:tr>
              <a:tr h="3733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Température de consigne dans le ballon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50°C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50°C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251926"/>
                  </a:ext>
                </a:extLst>
              </a:tr>
              <a:tr h="3733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Programmation horaire de la production PAC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SANS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AVEC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Autorisée Entre 15h et 20h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534630"/>
                  </a:ext>
                </a:extLst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9526" y="1832224"/>
            <a:ext cx="1623464" cy="222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17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20"/>
          </p:nvPr>
        </p:nvSpPr>
        <p:spPr>
          <a:xfrm>
            <a:off x="1642623" y="211470"/>
            <a:ext cx="10151505" cy="774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 smtClean="0"/>
              <a:t> 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EA69498-1A32-45A5-BBD1-43F41232CC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1642622" y="211470"/>
            <a:ext cx="10151505" cy="7749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fr-FR" sz="2000" b="1" kern="1200" cap="all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 smtClean="0"/>
              <a:t> comparaison mesures / simulations</a:t>
            </a:r>
          </a:p>
        </p:txBody>
      </p:sp>
      <p:pic>
        <p:nvPicPr>
          <p:cNvPr id="6" name="Imag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084163" y="0"/>
            <a:ext cx="8175008" cy="405338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871269" y="5167885"/>
            <a:ext cx="10649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ym typeface="Wingdings" panose="05000000000000000000" pitchFamily="2" charset="2"/>
              </a:rPr>
              <a:t> </a:t>
            </a:r>
            <a:r>
              <a:rPr lang="fr-FR" dirty="0" smtClean="0"/>
              <a:t>réponse </a:t>
            </a:r>
            <a:r>
              <a:rPr lang="fr-FR" dirty="0"/>
              <a:t>du modèle </a:t>
            </a:r>
            <a:r>
              <a:rPr lang="fr-FR" dirty="0" smtClean="0"/>
              <a:t>satisfaisante </a:t>
            </a:r>
            <a:r>
              <a:rPr lang="fr-FR" dirty="0"/>
              <a:t>lors de journées où le rayonnement solaire direct est la principale source </a:t>
            </a:r>
            <a:r>
              <a:rPr lang="fr-FR" dirty="0" smtClean="0"/>
              <a:t>d’irradiation (graphes de gauche). </a:t>
            </a:r>
            <a:r>
              <a:rPr lang="fr-FR" dirty="0"/>
              <a:t>En revanche la température d’air est sous-estimée lors des journées </a:t>
            </a:r>
            <a:r>
              <a:rPr lang="fr-FR" dirty="0" err="1" smtClean="0"/>
              <a:t>soumies</a:t>
            </a:r>
            <a:r>
              <a:rPr lang="fr-FR" dirty="0" smtClean="0"/>
              <a:t> à un ensoleillement diffus </a:t>
            </a:r>
            <a:r>
              <a:rPr lang="fr-FR" dirty="0"/>
              <a:t>(</a:t>
            </a:r>
            <a:r>
              <a:rPr lang="fr-FR" dirty="0" smtClean="0"/>
              <a:t>graphe </a:t>
            </a:r>
            <a:r>
              <a:rPr lang="fr-FR" dirty="0"/>
              <a:t>de </a:t>
            </a:r>
            <a:r>
              <a:rPr lang="fr-FR" dirty="0" smtClean="0"/>
              <a:t>droite) 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637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2391</TotalTime>
  <Words>616</Words>
  <Application>Microsoft Office PowerPoint</Application>
  <PresentationFormat>Grand écran</PresentationFormat>
  <Paragraphs>134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Thème Office</vt:lpstr>
      <vt:lpstr>Conception personnalisée</vt:lpstr>
      <vt:lpstr>Industrialisation de la rénovation via la méthode ES’OPE :   Retour d’expérience sur une maison INCAS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MERCI de VOTRE ATTENTION, Des questions? </vt:lpstr>
      <vt:lpstr>Présentation PowerPoint</vt:lpstr>
      <vt:lpstr>Présentation PowerPoint</vt:lpstr>
    </vt:vector>
  </TitlesOfParts>
  <Company>CEA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Mesure de la performance thermique de l’enveloppe de bâtiments en période estivale</dc:title>
  <dc:creator>FARES Hafsa</dc:creator>
  <cp:lastModifiedBy>WURTZ Etienne 231767</cp:lastModifiedBy>
  <cp:revision>114</cp:revision>
  <dcterms:created xsi:type="dcterms:W3CDTF">2020-11-02T12:52:47Z</dcterms:created>
  <dcterms:modified xsi:type="dcterms:W3CDTF">2022-05-18T15:55:19Z</dcterms:modified>
</cp:coreProperties>
</file>