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7"/>
  </p:notesMasterIdLst>
  <p:sldIdLst>
    <p:sldId id="266" r:id="rId2"/>
    <p:sldId id="280" r:id="rId3"/>
    <p:sldId id="281" r:id="rId4"/>
    <p:sldId id="283" r:id="rId5"/>
    <p:sldId id="274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4890" autoAdjust="0"/>
    <p:restoredTop sz="94680" autoAdjust="0"/>
  </p:normalViewPr>
  <p:slideViewPr>
    <p:cSldViewPr>
      <p:cViewPr>
        <p:scale>
          <a:sx n="100" d="100"/>
          <a:sy n="100" d="100"/>
        </p:scale>
        <p:origin x="-802" y="-259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9D8461-EB1B-4CB5-B60F-3831AA6A89D3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750F03-ED68-40A3-A1D2-AD942CC834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588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953EF1-DFBC-4C18-8565-BAC76C02ACE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025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(ASHREA) condition of mind that expresses satisfaction with the thermal environment . depends on the ’information’ in people (</a:t>
            </a:r>
            <a:r>
              <a:rPr kumimoji="0" 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Nikolopoulou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 et al. 2003).    </a:t>
            </a:r>
            <a:r>
              <a:rPr lang="en-US" sz="1200" dirty="0" smtClean="0"/>
              <a:t>intersection between objective stimuli with cognitive and emotional processes (bragger 2003)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AAA30-AAC8-47B6-A4CD-5B3D3FC80FF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5060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(ASHREA) condition of mind that expresses satisfaction with the thermal environment . depends on the ’information’ in people (</a:t>
            </a:r>
            <a:r>
              <a:rPr kumimoji="0" 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Nikolopoulou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 et al. 2003).    </a:t>
            </a:r>
            <a:r>
              <a:rPr lang="en-US" sz="1200" dirty="0" smtClean="0"/>
              <a:t>intersection between objective stimuli with cognitive and emotional processes (bragger 2003)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AAA30-AAC8-47B6-A4CD-5B3D3FC80FF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506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(ASHREA) condition of mind that expresses satisfaction with the thermal environment . depends on the ’information’ in people (</a:t>
            </a:r>
            <a:r>
              <a:rPr kumimoji="0" lang="en-US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Nikolopoulou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ea typeface="Calibri"/>
                <a:cs typeface="+mn-cs"/>
              </a:rPr>
              <a:t> et al. 2003).    </a:t>
            </a:r>
            <a:r>
              <a:rPr lang="en-US" sz="1200" dirty="0" smtClean="0"/>
              <a:t>intersection between objective stimuli with cognitive and emotional processes (bragger 2003)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AAA30-AAC8-47B6-A4CD-5B3D3FC80FF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506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28700"/>
            <a:ext cx="7848600" cy="1445419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628900"/>
            <a:ext cx="6400800" cy="13144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D49C7-BC25-4AAD-BA5B-D254426B81BE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709-FEA0-421B-9FC9-B4248A986F96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2548890"/>
            <a:ext cx="7848600" cy="119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D49C7-BC25-4AAD-BA5B-D254426B81BE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709-FEA0-421B-9FC9-B4248A986F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440055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44005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D49C7-BC25-4AAD-BA5B-D254426B81BE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709-FEA0-421B-9FC9-B4248A986F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D49C7-BC25-4AAD-BA5B-D254426B81BE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709-FEA0-421B-9FC9-B4248A986F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771651"/>
            <a:ext cx="7772400" cy="1650206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470149"/>
            <a:ext cx="7772400" cy="112514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D49C7-BC25-4AAD-BA5B-D254426B81BE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709-FEA0-421B-9FC9-B4248A986F96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3449574"/>
            <a:ext cx="7848600" cy="119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55014"/>
            <a:ext cx="4038600" cy="35387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55014"/>
            <a:ext cx="4038600" cy="35387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D49C7-BC25-4AAD-BA5B-D254426B81BE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709-FEA0-421B-9FC9-B4248A986F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57300"/>
            <a:ext cx="3931920" cy="47982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28800"/>
            <a:ext cx="393192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257300"/>
            <a:ext cx="3931920" cy="47982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1828800"/>
            <a:ext cx="393192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D49C7-BC25-4AAD-BA5B-D254426B81BE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709-FEA0-421B-9FC9-B4248A986F96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06462" y="3034268"/>
            <a:ext cx="353187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D49C7-BC25-4AAD-BA5B-D254426B81BE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709-FEA0-421B-9FC9-B4248A986F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D49C7-BC25-4AAD-BA5B-D254426B81BE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709-FEA0-421B-9FC9-B4248A986F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060"/>
            <a:ext cx="2139696" cy="946404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594060"/>
            <a:ext cx="5715000" cy="41833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597915"/>
            <a:ext cx="2139696" cy="31827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D49C7-BC25-4AAD-BA5B-D254426B81BE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709-FEA0-421B-9FC9-B4248A986F96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684114" y="2684956"/>
            <a:ext cx="418338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60"/>
            <a:ext cx="2142680" cy="94869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628651"/>
            <a:ext cx="5904390" cy="4125342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2139696" cy="31821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8D49C7-BC25-4AAD-BA5B-D254426B81BE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ED709-FEA0-421B-9FC9-B4248A986F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65590"/>
            <a:ext cx="9144000" cy="1714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274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3716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338D49C7-BC25-4AAD-BA5B-D254426B81BE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3716"/>
            <a:ext cx="411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3716"/>
            <a:ext cx="1066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186ED709-FEA0-421B-9FC9-B4248A986F9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90800" y="4080742"/>
            <a:ext cx="1990755" cy="609600"/>
          </a:xfrm>
        </p:spPr>
        <p:txBody>
          <a:bodyPr>
            <a:normAutofit/>
          </a:bodyPr>
          <a:lstStyle/>
          <a:p>
            <a:r>
              <a:rPr lang="en-US" sz="1200" b="1" dirty="0" smtClean="0">
                <a:solidFill>
                  <a:schemeClr val="tx1"/>
                </a:solidFill>
                <a:latin typeface="Arial Black" pitchFamily="34" charset="0"/>
              </a:rPr>
              <a:t>PRESENTED BY:</a:t>
            </a:r>
          </a:p>
          <a:p>
            <a:r>
              <a:rPr lang="en-US" sz="1600" b="1" dirty="0" err="1" smtClean="0">
                <a:solidFill>
                  <a:schemeClr val="tx1"/>
                </a:solidFill>
                <a:latin typeface="Arial Black" pitchFamily="34" charset="0"/>
              </a:rPr>
              <a:t>Tosin</a:t>
            </a:r>
            <a:r>
              <a:rPr lang="en-US" sz="1600" b="1" dirty="0" smtClean="0">
                <a:solidFill>
                  <a:schemeClr val="tx1"/>
                </a:solidFill>
                <a:latin typeface="Arial Black" pitchFamily="34" charset="0"/>
              </a:rPr>
              <a:t> OMOYA</a:t>
            </a:r>
            <a:endParaRPr lang="en-US" sz="16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4D318-0395-4121-B7A2-2C2F47D42248}" type="slidenum">
              <a:rPr lang="en-US" sz="2400">
                <a:solidFill>
                  <a:schemeClr val="bg1">
                    <a:lumMod val="75000"/>
                  </a:schemeClr>
                </a:solidFill>
              </a:rPr>
              <a:pPr/>
              <a:t>1</a:t>
            </a:fld>
            <a:endParaRPr lang="en-US" sz="2400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86167"/>
            <a:ext cx="5181601" cy="867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3794130"/>
            <a:ext cx="1219200" cy="1168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ubtitle 2"/>
          <p:cNvSpPr txBox="1">
            <a:spLocks/>
          </p:cNvSpPr>
          <p:nvPr/>
        </p:nvSpPr>
        <p:spPr>
          <a:xfrm>
            <a:off x="4623957" y="4051044"/>
            <a:ext cx="1776845" cy="94547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rgbClr val="42424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6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solidFill>
                  <a:schemeClr val="tx1"/>
                </a:solidFill>
                <a:latin typeface="Arial Black" pitchFamily="34" charset="0"/>
              </a:rPr>
              <a:t>Supervised by:</a:t>
            </a:r>
          </a:p>
          <a:p>
            <a:r>
              <a:rPr lang="en-US" b="1" dirty="0" smtClean="0">
                <a:solidFill>
                  <a:schemeClr val="tx1"/>
                </a:solidFill>
                <a:latin typeface="Arial Black" pitchFamily="34" charset="0"/>
              </a:rPr>
              <a:t>Denis BRUNEAU</a:t>
            </a:r>
          </a:p>
          <a:p>
            <a:r>
              <a:rPr lang="en-US" b="1" dirty="0" smtClean="0">
                <a:solidFill>
                  <a:schemeClr val="tx1"/>
                </a:solidFill>
                <a:latin typeface="Arial Black" pitchFamily="34" charset="0"/>
              </a:rPr>
              <a:t>Thomas RECHT</a:t>
            </a:r>
          </a:p>
          <a:p>
            <a:r>
              <a:rPr lang="en-US" b="1" dirty="0" err="1" smtClean="0">
                <a:solidFill>
                  <a:schemeClr val="tx1"/>
                </a:solidFill>
                <a:latin typeface="Arial Black" pitchFamily="34" charset="0"/>
              </a:rPr>
              <a:t>Aline</a:t>
            </a:r>
            <a:r>
              <a:rPr lang="en-US" b="1" dirty="0" smtClean="0">
                <a:solidFill>
                  <a:schemeClr val="tx1"/>
                </a:solidFill>
                <a:latin typeface="Arial Black" pitchFamily="34" charset="0"/>
              </a:rPr>
              <a:t> BARLET</a:t>
            </a:r>
            <a:endParaRPr lang="en-US" b="1" dirty="0">
              <a:solidFill>
                <a:schemeClr val="tx1"/>
              </a:solidFill>
              <a:latin typeface="Arial Black" pitchFamily="34" charset="0"/>
            </a:endParaRPr>
          </a:p>
          <a:p>
            <a:endParaRPr lang="en-US" b="1" cap="all" dirty="0" smtClean="0">
              <a:ln w="127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" y="1123951"/>
            <a:ext cx="9144001" cy="267018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wrap="square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2000" b="1" dirty="0" smtClean="0">
              <a:latin typeface="Arial Black" pitchFamily="34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2600" b="1" dirty="0" smtClean="0">
                <a:latin typeface="Arial Black" pitchFamily="34" charset="0"/>
                <a:ea typeface="Calibri"/>
                <a:cs typeface="Times New Roman"/>
              </a:rPr>
              <a:t>Elaboration </a:t>
            </a:r>
            <a:r>
              <a:rPr lang="en-US" sz="2600" b="1" dirty="0">
                <a:latin typeface="Arial Black" pitchFamily="34" charset="0"/>
                <a:ea typeface="Calibri"/>
                <a:cs typeface="Times New Roman"/>
              </a:rPr>
              <a:t>of a Methodology for Estimating the Effect of Thermal Radiation on the Evaluation of Perceived Comfort in Indoor Spaces</a:t>
            </a:r>
            <a:endParaRPr lang="en-US" sz="2600" b="1" dirty="0" smtClean="0">
              <a:latin typeface="Arial Black" pitchFamily="34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2400" b="1" dirty="0">
              <a:latin typeface="Arial Black" pitchFamily="34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2000" b="1" dirty="0">
              <a:latin typeface="Arial Black" pitchFamily="34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1600" b="1" dirty="0" smtClean="0">
              <a:latin typeface="Arial Black" pitchFamily="34" charset="0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US" sz="1600" b="1" dirty="0">
              <a:latin typeface="Arial Black" pitchFamily="34" charset="0"/>
              <a:ea typeface="Calibri"/>
              <a:cs typeface="Times New Roman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86167"/>
            <a:ext cx="3962400" cy="518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605058"/>
            <a:ext cx="2021840" cy="34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368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6195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ffectLst>
                  <a:reflection blurRad="6350" endPos="0" dir="5400000" sy="-100000" algn="bl" rotWithShape="0"/>
                </a:effectLst>
                <a:latin typeface="Arial Black" pitchFamily="34" charset="0"/>
              </a:rPr>
              <a:t>THERMAL COMFORT EVALUATION</a:t>
            </a:r>
            <a:endParaRPr lang="en-US" sz="2000" dirty="0">
              <a:solidFill>
                <a:schemeClr val="accent1">
                  <a:lumMod val="50000"/>
                </a:schemeClr>
              </a:solidFill>
              <a:effectLst>
                <a:reflection blurRad="6350" endPos="0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472723"/>
            <a:ext cx="5435600" cy="30802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0" y="438150"/>
            <a:ext cx="9144000" cy="769441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en-US" sz="2200" dirty="0" smtClean="0">
                <a:solidFill>
                  <a:schemeClr val="bg1"/>
                </a:solidFill>
                <a:latin typeface="Arial Black" pitchFamily="34" charset="0"/>
                <a:ea typeface="Segoe UI Black" pitchFamily="34" charset="0"/>
                <a:cs typeface="Times New Roman"/>
              </a:rPr>
              <a:t>“Condition </a:t>
            </a:r>
            <a:r>
              <a:rPr lang="en-US" sz="2200" dirty="0">
                <a:solidFill>
                  <a:schemeClr val="bg1"/>
                </a:solidFill>
                <a:latin typeface="Arial Black" pitchFamily="34" charset="0"/>
                <a:ea typeface="Segoe UI Black" pitchFamily="34" charset="0"/>
                <a:cs typeface="Times New Roman"/>
              </a:rPr>
              <a:t>of mind that expresses satisfaction with the thermal </a:t>
            </a:r>
            <a:r>
              <a:rPr lang="en-US" sz="2200" dirty="0" smtClean="0">
                <a:solidFill>
                  <a:schemeClr val="bg1"/>
                </a:solidFill>
                <a:latin typeface="Arial Black" pitchFamily="34" charset="0"/>
                <a:ea typeface="Segoe UI Black" pitchFamily="34" charset="0"/>
                <a:cs typeface="Times New Roman"/>
              </a:rPr>
              <a:t>environment” (</a:t>
            </a:r>
            <a:r>
              <a:rPr lang="en-US" sz="2200" dirty="0">
                <a:solidFill>
                  <a:schemeClr val="bg1"/>
                </a:solidFill>
                <a:latin typeface="Arial Black" pitchFamily="34" charset="0"/>
                <a:ea typeface="Segoe UI Black" pitchFamily="34" charset="0"/>
                <a:cs typeface="Times New Roman"/>
              </a:rPr>
              <a:t>ASHRAE 55-92</a:t>
            </a:r>
            <a:r>
              <a:rPr lang="en-US" sz="2200" dirty="0" smtClean="0">
                <a:solidFill>
                  <a:schemeClr val="bg1"/>
                </a:solidFill>
                <a:latin typeface="Arial Black" pitchFamily="34" charset="0"/>
                <a:ea typeface="Segoe UI Black" pitchFamily="34" charset="0"/>
                <a:cs typeface="Times New Roman"/>
              </a:rPr>
              <a:t>).</a:t>
            </a:r>
            <a:endParaRPr lang="en-US" sz="2200" dirty="0">
              <a:solidFill>
                <a:schemeClr val="bg1"/>
              </a:solidFill>
              <a:latin typeface="Arial Black" pitchFamily="34" charset="0"/>
              <a:ea typeface="Segoe UI Black" pitchFamily="34" charset="0"/>
              <a:cs typeface="Times New Roman"/>
            </a:endParaRPr>
          </a:p>
        </p:txBody>
      </p:sp>
      <p:sp>
        <p:nvSpPr>
          <p:cNvPr id="5" name="Slide Number Placeholder 3"/>
          <p:cNvSpPr txBox="1">
            <a:spLocks/>
          </p:cNvSpPr>
          <p:nvPr/>
        </p:nvSpPr>
        <p:spPr>
          <a:xfrm>
            <a:off x="8506094" y="4809401"/>
            <a:ext cx="637906" cy="438150"/>
          </a:xfrm>
          <a:prstGeom prst="rect">
            <a:avLst/>
          </a:prstGeom>
        </p:spPr>
        <p:txBody>
          <a:bodyPr vert="horz"/>
          <a:lstStyle>
            <a:defPPr>
              <a:defRPr lang="en-US"/>
            </a:defPPr>
            <a:lvl1pPr marL="0" algn="r" defTabSz="914400" rtl="0" eaLnBrk="1" latinLnBrk="0" hangingPunct="1">
              <a:defRPr kumimoji="0" sz="1200" kern="120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54D318-0395-4121-B7A2-2C2F47D42248}" type="slidenum">
              <a:rPr lang="en-US" sz="240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pPr/>
              <a:t>2</a:t>
            </a:fld>
            <a:endParaRPr lang="en-US" sz="2400" dirty="0" smtClean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  <a:p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0" y="4541457"/>
            <a:ext cx="9144000" cy="33855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en-US" sz="1600" dirty="0" smtClean="0">
                <a:solidFill>
                  <a:schemeClr val="bg1"/>
                </a:solidFill>
                <a:latin typeface="Arial Black" pitchFamily="34" charset="0"/>
                <a:ea typeface="Segoe UI Black" pitchFamily="34" charset="0"/>
                <a:cs typeface="Times New Roman"/>
              </a:rPr>
              <a:t>“Thermo-neutrality </a:t>
            </a:r>
            <a:r>
              <a:rPr lang="en-US" sz="1600" dirty="0">
                <a:solidFill>
                  <a:schemeClr val="bg1"/>
                </a:solidFill>
                <a:latin typeface="Arial Black" pitchFamily="34" charset="0"/>
                <a:ea typeface="Segoe UI Black" pitchFamily="34" charset="0"/>
                <a:cs typeface="Times New Roman"/>
              </a:rPr>
              <a:t>and thermal comfort are not </a:t>
            </a:r>
            <a:r>
              <a:rPr lang="en-US" sz="1600" dirty="0" smtClean="0">
                <a:solidFill>
                  <a:schemeClr val="bg1"/>
                </a:solidFill>
                <a:latin typeface="Arial Black" pitchFamily="34" charset="0"/>
                <a:ea typeface="Segoe UI Black" pitchFamily="34" charset="0"/>
                <a:cs typeface="Times New Roman"/>
              </a:rPr>
              <a:t>identical” </a:t>
            </a:r>
            <a:r>
              <a:rPr lang="en-US" sz="1600" dirty="0">
                <a:solidFill>
                  <a:schemeClr val="bg1"/>
                </a:solidFill>
                <a:latin typeface="Arial Black" pitchFamily="34" charset="0"/>
                <a:ea typeface="Segoe UI Black" pitchFamily="34" charset="0"/>
                <a:cs typeface="Times New Roman"/>
              </a:rPr>
              <a:t>(</a:t>
            </a:r>
            <a:r>
              <a:rPr lang="en-US" sz="1600" dirty="0" err="1">
                <a:solidFill>
                  <a:schemeClr val="bg1"/>
                </a:solidFill>
                <a:latin typeface="Arial Black" pitchFamily="34" charset="0"/>
                <a:ea typeface="Segoe UI Black" pitchFamily="34" charset="0"/>
                <a:cs typeface="Times New Roman"/>
              </a:rPr>
              <a:t>Satinoff</a:t>
            </a:r>
            <a:r>
              <a:rPr lang="en-US" sz="1600" dirty="0">
                <a:solidFill>
                  <a:schemeClr val="bg1"/>
                </a:solidFill>
                <a:latin typeface="Arial Black" pitchFamily="34" charset="0"/>
                <a:ea typeface="Segoe UI Black" pitchFamily="34" charset="0"/>
                <a:cs typeface="Times New Roman"/>
              </a:rPr>
              <a:t> 1996</a:t>
            </a:r>
            <a:r>
              <a:rPr lang="en-US" sz="1600" dirty="0" smtClean="0">
                <a:solidFill>
                  <a:schemeClr val="bg1"/>
                </a:solidFill>
                <a:latin typeface="Arial Black" pitchFamily="34" charset="0"/>
                <a:ea typeface="Segoe UI Black" pitchFamily="34" charset="0"/>
                <a:cs typeface="Times New Roman"/>
              </a:rPr>
              <a:t>).</a:t>
            </a:r>
            <a:endParaRPr lang="en-US" sz="1600" dirty="0">
              <a:solidFill>
                <a:schemeClr val="bg1"/>
              </a:solidFill>
              <a:latin typeface="Arial Black" pitchFamily="34" charset="0"/>
              <a:ea typeface="Segoe UI Black" pitchFamily="34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8485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0" y="2851785"/>
            <a:ext cx="9144000" cy="361950"/>
          </a:xfrm>
        </p:spPr>
        <p:txBody>
          <a:bodyPr>
            <a:normAutofit/>
          </a:bodyPr>
          <a:lstStyle/>
          <a:p>
            <a:pPr algn="ctr"/>
            <a:r>
              <a:rPr lang="en-US" sz="1600" b="1" dirty="0" smtClean="0">
                <a:solidFill>
                  <a:schemeClr val="accent1">
                    <a:lumMod val="50000"/>
                  </a:schemeClr>
                </a:solidFill>
                <a:effectLst>
                  <a:reflection blurRad="6350" endPos="0" dir="5400000" sy="-100000" algn="bl" rotWithShape="0"/>
                </a:effectLst>
                <a:latin typeface="Arial Black" pitchFamily="34" charset="0"/>
              </a:rPr>
              <a:t>Psychological and behavioral stimuli will give an “adaptive (negative) feedback”</a:t>
            </a:r>
            <a:endParaRPr lang="en-US" sz="1600" b="1" dirty="0">
              <a:solidFill>
                <a:schemeClr val="accent1">
                  <a:lumMod val="50000"/>
                </a:schemeClr>
              </a:solidFill>
              <a:effectLst>
                <a:reflection blurRad="6350" endPos="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12" name="Slide Number Placeholder 3"/>
          <p:cNvSpPr txBox="1">
            <a:spLocks/>
          </p:cNvSpPr>
          <p:nvPr/>
        </p:nvSpPr>
        <p:spPr>
          <a:xfrm>
            <a:off x="8506094" y="4672840"/>
            <a:ext cx="637906" cy="438150"/>
          </a:xfrm>
          <a:prstGeom prst="rect">
            <a:avLst/>
          </a:prstGeom>
        </p:spPr>
        <p:txBody>
          <a:bodyPr vert="horz"/>
          <a:lstStyle>
            <a:defPPr>
              <a:defRPr lang="en-US"/>
            </a:defPPr>
            <a:lvl1pPr marL="0" algn="r" defTabSz="914400" rtl="0" eaLnBrk="1" latinLnBrk="0" hangingPunct="1">
              <a:defRPr kumimoji="0" sz="1200" kern="120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54D318-0395-4121-B7A2-2C2F47D42248}" type="slidenum">
              <a:rPr lang="en-US" sz="240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pPr/>
              <a:t>3</a:t>
            </a:fld>
            <a:endParaRPr lang="en-US" sz="2400" dirty="0" smtClean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  <a:p>
            <a:endParaRPr lang="en-US" sz="2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2" t="60044" r="-2402" b="951"/>
          <a:stretch/>
        </p:blipFill>
        <p:spPr bwMode="auto">
          <a:xfrm>
            <a:off x="930727" y="3196465"/>
            <a:ext cx="685800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152400" y="0"/>
            <a:ext cx="9144000" cy="361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ffectLst>
                  <a:reflection blurRad="6350" endPos="0" dir="5400000" sy="-100000" algn="bl" rotWithShape="0"/>
                </a:effectLst>
                <a:latin typeface="Arial Black" pitchFamily="34" charset="0"/>
              </a:rPr>
              <a:t>THE ADAPTIVE PREDICTIVE MEAN VOTE (</a:t>
            </a:r>
            <a:r>
              <a:rPr lang="en-US" sz="2000" dirty="0" err="1" smtClean="0">
                <a:solidFill>
                  <a:schemeClr val="accent1">
                    <a:lumMod val="50000"/>
                  </a:schemeClr>
                </a:solidFill>
                <a:effectLst>
                  <a:reflection blurRad="6350" endPos="0" dir="5400000" sy="-100000" algn="bl" rotWithShape="0"/>
                </a:effectLst>
                <a:latin typeface="Arial Black" pitchFamily="34" charset="0"/>
              </a:rPr>
              <a:t>aPMV</a:t>
            </a:r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ffectLst>
                  <a:reflection blurRad="6350" endPos="0" dir="5400000" sy="-100000" algn="bl" rotWithShape="0"/>
                </a:effectLst>
                <a:latin typeface="Arial Black" pitchFamily="34" charset="0"/>
              </a:rPr>
              <a:t>)</a:t>
            </a:r>
            <a:endParaRPr lang="en-US" sz="2000" dirty="0">
              <a:solidFill>
                <a:schemeClr val="accent1">
                  <a:lumMod val="50000"/>
                </a:schemeClr>
              </a:solidFill>
              <a:effectLst>
                <a:reflection blurRad="6350" endPos="0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61950"/>
            <a:ext cx="6400800" cy="2483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266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36195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000" dirty="0" smtClean="0">
                <a:solidFill>
                  <a:schemeClr val="accent1">
                    <a:lumMod val="50000"/>
                  </a:schemeClr>
                </a:solidFill>
                <a:effectLst>
                  <a:reflection blurRad="6350" endPos="0" dir="5400000" sy="-100000" algn="bl" rotWithShape="0"/>
                </a:effectLst>
                <a:latin typeface="Arial Black" pitchFamily="34" charset="0"/>
              </a:rPr>
              <a:t>PROPOSED    METHODOLOGY  –  MODEL  -  EXPERIMENT</a:t>
            </a:r>
            <a:endParaRPr lang="en-US" sz="2000" dirty="0">
              <a:solidFill>
                <a:schemeClr val="accent1">
                  <a:lumMod val="50000"/>
                </a:schemeClr>
              </a:solidFill>
              <a:effectLst>
                <a:reflection blurRad="6350" endPos="0" dir="5400000" sy="-100000" algn="bl" rotWithShape="0"/>
              </a:effectLst>
              <a:latin typeface="Arial Black" pitchFamily="34" charset="0"/>
            </a:endParaRPr>
          </a:p>
        </p:txBody>
      </p:sp>
      <p:sp>
        <p:nvSpPr>
          <p:cNvPr id="12" name="Slide Number Placeholder 3"/>
          <p:cNvSpPr txBox="1">
            <a:spLocks/>
          </p:cNvSpPr>
          <p:nvPr/>
        </p:nvSpPr>
        <p:spPr>
          <a:xfrm>
            <a:off x="8506094" y="4672840"/>
            <a:ext cx="637906" cy="438150"/>
          </a:xfrm>
          <a:prstGeom prst="rect">
            <a:avLst/>
          </a:prstGeom>
        </p:spPr>
        <p:txBody>
          <a:bodyPr vert="horz"/>
          <a:lstStyle>
            <a:defPPr>
              <a:defRPr lang="en-US"/>
            </a:defPPr>
            <a:lvl1pPr marL="0" algn="r" defTabSz="914400" rtl="0" eaLnBrk="1" latinLnBrk="0" hangingPunct="1">
              <a:defRPr kumimoji="0" sz="1200" kern="120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54D318-0395-4121-B7A2-2C2F47D42248}" type="slidenum">
              <a:rPr lang="en-US" sz="240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pPr/>
              <a:t>4</a:t>
            </a:fld>
            <a:endParaRPr lang="en-US" sz="2400" dirty="0" smtClean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  <a:p>
            <a:endParaRPr lang="en-US" sz="2400" dirty="0"/>
          </a:p>
        </p:txBody>
      </p:sp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983275"/>
            <a:ext cx="973229" cy="95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1" name="Rectangle 50"/>
              <p:cNvSpPr/>
              <p:nvPr/>
            </p:nvSpPr>
            <p:spPr>
              <a:xfrm>
                <a:off x="3356813" y="1353066"/>
                <a:ext cx="2209800" cy="1157512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HEAT EXCHANGE (L)?</a:t>
                </a:r>
              </a:p>
              <a:p>
                <a:pPr algn="ctr"/>
                <a:r>
                  <a:rPr lang="en-US" sz="1100" b="1" dirty="0" err="1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PMV</a:t>
                </a:r>
                <a:r>
                  <a:rPr lang="en-US" sz="11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?</a:t>
                </a:r>
              </a:p>
              <a:p>
                <a:pPr algn="ctr"/>
                <a:r>
                  <a:rPr lang="en-US" sz="11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ADAPTIVE </a:t>
                </a:r>
                <a:r>
                  <a:rPr lang="en-US" sz="11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COEFFICIENT(𝜼)?</a:t>
                </a:r>
                <a:endParaRPr lang="en-US" sz="11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en-US" sz="11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PSCHOLOGICAL COOFFICIENT(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100" b="1" i="1" smtClean="0">
                            <a:solidFill>
                              <a:schemeClr val="tx1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bPr>
                      <m:e>
                        <m:r>
                          <a:rPr lang="en-US" sz="1100" b="1" i="1">
                            <a:solidFill>
                              <a:schemeClr val="tx1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𝐊</m:t>
                        </m:r>
                      </m:e>
                      <m:sub>
                        <m:r>
                          <a:rPr lang="en-US" sz="1100" b="1" i="1">
                            <a:solidFill>
                              <a:schemeClr val="tx1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𝛅</m:t>
                        </m:r>
                      </m:sub>
                    </m:sSub>
                  </m:oMath>
                </a14:m>
                <a:r>
                  <a:rPr lang="en-US" sz="11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)?</a:t>
                </a:r>
              </a:p>
              <a:p>
                <a:pPr algn="ctr"/>
                <a:r>
                  <a:rPr lang="en-US" sz="11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QUESTIONNAIRE?</a:t>
                </a:r>
                <a:endParaRPr lang="en-US" sz="11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1" name="Rectangle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6813" y="1353066"/>
                <a:ext cx="2209800" cy="1157512"/>
              </a:xfrm>
              <a:prstGeom prst="rect">
                <a:avLst/>
              </a:prstGeom>
              <a:blipFill rotWithShape="1">
                <a:blip r:embed="rId4"/>
                <a:stretch>
                  <a:fillRect r="-273" b="-5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Curved Right Arrow 51"/>
          <p:cNvSpPr/>
          <p:nvPr/>
        </p:nvSpPr>
        <p:spPr>
          <a:xfrm>
            <a:off x="2656466" y="1750968"/>
            <a:ext cx="731520" cy="2097966"/>
          </a:xfrm>
          <a:prstGeom prst="curvedRightArrow">
            <a:avLst>
              <a:gd name="adj1" fmla="val 25000"/>
              <a:gd name="adj2" fmla="val 50000"/>
              <a:gd name="adj3" fmla="val 32576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Curved Right Arrow 52"/>
          <p:cNvSpPr/>
          <p:nvPr/>
        </p:nvSpPr>
        <p:spPr>
          <a:xfrm rot="10800000">
            <a:off x="5566613" y="1616802"/>
            <a:ext cx="731520" cy="2089527"/>
          </a:xfrm>
          <a:prstGeom prst="curvedRightArrow">
            <a:avLst>
              <a:gd name="adj1" fmla="val 25000"/>
              <a:gd name="adj2" fmla="val 50000"/>
              <a:gd name="adj3" fmla="val 32576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Right Arrow 53"/>
              <p:cNvSpPr/>
              <p:nvPr/>
            </p:nvSpPr>
            <p:spPr>
              <a:xfrm>
                <a:off x="457200" y="2885059"/>
                <a:ext cx="1447800" cy="1287407"/>
              </a:xfrm>
              <a:prstGeom prst="rightArrow">
                <a:avLst/>
              </a:prstGeom>
              <a:solidFill>
                <a:schemeClr val="accent3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  <a:latin typeface="Arial Black" pitchFamily="34" charset="0"/>
                    <a:cs typeface="Times New Roman" pitchFamily="18" charset="0"/>
                  </a:rPr>
                  <a:t>R</a:t>
                </a:r>
                <a14:m>
                  <m:oMath xmlns:m="http://schemas.openxmlformats.org/officeDocument/2006/math">
                    <m:r>
                      <a:rPr lang="en-US" b="1" i="0" smtClean="0">
                        <a:solidFill>
                          <a:schemeClr val="tx1"/>
                        </a:solidFill>
                        <a:latin typeface="Cambria Math"/>
                        <a:cs typeface="Times New Roman" pitchFamily="18" charset="0"/>
                      </a:rPr>
                      <m:t>𝐚𝐝𝐢𝐚𝐧𝐭</m:t>
                    </m:r>
                  </m:oMath>
                </a14:m>
                <a:endParaRPr lang="en-US" b="1" i="0" dirty="0" smtClean="0">
                  <a:solidFill>
                    <a:schemeClr val="tx1"/>
                  </a:solidFill>
                  <a:latin typeface="Arial Black" pitchFamily="34" charset="0"/>
                  <a:cs typeface="Times New Roman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0" smtClean="0">
                          <a:solidFill>
                            <a:schemeClr val="tx1"/>
                          </a:solidFill>
                          <a:latin typeface="Cambria Math"/>
                          <a:cs typeface="Times New Roman" pitchFamily="18" charset="0"/>
                        </a:rPr>
                        <m:t> </m:t>
                      </m:r>
                      <m:r>
                        <a:rPr lang="en-US" b="1" i="0" smtClean="0">
                          <a:solidFill>
                            <a:schemeClr val="tx1"/>
                          </a:solidFill>
                          <a:latin typeface="Cambria Math"/>
                          <a:cs typeface="Times New Roman" pitchFamily="18" charset="0"/>
                        </a:rPr>
                        <m:t>𝐡𝐞𝐚𝐭</m:t>
                      </m:r>
                    </m:oMath>
                  </m:oMathPara>
                </a14:m>
                <a:endParaRPr lang="en-US" b="1" dirty="0">
                  <a:solidFill>
                    <a:schemeClr val="tx1"/>
                  </a:solidFill>
                  <a:latin typeface="Arial Black" pitchFamily="34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4" name="Right Arrow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2885059"/>
                <a:ext cx="1447800" cy="1287407"/>
              </a:xfrm>
              <a:prstGeom prst="rightArrow">
                <a:avLst/>
              </a:prstGeom>
              <a:blipFill rotWithShape="1">
                <a:blip r:embed="rId5"/>
                <a:stretch>
                  <a:fillRect l="-412"/>
                </a:stretch>
              </a:blip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ight Arrow 54"/>
              <p:cNvSpPr/>
              <p:nvPr/>
            </p:nvSpPr>
            <p:spPr>
              <a:xfrm>
                <a:off x="533400" y="2039930"/>
                <a:ext cx="1371600" cy="845129"/>
              </a:xfrm>
              <a:prstGeom prst="rightArrow">
                <a:avLst/>
              </a:prstGeom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n-US" sz="2400" b="1">
                        <a:solidFill>
                          <a:schemeClr val="tx1"/>
                        </a:solidFill>
                        <a:latin typeface="Cambria Math"/>
                        <a:cs typeface="Times New Roman" pitchFamily="18" charset="0"/>
                      </a:rPr>
                      <m:t>𝜹</m:t>
                    </m:r>
                  </m:oMath>
                </a14:m>
                <a:r>
                  <a:rPr lang="en-US" sz="24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?</a:t>
                </a:r>
                <a:endParaRPr lang="en-US" sz="2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5" name="Right Arrow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2039930"/>
                <a:ext cx="1371600" cy="845129"/>
              </a:xfrm>
              <a:prstGeom prst="rightArrow">
                <a:avLst/>
              </a:prstGeom>
              <a:blipFill rotWithShape="1">
                <a:blip r:embed="rId6"/>
                <a:stretch>
                  <a:fillRect/>
                </a:stretch>
              </a:blip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Cube 55"/>
          <p:cNvSpPr/>
          <p:nvPr/>
        </p:nvSpPr>
        <p:spPr>
          <a:xfrm>
            <a:off x="1600200" y="972066"/>
            <a:ext cx="6096000" cy="3200400"/>
          </a:xfrm>
          <a:prstGeom prst="cube">
            <a:avLst/>
          </a:prstGeom>
          <a:noFill/>
          <a:ln>
            <a:solidFill>
              <a:schemeClr val="bg2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7" name="Straight Connector 56"/>
          <p:cNvCxnSpPr/>
          <p:nvPr/>
        </p:nvCxnSpPr>
        <p:spPr>
          <a:xfrm>
            <a:off x="2400300" y="972066"/>
            <a:ext cx="38100" cy="243840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2438400" y="3372366"/>
            <a:ext cx="5257800" cy="3810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1600200" y="3410466"/>
            <a:ext cx="838200" cy="76200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Picture 4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1621" y="2572263"/>
            <a:ext cx="820092" cy="133227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1" name="Right Arrow 60"/>
              <p:cNvSpPr/>
              <p:nvPr/>
            </p:nvSpPr>
            <p:spPr>
              <a:xfrm>
                <a:off x="7119941" y="2191266"/>
                <a:ext cx="1371600" cy="845129"/>
              </a:xfrm>
              <a:prstGeom prst="rightArrow">
                <a:avLst/>
              </a:prstGeom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 xmlns:m="http://schemas.openxmlformats.org/officeDocument/2006/math">
                    <m:r>
                      <a:rPr lang="en-US" b="1">
                        <a:solidFill>
                          <a:schemeClr val="tx1"/>
                        </a:solidFill>
                        <a:latin typeface="Cambria Math"/>
                        <a:cs typeface="Times New Roman" pitchFamily="18" charset="0"/>
                      </a:rPr>
                      <m:t>𝒂𝑷𝑴𝑽</m:t>
                    </m:r>
                  </m:oMath>
                </a14:m>
                <a:r>
                  <a:rPr lang="en-US" b="1" dirty="0" smtClean="0">
                    <a:solidFill>
                      <a:schemeClr val="tx1"/>
                    </a:solidFill>
                    <a:latin typeface="Arial Black" pitchFamily="34" charset="0"/>
                    <a:cs typeface="Times New Roman" pitchFamily="18" charset="0"/>
                  </a:rPr>
                  <a:t> ?</a:t>
                </a:r>
                <a:endParaRPr lang="en-US" b="1" dirty="0">
                  <a:solidFill>
                    <a:schemeClr val="tx1"/>
                  </a:solidFill>
                  <a:latin typeface="Arial Black" pitchFamily="34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1" name="Right Arrow 6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19941" y="2191266"/>
                <a:ext cx="1371600" cy="845129"/>
              </a:xfrm>
              <a:prstGeom prst="rightArrow">
                <a:avLst/>
              </a:prstGeom>
              <a:blipFill rotWithShape="1">
                <a:blip r:embed="rId8"/>
                <a:stretch>
                  <a:fillRect/>
                </a:stretch>
              </a:blip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454515"/>
            <a:ext cx="762000" cy="673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1610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6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473240" y="971550"/>
            <a:ext cx="6126421" cy="1200329"/>
          </a:xfrm>
          <a:prstGeom prst="rect">
            <a:avLst/>
          </a:prstGeom>
          <a:noFill/>
          <a:effectLst>
            <a:innerShdw blurRad="88900" dist="254000" dir="2400000">
              <a:prstClr val="black">
                <a:alpha val="57000"/>
              </a:prstClr>
            </a:inn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7200" b="1" dirty="0" smtClean="0">
                <a:ln w="11430"/>
                <a:gradFill>
                  <a:gsLst>
                    <a:gs pos="0">
                      <a:srgbClr val="71685A">
                        <a:tint val="70000"/>
                        <a:satMod val="245000"/>
                      </a:srgbClr>
                    </a:gs>
                    <a:gs pos="75000">
                      <a:srgbClr val="71685A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71685A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THANK YOU!</a:t>
            </a:r>
            <a:endParaRPr lang="en-US" sz="7200" b="1" dirty="0">
              <a:ln w="11430"/>
              <a:gradFill>
                <a:gsLst>
                  <a:gs pos="0">
                    <a:srgbClr val="71685A">
                      <a:tint val="70000"/>
                      <a:satMod val="245000"/>
                    </a:srgbClr>
                  </a:gs>
                  <a:gs pos="75000">
                    <a:srgbClr val="71685A">
                      <a:tint val="90000"/>
                      <a:shade val="60000"/>
                      <a:satMod val="240000"/>
                    </a:srgbClr>
                  </a:gs>
                  <a:gs pos="100000">
                    <a:srgbClr val="71685A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Slide Number Placeholder 3"/>
          <p:cNvSpPr txBox="1">
            <a:spLocks/>
          </p:cNvSpPr>
          <p:nvPr/>
        </p:nvSpPr>
        <p:spPr>
          <a:xfrm>
            <a:off x="8229600" y="4705350"/>
            <a:ext cx="758952" cy="438150"/>
          </a:xfrm>
          <a:prstGeom prst="rect">
            <a:avLst/>
          </a:prstGeom>
        </p:spPr>
        <p:txBody>
          <a:bodyPr vert="horz"/>
          <a:lstStyle>
            <a:defPPr>
              <a:defRPr lang="en-US"/>
            </a:defPPr>
            <a:lvl1pPr marL="0" algn="r" defTabSz="914400" rtl="0" eaLnBrk="1" latinLnBrk="0" hangingPunct="1">
              <a:defRPr kumimoji="0" sz="1200" kern="120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54D318-0395-4121-B7A2-2C2F47D42248}" type="slidenum">
              <a:rPr lang="en-US" sz="240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pPr/>
              <a:t>5</a:t>
            </a:fld>
            <a:endParaRPr lang="en-US" sz="2400" smtClean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  <a:p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0" y="2491740"/>
            <a:ext cx="9035679" cy="646331"/>
          </a:xfrm>
          <a:prstGeom prst="rect">
            <a:avLst/>
          </a:prstGeom>
          <a:noFill/>
          <a:effectLst>
            <a:innerShdw blurRad="88900" dist="254000" dir="2400000">
              <a:prstClr val="black">
                <a:alpha val="57000"/>
              </a:prstClr>
            </a:innerShdw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b="1" dirty="0" smtClean="0">
                <a:ln w="11430"/>
                <a:gradFill>
                  <a:gsLst>
                    <a:gs pos="0">
                      <a:srgbClr val="71685A">
                        <a:tint val="70000"/>
                        <a:satMod val="245000"/>
                      </a:srgbClr>
                    </a:gs>
                    <a:gs pos="75000">
                      <a:srgbClr val="71685A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71685A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WE APPRECIATE </a:t>
            </a:r>
            <a:r>
              <a:rPr lang="en-US" b="1" dirty="0">
                <a:ln w="11430"/>
                <a:gradFill>
                  <a:gsLst>
                    <a:gs pos="0">
                      <a:srgbClr val="71685A">
                        <a:tint val="70000"/>
                        <a:satMod val="245000"/>
                      </a:srgbClr>
                    </a:gs>
                    <a:gs pos="75000">
                      <a:srgbClr val="71685A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71685A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SPONSOR</a:t>
            </a:r>
            <a:endParaRPr lang="en-US" b="1" dirty="0" smtClean="0">
              <a:ln w="11430"/>
              <a:gradFill>
                <a:gsLst>
                  <a:gs pos="0">
                    <a:srgbClr val="71685A">
                      <a:tint val="70000"/>
                      <a:satMod val="245000"/>
                    </a:srgbClr>
                  </a:gs>
                  <a:gs pos="75000">
                    <a:srgbClr val="71685A">
                      <a:tint val="90000"/>
                      <a:shade val="60000"/>
                      <a:satMod val="240000"/>
                    </a:srgbClr>
                  </a:gs>
                  <a:gs pos="100000">
                    <a:srgbClr val="71685A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b="1" dirty="0" smtClean="0">
                <a:ln w="11430"/>
                <a:gradFill>
                  <a:gsLst>
                    <a:gs pos="0">
                      <a:srgbClr val="71685A">
                        <a:tint val="70000"/>
                        <a:satMod val="245000"/>
                      </a:srgbClr>
                    </a:gs>
                    <a:gs pos="75000">
                      <a:srgbClr val="71685A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71685A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PETROLEUM TECHNOLOGY AND DEVELOPMENT FUND (PTDF), NIGERIA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6850" y="3257550"/>
            <a:ext cx="1219200" cy="1169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584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11981</TotalTime>
  <Words>272</Words>
  <Application>Microsoft Office PowerPoint</Application>
  <PresentationFormat>On-screen Show (16:9)</PresentationFormat>
  <Paragraphs>40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Clarity</vt:lpstr>
      <vt:lpstr>PowerPoint Presentation</vt:lpstr>
      <vt:lpstr>THERMAL COMFORT EVALUATION</vt:lpstr>
      <vt:lpstr>Psychological and behavioral stimuli will give an “adaptive (negative) feedback”</vt:lpstr>
      <vt:lpstr>PROPOSED    METHODOLOGY  –  MODEL  -  EXPERIMENT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Tosin OMOYA</dc:creator>
  <cp:lastModifiedBy>Tosin OMOYA</cp:lastModifiedBy>
  <cp:revision>114</cp:revision>
  <dcterms:created xsi:type="dcterms:W3CDTF">2022-04-25T15:39:41Z</dcterms:created>
  <dcterms:modified xsi:type="dcterms:W3CDTF">2022-05-16T11:47:15Z</dcterms:modified>
</cp:coreProperties>
</file>