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E26B126E-4719-4FA0-A441-78ADA8837D12}">
          <p14:sldIdLst>
            <p14:sldId id="256"/>
            <p14:sldId id="257"/>
            <p14:sldId id="258"/>
            <p14:sldId id="259"/>
            <p14:sldId id="260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20" autoAdjust="0"/>
    <p:restoredTop sz="94660"/>
  </p:normalViewPr>
  <p:slideViewPr>
    <p:cSldViewPr snapToGrid="0">
      <p:cViewPr varScale="1">
        <p:scale>
          <a:sx n="65" d="100"/>
          <a:sy n="65" d="100"/>
        </p:scale>
        <p:origin x="7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1D29C2D-21FC-4927-8B25-F8782509E2CF}" type="doc">
      <dgm:prSet loTypeId="urn:microsoft.com/office/officeart/2005/8/layout/gear1" loCatId="process" qsTypeId="urn:microsoft.com/office/officeart/2005/8/quickstyle/3d5" qsCatId="3D" csTypeId="urn:microsoft.com/office/officeart/2005/8/colors/colorful1" csCatId="colorful" phldr="1"/>
      <dgm:spPr/>
    </dgm:pt>
    <dgm:pt modelId="{08731ACC-A3F4-477D-9469-493FFE3C95D9}">
      <dgm:prSet phldrT="[Texte]" custT="1"/>
      <dgm:spPr>
        <a:solidFill>
          <a:schemeClr val="accent2">
            <a:hueOff val="0"/>
            <a:satOff val="0"/>
            <a:lumOff val="0"/>
            <a:alpha val="80000"/>
          </a:schemeClr>
        </a:solidFill>
      </dgm:spPr>
      <dgm:t>
        <a:bodyPr/>
        <a:lstStyle/>
        <a:p>
          <a:r>
            <a:rPr lang="fr-FR" sz="1600" b="1" dirty="0" smtClean="0"/>
            <a:t>Actionneurs</a:t>
          </a:r>
          <a:r>
            <a:rPr lang="fr-FR" sz="1600" dirty="0" smtClean="0"/>
            <a:t> </a:t>
          </a:r>
          <a:endParaRPr lang="fr-FR" sz="1600" dirty="0"/>
        </a:p>
      </dgm:t>
    </dgm:pt>
    <dgm:pt modelId="{F1AAD055-5D0E-48F0-BFAC-D28ADCA65743}" type="parTrans" cxnId="{6283DEDF-5694-48E7-8D42-3A9B70E77471}">
      <dgm:prSet/>
      <dgm:spPr/>
      <dgm:t>
        <a:bodyPr/>
        <a:lstStyle/>
        <a:p>
          <a:endParaRPr lang="fr-FR" sz="1600"/>
        </a:p>
      </dgm:t>
    </dgm:pt>
    <dgm:pt modelId="{659DD381-DD63-484B-A213-9F8AB77DFF17}" type="sibTrans" cxnId="{6283DEDF-5694-48E7-8D42-3A9B70E77471}">
      <dgm:prSet/>
      <dgm:spPr>
        <a:solidFill>
          <a:schemeClr val="accent2">
            <a:hueOff val="0"/>
            <a:satOff val="0"/>
            <a:lumOff val="0"/>
            <a:alpha val="80000"/>
          </a:schemeClr>
        </a:solidFill>
      </dgm:spPr>
      <dgm:t>
        <a:bodyPr/>
        <a:lstStyle/>
        <a:p>
          <a:endParaRPr lang="fr-FR" sz="1600"/>
        </a:p>
      </dgm:t>
    </dgm:pt>
    <dgm:pt modelId="{E3FD7C0E-FBF9-4214-B451-2CCAE98BA314}">
      <dgm:prSet phldrT="[Texte]" custT="1"/>
      <dgm:spPr>
        <a:solidFill>
          <a:schemeClr val="accent3">
            <a:hueOff val="0"/>
            <a:satOff val="0"/>
            <a:lumOff val="0"/>
            <a:alpha val="80000"/>
          </a:schemeClr>
        </a:solidFill>
      </dgm:spPr>
      <dgm:t>
        <a:bodyPr/>
        <a:lstStyle/>
        <a:p>
          <a:r>
            <a:rPr lang="fr-FR" sz="1600" b="1" dirty="0" smtClean="0"/>
            <a:t>Algorithmes</a:t>
          </a:r>
          <a:endParaRPr lang="fr-FR" sz="1600" b="1" dirty="0"/>
        </a:p>
      </dgm:t>
    </dgm:pt>
    <dgm:pt modelId="{7195F7D7-B358-4907-ACF6-A8E9B480D751}" type="parTrans" cxnId="{C01B8B80-C401-4B52-9DE1-224F7C631BF3}">
      <dgm:prSet/>
      <dgm:spPr/>
      <dgm:t>
        <a:bodyPr/>
        <a:lstStyle/>
        <a:p>
          <a:endParaRPr lang="fr-FR" sz="1600"/>
        </a:p>
      </dgm:t>
    </dgm:pt>
    <dgm:pt modelId="{EB22DB89-47F2-471B-9BA0-6FF26C194EEB}" type="sibTrans" cxnId="{C01B8B80-C401-4B52-9DE1-224F7C631BF3}">
      <dgm:prSet/>
      <dgm:spPr>
        <a:solidFill>
          <a:schemeClr val="accent3">
            <a:hueOff val="0"/>
            <a:satOff val="0"/>
            <a:lumOff val="0"/>
            <a:alpha val="80000"/>
          </a:schemeClr>
        </a:solidFill>
      </dgm:spPr>
      <dgm:t>
        <a:bodyPr/>
        <a:lstStyle/>
        <a:p>
          <a:endParaRPr lang="fr-FR" sz="1600"/>
        </a:p>
      </dgm:t>
    </dgm:pt>
    <dgm:pt modelId="{AD3115E1-DA1E-4CBC-A96A-35F25D5154B2}">
      <dgm:prSet phldrT="[Texte]" custT="1"/>
      <dgm:spPr>
        <a:solidFill>
          <a:schemeClr val="accent4">
            <a:hueOff val="0"/>
            <a:satOff val="0"/>
            <a:lumOff val="0"/>
            <a:alpha val="80000"/>
          </a:schemeClr>
        </a:solidFill>
      </dgm:spPr>
      <dgm:t>
        <a:bodyPr/>
        <a:lstStyle/>
        <a:p>
          <a:r>
            <a:rPr lang="fr-FR" sz="1600" b="1" dirty="0" smtClean="0"/>
            <a:t>Capteurs</a:t>
          </a:r>
          <a:endParaRPr lang="fr-FR" sz="1600" b="1" dirty="0"/>
        </a:p>
      </dgm:t>
    </dgm:pt>
    <dgm:pt modelId="{99EF24A8-10F6-4BF5-9A06-1F253CC10894}" type="parTrans" cxnId="{BB88119A-FC2F-48E2-A297-4464D085F43C}">
      <dgm:prSet/>
      <dgm:spPr/>
      <dgm:t>
        <a:bodyPr/>
        <a:lstStyle/>
        <a:p>
          <a:endParaRPr lang="fr-FR" sz="1600"/>
        </a:p>
      </dgm:t>
    </dgm:pt>
    <dgm:pt modelId="{6FB61F11-5044-46C9-9399-A24D52970245}" type="sibTrans" cxnId="{BB88119A-FC2F-48E2-A297-4464D085F43C}">
      <dgm:prSet/>
      <dgm:spPr>
        <a:solidFill>
          <a:schemeClr val="accent4">
            <a:hueOff val="0"/>
            <a:satOff val="0"/>
            <a:lumOff val="0"/>
            <a:alpha val="80000"/>
          </a:schemeClr>
        </a:solidFill>
      </dgm:spPr>
      <dgm:t>
        <a:bodyPr/>
        <a:lstStyle/>
        <a:p>
          <a:endParaRPr lang="fr-FR" sz="1600"/>
        </a:p>
      </dgm:t>
    </dgm:pt>
    <dgm:pt modelId="{DB9DF97D-FEE1-403F-B407-FEA33D7650C5}" type="pres">
      <dgm:prSet presAssocID="{B1D29C2D-21FC-4927-8B25-F8782509E2CF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7677208C-A8B8-435C-BD96-B67D0E8CC02E}" type="pres">
      <dgm:prSet presAssocID="{08731ACC-A3F4-477D-9469-493FFE3C95D9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D47C800-04DB-424A-A5E7-6F2765553EC7}" type="pres">
      <dgm:prSet presAssocID="{08731ACC-A3F4-477D-9469-493FFE3C95D9}" presName="gear1srcNode" presStyleLbl="node1" presStyleIdx="0" presStyleCnt="3"/>
      <dgm:spPr/>
      <dgm:t>
        <a:bodyPr/>
        <a:lstStyle/>
        <a:p>
          <a:endParaRPr lang="fr-FR"/>
        </a:p>
      </dgm:t>
    </dgm:pt>
    <dgm:pt modelId="{68DC55A5-5046-47C8-900F-A80237C728AC}" type="pres">
      <dgm:prSet presAssocID="{08731ACC-A3F4-477D-9469-493FFE3C95D9}" presName="gear1dstNode" presStyleLbl="node1" presStyleIdx="0" presStyleCnt="3"/>
      <dgm:spPr/>
      <dgm:t>
        <a:bodyPr/>
        <a:lstStyle/>
        <a:p>
          <a:endParaRPr lang="fr-FR"/>
        </a:p>
      </dgm:t>
    </dgm:pt>
    <dgm:pt modelId="{C2C12EA4-96B2-4257-BFCA-824DD2BD953F}" type="pres">
      <dgm:prSet presAssocID="{E3FD7C0E-FBF9-4214-B451-2CCAE98BA314}" presName="gear2" presStyleLbl="node1" presStyleIdx="1" presStyleCnt="3" custLinFactNeighborX="-742" custLinFactNeighborY="-2385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D050405-46C6-40E9-BC80-08CEC3F6BB73}" type="pres">
      <dgm:prSet presAssocID="{E3FD7C0E-FBF9-4214-B451-2CCAE98BA314}" presName="gear2srcNode" presStyleLbl="node1" presStyleIdx="1" presStyleCnt="3"/>
      <dgm:spPr/>
      <dgm:t>
        <a:bodyPr/>
        <a:lstStyle/>
        <a:p>
          <a:endParaRPr lang="fr-FR"/>
        </a:p>
      </dgm:t>
    </dgm:pt>
    <dgm:pt modelId="{3E1CE559-3806-4E0D-8437-598612AE9CA6}" type="pres">
      <dgm:prSet presAssocID="{E3FD7C0E-FBF9-4214-B451-2CCAE98BA314}" presName="gear2dstNode" presStyleLbl="node1" presStyleIdx="1" presStyleCnt="3"/>
      <dgm:spPr/>
      <dgm:t>
        <a:bodyPr/>
        <a:lstStyle/>
        <a:p>
          <a:endParaRPr lang="fr-FR"/>
        </a:p>
      </dgm:t>
    </dgm:pt>
    <dgm:pt modelId="{5C75F796-DED4-4A64-810E-69C69EDAF370}" type="pres">
      <dgm:prSet presAssocID="{AD3115E1-DA1E-4CBC-A96A-35F25D5154B2}" presName="gear3" presStyleLbl="node1" presStyleIdx="2" presStyleCnt="3" custLinFactNeighborX="6995" custLinFactNeighborY="530"/>
      <dgm:spPr/>
      <dgm:t>
        <a:bodyPr/>
        <a:lstStyle/>
        <a:p>
          <a:endParaRPr lang="fr-FR"/>
        </a:p>
      </dgm:t>
    </dgm:pt>
    <dgm:pt modelId="{5EF31B7D-633F-4759-A300-8C8CFC657A38}" type="pres">
      <dgm:prSet presAssocID="{AD3115E1-DA1E-4CBC-A96A-35F25D5154B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68A34BA-E88B-4AC7-9A8D-B3F34AFA8030}" type="pres">
      <dgm:prSet presAssocID="{AD3115E1-DA1E-4CBC-A96A-35F25D5154B2}" presName="gear3srcNode" presStyleLbl="node1" presStyleIdx="2" presStyleCnt="3"/>
      <dgm:spPr/>
      <dgm:t>
        <a:bodyPr/>
        <a:lstStyle/>
        <a:p>
          <a:endParaRPr lang="fr-FR"/>
        </a:p>
      </dgm:t>
    </dgm:pt>
    <dgm:pt modelId="{FEC55714-C63A-418C-B9EB-44F997F023D3}" type="pres">
      <dgm:prSet presAssocID="{AD3115E1-DA1E-4CBC-A96A-35F25D5154B2}" presName="gear3dstNode" presStyleLbl="node1" presStyleIdx="2" presStyleCnt="3"/>
      <dgm:spPr/>
      <dgm:t>
        <a:bodyPr/>
        <a:lstStyle/>
        <a:p>
          <a:endParaRPr lang="fr-FR"/>
        </a:p>
      </dgm:t>
    </dgm:pt>
    <dgm:pt modelId="{7855A1E8-F147-4D67-BA77-7261E32C2B4A}" type="pres">
      <dgm:prSet presAssocID="{659DD381-DD63-484B-A213-9F8AB77DFF17}" presName="connector1" presStyleLbl="sibTrans2D1" presStyleIdx="0" presStyleCnt="3"/>
      <dgm:spPr/>
      <dgm:t>
        <a:bodyPr/>
        <a:lstStyle/>
        <a:p>
          <a:endParaRPr lang="fr-FR"/>
        </a:p>
      </dgm:t>
    </dgm:pt>
    <dgm:pt modelId="{F6F7381A-3B13-4AA1-8BA8-2842E60BF83A}" type="pres">
      <dgm:prSet presAssocID="{EB22DB89-47F2-471B-9BA0-6FF26C194EEB}" presName="connector2" presStyleLbl="sibTrans2D1" presStyleIdx="1" presStyleCnt="3" custLinFactNeighborX="-1582" custLinFactNeighborY="-1"/>
      <dgm:spPr/>
      <dgm:t>
        <a:bodyPr/>
        <a:lstStyle/>
        <a:p>
          <a:endParaRPr lang="fr-FR"/>
        </a:p>
      </dgm:t>
    </dgm:pt>
    <dgm:pt modelId="{3340DAE4-7DBF-40F4-A15B-D9899BAEF70D}" type="pres">
      <dgm:prSet presAssocID="{6FB61F11-5044-46C9-9399-A24D52970245}" presName="connector3" presStyleLbl="sibTrans2D1" presStyleIdx="2" presStyleCnt="3" custLinFactNeighborX="9252" custLinFactNeighborY="1736"/>
      <dgm:spPr/>
      <dgm:t>
        <a:bodyPr/>
        <a:lstStyle/>
        <a:p>
          <a:endParaRPr lang="fr-FR"/>
        </a:p>
      </dgm:t>
    </dgm:pt>
  </dgm:ptLst>
  <dgm:cxnLst>
    <dgm:cxn modelId="{78DE7D48-BC41-427A-9D1A-75101395C029}" type="presOf" srcId="{6FB61F11-5044-46C9-9399-A24D52970245}" destId="{3340DAE4-7DBF-40F4-A15B-D9899BAEF70D}" srcOrd="0" destOrd="0" presId="urn:microsoft.com/office/officeart/2005/8/layout/gear1"/>
    <dgm:cxn modelId="{C35B048A-E105-49B8-81A2-F39DB348A927}" type="presOf" srcId="{AD3115E1-DA1E-4CBC-A96A-35F25D5154B2}" destId="{868A34BA-E88B-4AC7-9A8D-B3F34AFA8030}" srcOrd="2" destOrd="0" presId="urn:microsoft.com/office/officeart/2005/8/layout/gear1"/>
    <dgm:cxn modelId="{36FD51EE-BE8C-4F4A-B6C6-6E8CB79AE153}" type="presOf" srcId="{EB22DB89-47F2-471B-9BA0-6FF26C194EEB}" destId="{F6F7381A-3B13-4AA1-8BA8-2842E60BF83A}" srcOrd="0" destOrd="0" presId="urn:microsoft.com/office/officeart/2005/8/layout/gear1"/>
    <dgm:cxn modelId="{C01B8B80-C401-4B52-9DE1-224F7C631BF3}" srcId="{B1D29C2D-21FC-4927-8B25-F8782509E2CF}" destId="{E3FD7C0E-FBF9-4214-B451-2CCAE98BA314}" srcOrd="1" destOrd="0" parTransId="{7195F7D7-B358-4907-ACF6-A8E9B480D751}" sibTransId="{EB22DB89-47F2-471B-9BA0-6FF26C194EEB}"/>
    <dgm:cxn modelId="{B904DFCB-49E3-475A-92DA-68F13F2FF5D2}" type="presOf" srcId="{AD3115E1-DA1E-4CBC-A96A-35F25D5154B2}" destId="{5EF31B7D-633F-4759-A300-8C8CFC657A38}" srcOrd="1" destOrd="0" presId="urn:microsoft.com/office/officeart/2005/8/layout/gear1"/>
    <dgm:cxn modelId="{A949BED0-858E-4110-87CB-CC11CCB120A2}" type="presOf" srcId="{659DD381-DD63-484B-A213-9F8AB77DFF17}" destId="{7855A1E8-F147-4D67-BA77-7261E32C2B4A}" srcOrd="0" destOrd="0" presId="urn:microsoft.com/office/officeart/2005/8/layout/gear1"/>
    <dgm:cxn modelId="{8686F307-1AB4-4814-AB1C-70AAE2204F29}" type="presOf" srcId="{08731ACC-A3F4-477D-9469-493FFE3C95D9}" destId="{68DC55A5-5046-47C8-900F-A80237C728AC}" srcOrd="2" destOrd="0" presId="urn:microsoft.com/office/officeart/2005/8/layout/gear1"/>
    <dgm:cxn modelId="{4452CB50-52B2-41C7-86D4-3047C337CEC8}" type="presOf" srcId="{E3FD7C0E-FBF9-4214-B451-2CCAE98BA314}" destId="{FD050405-46C6-40E9-BC80-08CEC3F6BB73}" srcOrd="1" destOrd="0" presId="urn:microsoft.com/office/officeart/2005/8/layout/gear1"/>
    <dgm:cxn modelId="{944FEE9F-1CF2-4B22-9806-88B04C53477F}" type="presOf" srcId="{AD3115E1-DA1E-4CBC-A96A-35F25D5154B2}" destId="{FEC55714-C63A-418C-B9EB-44F997F023D3}" srcOrd="3" destOrd="0" presId="urn:microsoft.com/office/officeart/2005/8/layout/gear1"/>
    <dgm:cxn modelId="{01B86893-3B72-4066-A5E7-269E650B5F27}" type="presOf" srcId="{E3FD7C0E-FBF9-4214-B451-2CCAE98BA314}" destId="{C2C12EA4-96B2-4257-BFCA-824DD2BD953F}" srcOrd="0" destOrd="0" presId="urn:microsoft.com/office/officeart/2005/8/layout/gear1"/>
    <dgm:cxn modelId="{A364B555-3351-4340-BC04-3507398B8228}" type="presOf" srcId="{AD3115E1-DA1E-4CBC-A96A-35F25D5154B2}" destId="{5C75F796-DED4-4A64-810E-69C69EDAF370}" srcOrd="0" destOrd="0" presId="urn:microsoft.com/office/officeart/2005/8/layout/gear1"/>
    <dgm:cxn modelId="{E0158CA3-C5EC-4229-ACDC-C068AC558526}" type="presOf" srcId="{E3FD7C0E-FBF9-4214-B451-2CCAE98BA314}" destId="{3E1CE559-3806-4E0D-8437-598612AE9CA6}" srcOrd="2" destOrd="0" presId="urn:microsoft.com/office/officeart/2005/8/layout/gear1"/>
    <dgm:cxn modelId="{FB37B4C3-CE59-484C-9EC9-E51A414DCBD3}" type="presOf" srcId="{B1D29C2D-21FC-4927-8B25-F8782509E2CF}" destId="{DB9DF97D-FEE1-403F-B407-FEA33D7650C5}" srcOrd="0" destOrd="0" presId="urn:microsoft.com/office/officeart/2005/8/layout/gear1"/>
    <dgm:cxn modelId="{BB88119A-FC2F-48E2-A297-4464D085F43C}" srcId="{B1D29C2D-21FC-4927-8B25-F8782509E2CF}" destId="{AD3115E1-DA1E-4CBC-A96A-35F25D5154B2}" srcOrd="2" destOrd="0" parTransId="{99EF24A8-10F6-4BF5-9A06-1F253CC10894}" sibTransId="{6FB61F11-5044-46C9-9399-A24D52970245}"/>
    <dgm:cxn modelId="{033EC011-9642-4178-A22B-E35F847B2C76}" type="presOf" srcId="{08731ACC-A3F4-477D-9469-493FFE3C95D9}" destId="{DD47C800-04DB-424A-A5E7-6F2765553EC7}" srcOrd="1" destOrd="0" presId="urn:microsoft.com/office/officeart/2005/8/layout/gear1"/>
    <dgm:cxn modelId="{78700523-7D9E-4330-8FF6-EC916E9778C5}" type="presOf" srcId="{08731ACC-A3F4-477D-9469-493FFE3C95D9}" destId="{7677208C-A8B8-435C-BD96-B67D0E8CC02E}" srcOrd="0" destOrd="0" presId="urn:microsoft.com/office/officeart/2005/8/layout/gear1"/>
    <dgm:cxn modelId="{6283DEDF-5694-48E7-8D42-3A9B70E77471}" srcId="{B1D29C2D-21FC-4927-8B25-F8782509E2CF}" destId="{08731ACC-A3F4-477D-9469-493FFE3C95D9}" srcOrd="0" destOrd="0" parTransId="{F1AAD055-5D0E-48F0-BFAC-D28ADCA65743}" sibTransId="{659DD381-DD63-484B-A213-9F8AB77DFF17}"/>
    <dgm:cxn modelId="{CA132B7A-D552-4552-9E73-3C330E4784F8}" type="presParOf" srcId="{DB9DF97D-FEE1-403F-B407-FEA33D7650C5}" destId="{7677208C-A8B8-435C-BD96-B67D0E8CC02E}" srcOrd="0" destOrd="0" presId="urn:microsoft.com/office/officeart/2005/8/layout/gear1"/>
    <dgm:cxn modelId="{57614AAF-A561-4A2A-A1F6-3B346239C4FF}" type="presParOf" srcId="{DB9DF97D-FEE1-403F-B407-FEA33D7650C5}" destId="{DD47C800-04DB-424A-A5E7-6F2765553EC7}" srcOrd="1" destOrd="0" presId="urn:microsoft.com/office/officeart/2005/8/layout/gear1"/>
    <dgm:cxn modelId="{4A60C604-B2C3-41A0-858A-BEA275734B2E}" type="presParOf" srcId="{DB9DF97D-FEE1-403F-B407-FEA33D7650C5}" destId="{68DC55A5-5046-47C8-900F-A80237C728AC}" srcOrd="2" destOrd="0" presId="urn:microsoft.com/office/officeart/2005/8/layout/gear1"/>
    <dgm:cxn modelId="{E94039FD-DB72-4327-94F6-FF28BA101316}" type="presParOf" srcId="{DB9DF97D-FEE1-403F-B407-FEA33D7650C5}" destId="{C2C12EA4-96B2-4257-BFCA-824DD2BD953F}" srcOrd="3" destOrd="0" presId="urn:microsoft.com/office/officeart/2005/8/layout/gear1"/>
    <dgm:cxn modelId="{58D85F13-6DEF-4593-BB47-782E072C7ECD}" type="presParOf" srcId="{DB9DF97D-FEE1-403F-B407-FEA33D7650C5}" destId="{FD050405-46C6-40E9-BC80-08CEC3F6BB73}" srcOrd="4" destOrd="0" presId="urn:microsoft.com/office/officeart/2005/8/layout/gear1"/>
    <dgm:cxn modelId="{166F7881-1999-4C5D-B6B3-C324E68D36B9}" type="presParOf" srcId="{DB9DF97D-FEE1-403F-B407-FEA33D7650C5}" destId="{3E1CE559-3806-4E0D-8437-598612AE9CA6}" srcOrd="5" destOrd="0" presId="urn:microsoft.com/office/officeart/2005/8/layout/gear1"/>
    <dgm:cxn modelId="{08E75318-61AC-403C-B342-56ED968B322B}" type="presParOf" srcId="{DB9DF97D-FEE1-403F-B407-FEA33D7650C5}" destId="{5C75F796-DED4-4A64-810E-69C69EDAF370}" srcOrd="6" destOrd="0" presId="urn:microsoft.com/office/officeart/2005/8/layout/gear1"/>
    <dgm:cxn modelId="{85E35997-305A-4348-9F1B-7EC74682D2DB}" type="presParOf" srcId="{DB9DF97D-FEE1-403F-B407-FEA33D7650C5}" destId="{5EF31B7D-633F-4759-A300-8C8CFC657A38}" srcOrd="7" destOrd="0" presId="urn:microsoft.com/office/officeart/2005/8/layout/gear1"/>
    <dgm:cxn modelId="{F1C6DE98-F825-406C-908D-D34404B2D2FC}" type="presParOf" srcId="{DB9DF97D-FEE1-403F-B407-FEA33D7650C5}" destId="{868A34BA-E88B-4AC7-9A8D-B3F34AFA8030}" srcOrd="8" destOrd="0" presId="urn:microsoft.com/office/officeart/2005/8/layout/gear1"/>
    <dgm:cxn modelId="{C0E40CBC-16CA-4C61-A1F0-B55DF460A449}" type="presParOf" srcId="{DB9DF97D-FEE1-403F-B407-FEA33D7650C5}" destId="{FEC55714-C63A-418C-B9EB-44F997F023D3}" srcOrd="9" destOrd="0" presId="urn:microsoft.com/office/officeart/2005/8/layout/gear1"/>
    <dgm:cxn modelId="{D17CD9F7-84A6-4BE3-B9E4-3D4C8C68D5A5}" type="presParOf" srcId="{DB9DF97D-FEE1-403F-B407-FEA33D7650C5}" destId="{7855A1E8-F147-4D67-BA77-7261E32C2B4A}" srcOrd="10" destOrd="0" presId="urn:microsoft.com/office/officeart/2005/8/layout/gear1"/>
    <dgm:cxn modelId="{3B8F25D4-9966-4936-AF22-9745D8BF16B0}" type="presParOf" srcId="{DB9DF97D-FEE1-403F-B407-FEA33D7650C5}" destId="{F6F7381A-3B13-4AA1-8BA8-2842E60BF83A}" srcOrd="11" destOrd="0" presId="urn:microsoft.com/office/officeart/2005/8/layout/gear1"/>
    <dgm:cxn modelId="{B26C422D-60F7-4706-A5DC-A67FF769419D}" type="presParOf" srcId="{DB9DF97D-FEE1-403F-B407-FEA33D7650C5}" destId="{3340DAE4-7DBF-40F4-A15B-D9899BAEF70D}" srcOrd="12" destOrd="0" presId="urn:microsoft.com/office/officeart/2005/8/layout/gear1"/>
  </dgm:cxnLst>
  <dgm:bg>
    <a:noFill/>
    <a:effectLst>
      <a:glow rad="127000">
        <a:schemeClr val="accent1"/>
      </a:glo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77208C-A8B8-435C-BD96-B67D0E8CC02E}">
      <dsp:nvSpPr>
        <dsp:cNvPr id="0" name=""/>
        <dsp:cNvSpPr/>
      </dsp:nvSpPr>
      <dsp:spPr>
        <a:xfrm>
          <a:off x="3412490" y="2434589"/>
          <a:ext cx="2975609" cy="2975609"/>
        </a:xfrm>
        <a:prstGeom prst="gear9">
          <a:avLst/>
        </a:prstGeom>
        <a:solidFill>
          <a:schemeClr val="accent2">
            <a:hueOff val="0"/>
            <a:satOff val="0"/>
            <a:lumOff val="0"/>
            <a:alpha val="8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/>
            <a:t>Actionneurs</a:t>
          </a:r>
          <a:r>
            <a:rPr lang="fr-FR" sz="1600" kern="1200" dirty="0" smtClean="0"/>
            <a:t> </a:t>
          </a:r>
          <a:endParaRPr lang="fr-FR" sz="1600" kern="1200" dirty="0"/>
        </a:p>
      </dsp:txBody>
      <dsp:txXfrm>
        <a:off x="4010720" y="3131611"/>
        <a:ext cx="1779149" cy="1529525"/>
      </dsp:txXfrm>
    </dsp:sp>
    <dsp:sp modelId="{C2C12EA4-96B2-4257-BFCA-824DD2BD953F}">
      <dsp:nvSpPr>
        <dsp:cNvPr id="0" name=""/>
        <dsp:cNvSpPr/>
      </dsp:nvSpPr>
      <dsp:spPr>
        <a:xfrm>
          <a:off x="1665168" y="1679650"/>
          <a:ext cx="2164079" cy="2164079"/>
        </a:xfrm>
        <a:prstGeom prst="gear6">
          <a:avLst/>
        </a:prstGeom>
        <a:solidFill>
          <a:schemeClr val="accent3">
            <a:hueOff val="0"/>
            <a:satOff val="0"/>
            <a:lumOff val="0"/>
            <a:alpha val="8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/>
            <a:t>Algorithmes</a:t>
          </a:r>
          <a:endParaRPr lang="fr-FR" sz="1600" b="1" kern="1200" dirty="0"/>
        </a:p>
      </dsp:txBody>
      <dsp:txXfrm>
        <a:off x="2209981" y="2227756"/>
        <a:ext cx="1074453" cy="1067867"/>
      </dsp:txXfrm>
    </dsp:sp>
    <dsp:sp modelId="{5C75F796-DED4-4A64-810E-69C69EDAF370}">
      <dsp:nvSpPr>
        <dsp:cNvPr id="0" name=""/>
        <dsp:cNvSpPr/>
      </dsp:nvSpPr>
      <dsp:spPr>
        <a:xfrm rot="20700000">
          <a:off x="3074984" y="252033"/>
          <a:ext cx="2120356" cy="2120356"/>
        </a:xfrm>
        <a:prstGeom prst="gear6">
          <a:avLst/>
        </a:prstGeom>
        <a:solidFill>
          <a:schemeClr val="accent4">
            <a:hueOff val="0"/>
            <a:satOff val="0"/>
            <a:lumOff val="0"/>
            <a:alpha val="8000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600" b="1" kern="1200" dirty="0" smtClean="0"/>
            <a:t>Capteurs</a:t>
          </a:r>
          <a:endParaRPr lang="fr-FR" sz="1600" b="1" kern="1200" dirty="0"/>
        </a:p>
      </dsp:txBody>
      <dsp:txXfrm rot="-20700000">
        <a:off x="3540040" y="717089"/>
        <a:ext cx="1190243" cy="1190243"/>
      </dsp:txXfrm>
    </dsp:sp>
    <dsp:sp modelId="{7855A1E8-F147-4D67-BA77-7261E32C2B4A}">
      <dsp:nvSpPr>
        <dsp:cNvPr id="0" name=""/>
        <dsp:cNvSpPr/>
      </dsp:nvSpPr>
      <dsp:spPr>
        <a:xfrm>
          <a:off x="3197262" y="1977811"/>
          <a:ext cx="3808780" cy="3808780"/>
        </a:xfrm>
        <a:prstGeom prst="circularArrow">
          <a:avLst>
            <a:gd name="adj1" fmla="val 4688"/>
            <a:gd name="adj2" fmla="val 299029"/>
            <a:gd name="adj3" fmla="val 2539168"/>
            <a:gd name="adj4" fmla="val 15812586"/>
            <a:gd name="adj5" fmla="val 5469"/>
          </a:avLst>
        </a:prstGeom>
        <a:solidFill>
          <a:schemeClr val="accent2">
            <a:hueOff val="0"/>
            <a:satOff val="0"/>
            <a:lumOff val="0"/>
            <a:alpha val="8000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F7381A-3B13-4AA1-8BA8-2842E60BF83A}">
      <dsp:nvSpPr>
        <dsp:cNvPr id="0" name=""/>
        <dsp:cNvSpPr/>
      </dsp:nvSpPr>
      <dsp:spPr>
        <a:xfrm>
          <a:off x="1254193" y="1247188"/>
          <a:ext cx="2767316" cy="276731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0"/>
            <a:satOff val="0"/>
            <a:lumOff val="0"/>
            <a:alpha val="8000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40DAE4-7DBF-40F4-A15B-D9899BAEF70D}">
      <dsp:nvSpPr>
        <dsp:cNvPr id="0" name=""/>
        <dsp:cNvSpPr/>
      </dsp:nvSpPr>
      <dsp:spPr>
        <a:xfrm>
          <a:off x="2678925" y="-179588"/>
          <a:ext cx="2983724" cy="298372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0"/>
            <a:satOff val="0"/>
            <a:lumOff val="0"/>
            <a:alpha val="8000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72681D-C963-497B-84CE-C72E899E8D5A}" type="datetimeFigureOut">
              <a:rPr lang="fr-FR" smtClean="0"/>
              <a:t>19/05/2022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6BFC00-BBC7-4F43-8511-2DA1CF57638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1070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5A072-08C1-4126-B8ED-C9F289CC0C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3919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5A072-08C1-4126-B8ED-C9F289CC0C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8407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5A072-08C1-4126-B8ED-C9F289CC0C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31366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re 2 visuel_CEA Te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pour une image  11"/>
          <p:cNvSpPr>
            <a:spLocks noGrp="1"/>
          </p:cNvSpPr>
          <p:nvPr>
            <p:ph type="pic" sz="quarter" idx="14" hasCustomPrompt="1"/>
          </p:nvPr>
        </p:nvSpPr>
        <p:spPr>
          <a:xfrm>
            <a:off x="27" y="0"/>
            <a:ext cx="12192000" cy="45658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anchor="ctr"/>
          <a:lstStyle>
            <a:lvl1pPr marL="0" indent="0"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 Visuel</a:t>
            </a:r>
            <a:endParaRPr lang="fr-FR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1" y="6750000"/>
            <a:ext cx="12191996" cy="108000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100000">
                <a:schemeClr val="accent3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>
              <a:solidFill>
                <a:prstClr val="white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07368" y="358647"/>
            <a:ext cx="2365453" cy="192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33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exte_CEA Te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>
            <a:spLocks noChangeArrowheads="1"/>
          </p:cNvSpPr>
          <p:nvPr/>
        </p:nvSpPr>
        <p:spPr bwMode="auto">
          <a:xfrm>
            <a:off x="11472334" y="6562726"/>
            <a:ext cx="6477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FagoCoRegular-Roman" pitchFamily="-128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FagoCoRegular-Roman" pitchFamily="-128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FagoCoRegular-Roman" pitchFamily="-128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FagoCoRegular-Roman" pitchFamily="-128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FagoCoRegular-Roman" pitchFamily="-12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agoCoRegular-Roman" pitchFamily="-12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agoCoRegular-Roman" pitchFamily="-12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agoCoRegular-Roman" pitchFamily="-12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FagoCoRegular-Roman" pitchFamily="-128" charset="0"/>
                <a:ea typeface="ＭＳ Ｐゴシック" pitchFamily="34" charset="-128"/>
              </a:defRPr>
            </a:lvl9pPr>
          </a:lstStyle>
          <a:p>
            <a:pPr algn="r" eaLnBrk="0" hangingPunct="0">
              <a:defRPr/>
            </a:pPr>
            <a:fld id="{F420FFA5-7150-403F-AF8E-CE57413A4D23}" type="slidenum">
              <a:rPr lang="fr-FR" altLang="fr-FR" sz="1200" b="1" smtClean="0">
                <a:solidFill>
                  <a:srgbClr val="FFFFFF"/>
                </a:solidFill>
                <a:latin typeface="Arial Bold" pitchFamily="-128" charset="0"/>
              </a:rPr>
              <a:pPr algn="r" eaLnBrk="0" hangingPunct="0">
                <a:defRPr/>
              </a:pPr>
              <a:t>‹N°›</a:t>
            </a:fld>
            <a:endParaRPr lang="fr-FR" altLang="fr-FR" sz="1200" b="1" smtClean="0">
              <a:solidFill>
                <a:srgbClr val="FFFFFF"/>
              </a:solidFill>
              <a:latin typeface="Arial Bold" pitchFamily="-128" charset="0"/>
            </a:endParaRPr>
          </a:p>
        </p:txBody>
      </p:sp>
      <p:sp>
        <p:nvSpPr>
          <p:cNvPr id="6" name="Espace réservé du contenu 16"/>
          <p:cNvSpPr>
            <a:spLocks noGrp="1"/>
          </p:cNvSpPr>
          <p:nvPr>
            <p:ph sz="quarter" idx="18"/>
          </p:nvPr>
        </p:nvSpPr>
        <p:spPr>
          <a:xfrm>
            <a:off x="719667" y="1628800"/>
            <a:ext cx="10945284" cy="4680520"/>
          </a:xfrm>
          <a:prstGeom prst="rect">
            <a:avLst/>
          </a:prstGeom>
        </p:spPr>
        <p:txBody>
          <a:bodyPr/>
          <a:lstStyle>
            <a:lvl1pPr marL="342900" indent="-342900">
              <a:buFont typeface="Arial" pitchFamily="34" charset="0"/>
              <a:buChar char="•"/>
              <a:defRPr sz="2000">
                <a:solidFill>
                  <a:schemeClr val="accent5"/>
                </a:solidFill>
              </a:defRPr>
            </a:lvl1pPr>
            <a:lvl2pPr marL="801688" indent="-360363">
              <a:defRPr sz="1800"/>
            </a:lvl2pPr>
            <a:lvl3pPr marL="1171575" indent="-285750">
              <a:buSzPct val="60000"/>
              <a:buFont typeface="Arial" pitchFamily="34" charset="0"/>
              <a:buChar char="•"/>
              <a:defRPr sz="1600"/>
            </a:lvl3pPr>
            <a:lvl4pPr marL="838200" indent="0">
              <a:buFont typeface="Arial" pitchFamily="34" charset="0"/>
              <a:buNone/>
              <a:defRPr/>
            </a:lvl4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19403" y="980728"/>
            <a:ext cx="10972800" cy="648000"/>
          </a:xfrm>
          <a:prstGeom prst="rect">
            <a:avLst/>
          </a:prstGeom>
        </p:spPr>
        <p:txBody>
          <a:bodyPr/>
          <a:lstStyle>
            <a:lvl1pPr algn="l">
              <a:defRPr lang="fr-FR" sz="2000" b="1" kern="1200" cap="all" baseline="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fr-FR" smtClean="0"/>
              <a:t>Modifiez le style du titre</a:t>
            </a:r>
            <a:endParaRPr lang="fr-FR" dirty="0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-96688" y="6305551"/>
            <a:ext cx="1728192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fr-FR" dirty="0" smtClean="0">
                <a:cs typeface="Arial" panose="020B0604020202020204" pitchFamily="34" charset="0"/>
              </a:rPr>
              <a:t>▬ </a:t>
            </a:r>
            <a:fld id="{2E36C72B-04B2-48B1-9263-95C45ACED2CC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91255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5A072-08C1-4126-B8ED-C9F289CC0C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3633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5A072-08C1-4126-B8ED-C9F289CC0C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6213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5A072-08C1-4126-B8ED-C9F289CC0C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967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5A072-08C1-4126-B8ED-C9F289CC0C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78058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5A072-08C1-4126-B8ED-C9F289CC0C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7787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5A072-08C1-4126-B8ED-C9F289CC0C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0615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5A072-08C1-4126-B8ED-C9F289CC0C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7266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5A072-08C1-4126-B8ED-C9F289CC0C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0826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95A072-08C1-4126-B8ED-C9F289CC0C5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4816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ailto:Franck.alessi@cea.fr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hyperlink" Target="https://www.linkedin.com/in/franck-alessi-40609194/" TargetMode="External"/><Relationship Id="rId4" Type="http://schemas.openxmlformats.org/officeDocument/2006/relationships/hyperlink" Target="https://www.linkedin.com/messaging/thread/2-Y2ZjMDVjYTgtMjhlOC00YzBjLWE0ZjEtZGExNDQ1YTI2MWZmXzAxMw==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pour une image  3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680" y="-27585"/>
            <a:ext cx="12216680" cy="3755919"/>
          </a:xfrm>
        </p:spPr>
      </p:pic>
      <p:sp>
        <p:nvSpPr>
          <p:cNvPr id="13" name="Ellipse 12"/>
          <p:cNvSpPr/>
          <p:nvPr/>
        </p:nvSpPr>
        <p:spPr>
          <a:xfrm>
            <a:off x="11453565" y="101575"/>
            <a:ext cx="885409" cy="7506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/>
        </p:nvSpPr>
        <p:spPr>
          <a:xfrm>
            <a:off x="10416015" y="-352077"/>
            <a:ext cx="885409" cy="7506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Ellipse 15"/>
          <p:cNvSpPr/>
          <p:nvPr/>
        </p:nvSpPr>
        <p:spPr>
          <a:xfrm>
            <a:off x="11136197" y="941881"/>
            <a:ext cx="634736" cy="611324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/>
          <p:cNvSpPr/>
          <p:nvPr/>
        </p:nvSpPr>
        <p:spPr>
          <a:xfrm>
            <a:off x="9562400" y="-66644"/>
            <a:ext cx="549333" cy="493315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/>
          <p:cNvSpPr/>
          <p:nvPr/>
        </p:nvSpPr>
        <p:spPr>
          <a:xfrm>
            <a:off x="10765922" y="476875"/>
            <a:ext cx="279647" cy="26278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1924" y="5229200"/>
            <a:ext cx="3211117" cy="1195065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723" y="237285"/>
            <a:ext cx="3148558" cy="1229780"/>
          </a:xfrm>
          <a:prstGeom prst="rect">
            <a:avLst/>
          </a:prstGeom>
        </p:spPr>
      </p:pic>
      <p:sp>
        <p:nvSpPr>
          <p:cNvPr id="11" name="Ellipse 10"/>
          <p:cNvSpPr/>
          <p:nvPr/>
        </p:nvSpPr>
        <p:spPr>
          <a:xfrm>
            <a:off x="9971909" y="620688"/>
            <a:ext cx="372946" cy="321193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4938729" y="4690591"/>
            <a:ext cx="228986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100" u="sng" dirty="0" smtClean="0"/>
              <a:t>FRANCK ALESSI </a:t>
            </a:r>
            <a:r>
              <a:rPr lang="fr-FR" sz="1100" dirty="0" smtClean="0"/>
              <a:t>	(CEA LITEN)</a:t>
            </a:r>
          </a:p>
          <a:p>
            <a:pPr algn="just"/>
            <a:r>
              <a:rPr lang="fr-FR" sz="900" dirty="0" smtClean="0"/>
              <a:t>GUIAVARCH ALAIN 	(GINGER BURGEAP)</a:t>
            </a:r>
          </a:p>
          <a:p>
            <a:pPr algn="just"/>
            <a:r>
              <a:rPr lang="fr-FR" sz="900" dirty="0" smtClean="0"/>
              <a:t>PELLETIER FIONA 	(TERA ENVIRONNEMENT) </a:t>
            </a:r>
            <a:endParaRPr lang="fr-FR" sz="900" dirty="0"/>
          </a:p>
        </p:txBody>
      </p:sp>
      <p:pic>
        <p:nvPicPr>
          <p:cNvPr id="14" name="Picture 8">
            <a:extLst>
              <a:ext uri="{FF2B5EF4-FFF2-40B4-BE49-F238E27FC236}">
                <a16:creationId xmlns:a16="http://schemas.microsoft.com/office/drawing/2014/main" id="{AC2C3930-6450-4D3C-A3D1-70772F503A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23" y="5513465"/>
            <a:ext cx="3760320" cy="910800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24"/>
          <a:stretch/>
        </p:blipFill>
        <p:spPr>
          <a:xfrm>
            <a:off x="5223031" y="5513465"/>
            <a:ext cx="2279904" cy="90990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35660" y="3788032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fr-FR" b="1" cap="all" dirty="0">
                <a:solidFill>
                  <a:srgbClr val="0070C0"/>
                </a:solidFill>
              </a:rPr>
              <a:t>Développement d’algorithmes de ventilation basés sur la qualité de l’air intérieur, et évaluation dans deux chambres climatiques</a:t>
            </a:r>
          </a:p>
        </p:txBody>
      </p:sp>
    </p:spTree>
    <p:extLst>
      <p:ext uri="{BB962C8B-B14F-4D97-AF65-F5344CB8AC3E}">
        <p14:creationId xmlns:p14="http://schemas.microsoft.com/office/powerpoint/2010/main" val="86844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0" y="11663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cap="small" dirty="0" smtClean="0">
                <a:solidFill>
                  <a:srgbClr val="FF0000"/>
                </a:solidFill>
              </a:rPr>
              <a:t>Objectifs</a:t>
            </a:r>
            <a:endParaRPr lang="fr-FR" sz="2800" cap="small" dirty="0">
              <a:solidFill>
                <a:srgbClr val="FF00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0" y="1534611"/>
            <a:ext cx="12192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FR" cap="small" dirty="0" smtClean="0"/>
              <a:t>Piloter la ventilation 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cap="small" dirty="0" smtClean="0"/>
              <a:t>En temps réel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cap="small" dirty="0" smtClean="0"/>
              <a:t>Modulation des débits d’air sur critères QAI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cap="small" dirty="0" smtClean="0"/>
              <a:t>Triptyque :</a:t>
            </a:r>
          </a:p>
          <a:p>
            <a:pPr lvl="2"/>
            <a:r>
              <a:rPr lang="fr-FR" cap="small" dirty="0" smtClean="0"/>
              <a:t>	+ mesures</a:t>
            </a:r>
            <a:r>
              <a:rPr lang="fr-FR" cap="small" dirty="0"/>
              <a:t>	</a:t>
            </a:r>
            <a:endParaRPr lang="fr-FR" cap="small" dirty="0" smtClean="0"/>
          </a:p>
          <a:p>
            <a:pPr lvl="2"/>
            <a:r>
              <a:rPr lang="fr-FR" cap="small" dirty="0"/>
              <a:t>	</a:t>
            </a:r>
            <a:r>
              <a:rPr lang="fr-FR" cap="small" dirty="0" smtClean="0"/>
              <a:t>+ algorithmes </a:t>
            </a:r>
          </a:p>
          <a:p>
            <a:pPr lvl="1"/>
            <a:r>
              <a:rPr lang="fr-FR" cap="small" dirty="0"/>
              <a:t>	</a:t>
            </a:r>
            <a:r>
              <a:rPr lang="fr-FR" cap="small" dirty="0" smtClean="0"/>
              <a:t>	+ actionneurs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fr-FR" cap="small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FR" cap="small" dirty="0" smtClean="0"/>
              <a:t>Amélioration du confort et de la santé des occupants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fr-FR" cap="small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fr-FR" cap="small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fr-FR" cap="small" dirty="0" smtClean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cs typeface="Arial" panose="020B0604020202020204" pitchFamily="34" charset="0"/>
              </a:rPr>
              <a:t>▬ </a:t>
            </a:r>
            <a:fld id="{2E36C72B-04B2-48B1-9263-95C45ACED2CC}" type="slidenum">
              <a:rPr lang="fr-FR" smtClean="0"/>
              <a:pPr>
                <a:defRPr/>
              </a:pPr>
              <a:t>2</a:t>
            </a:fld>
            <a:endParaRPr lang="fr-FR" dirty="0"/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1019720017"/>
              </p:ext>
            </p:extLst>
          </p:nvPr>
        </p:nvGraphicFramePr>
        <p:xfrm>
          <a:off x="4826000" y="537671"/>
          <a:ext cx="7366000" cy="5410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6766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0" y="11663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cap="small" dirty="0" smtClean="0">
                <a:solidFill>
                  <a:srgbClr val="FF0000"/>
                </a:solidFill>
              </a:rPr>
              <a:t>Moyens</a:t>
            </a:r>
            <a:endParaRPr lang="fr-FR" sz="2800" cap="small" dirty="0">
              <a:solidFill>
                <a:srgbClr val="FF00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0" y="1534611"/>
            <a:ext cx="12192000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FR" cap="small" dirty="0" smtClean="0"/>
              <a:t>Développement de 2 cellules d’essais QAI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cap="small" dirty="0" smtClean="0"/>
              <a:t>Cellules identiques </a:t>
            </a:r>
          </a:p>
          <a:p>
            <a:pPr lvl="3"/>
            <a:r>
              <a:rPr lang="fr-FR" sz="1600" cap="small" dirty="0" smtClean="0"/>
              <a:t>1 pilotée par algorithme	(cellule 6)</a:t>
            </a:r>
          </a:p>
          <a:p>
            <a:pPr lvl="3"/>
            <a:r>
              <a:rPr lang="fr-FR" sz="1600" cap="small" dirty="0" smtClean="0"/>
              <a:t>1 de référence 		(cellule 7)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cap="small" dirty="0" smtClean="0"/>
              <a:t>Cellules à faible émissivité, étanches à l’air…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fr-FR" cap="small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FR" cap="small" dirty="0" smtClean="0"/>
              <a:t>Système pilotables / cellule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sz="1600" cap="small" dirty="0" smtClean="0"/>
              <a:t>Injection de polluants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sz="1600" cap="small" dirty="0" smtClean="0"/>
              <a:t>Modulation des débits d’air 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sz="1600" cap="small" dirty="0" smtClean="0"/>
              <a:t>Ventilo-convecteur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endParaRPr lang="fr-FR" cap="small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FR" cap="small" dirty="0" smtClean="0"/>
              <a:t>Utilisation </a:t>
            </a:r>
            <a:r>
              <a:rPr lang="fr-FR" cap="small" dirty="0"/>
              <a:t>de capteurs </a:t>
            </a:r>
            <a:r>
              <a:rPr lang="fr-FR" cap="small" dirty="0" smtClean="0"/>
              <a:t>adaptés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cap="small" dirty="0" smtClean="0"/>
              <a:t>Capteurs QAI Némo XT</a:t>
            </a:r>
          </a:p>
          <a:p>
            <a:pPr lvl="3"/>
            <a:r>
              <a:rPr lang="fr-FR" sz="1600" cap="small" dirty="0" smtClean="0"/>
              <a:t>Ta / HR / CO</a:t>
            </a:r>
            <a:r>
              <a:rPr lang="fr-FR" sz="1600" cap="small" baseline="-25000" dirty="0" smtClean="0"/>
              <a:t>2</a:t>
            </a:r>
            <a:r>
              <a:rPr lang="fr-FR" sz="1600" cap="small" dirty="0" smtClean="0"/>
              <a:t> / COVT / COVL / PM10 / PM2,5…</a:t>
            </a:r>
          </a:p>
          <a:p>
            <a:pPr lvl="3"/>
            <a:r>
              <a:rPr lang="fr-FR" sz="1600" cap="small" dirty="0" smtClean="0"/>
              <a:t>Centre pièce, mi-hauteur</a:t>
            </a:r>
          </a:p>
          <a:p>
            <a:pPr lvl="3"/>
            <a:r>
              <a:rPr lang="fr-FR" sz="1600" cap="small" dirty="0" smtClean="0"/>
              <a:t>1 par cellule</a:t>
            </a:r>
            <a:endParaRPr lang="fr-FR" sz="1600" cap="small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fr-FR" cap="small" dirty="0" smtClean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cs typeface="Arial" panose="020B0604020202020204" pitchFamily="34" charset="0"/>
              </a:rPr>
              <a:t>▬ </a:t>
            </a:r>
            <a:fld id="{2E36C72B-04B2-48B1-9263-95C45ACED2CC}" type="slidenum">
              <a:rPr lang="fr-FR" smtClean="0"/>
              <a:pPr>
                <a:defRPr/>
              </a:pPr>
              <a:t>3</a:t>
            </a:fld>
            <a:endParaRPr lang="fr-FR" dirty="0"/>
          </a:p>
        </p:txBody>
      </p:sp>
      <p:pic>
        <p:nvPicPr>
          <p:cNvPr id="44" name="Image 43"/>
          <p:cNvPicPr>
            <a:picLocks noChangeAspect="1"/>
          </p:cNvPicPr>
          <p:nvPr/>
        </p:nvPicPr>
        <p:blipFill rotWithShape="1">
          <a:blip r:embed="rId2"/>
          <a:srcRect l="3706" t="-496" r="9491"/>
          <a:stretch/>
        </p:blipFill>
        <p:spPr>
          <a:xfrm>
            <a:off x="5789246" y="1448839"/>
            <a:ext cx="2343349" cy="1548459"/>
          </a:xfrm>
          <a:prstGeom prst="rect">
            <a:avLst/>
          </a:prstGeom>
          <a:ln w="381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6" name="Rectangle 45"/>
          <p:cNvSpPr/>
          <p:nvPr/>
        </p:nvSpPr>
        <p:spPr>
          <a:xfrm>
            <a:off x="6553180" y="1979653"/>
            <a:ext cx="192675" cy="331236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/>
          <p:cNvSpPr/>
          <p:nvPr/>
        </p:nvSpPr>
        <p:spPr>
          <a:xfrm>
            <a:off x="7156124" y="1977827"/>
            <a:ext cx="209057" cy="331236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ZoneTexte 47"/>
          <p:cNvSpPr txBox="1"/>
          <p:nvPr/>
        </p:nvSpPr>
        <p:spPr>
          <a:xfrm>
            <a:off x="7614551" y="1563079"/>
            <a:ext cx="627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Cellule 6</a:t>
            </a:r>
            <a:endParaRPr lang="fr-FR" sz="1200" dirty="0"/>
          </a:p>
        </p:txBody>
      </p:sp>
      <p:sp>
        <p:nvSpPr>
          <p:cNvPr id="49" name="ZoneTexte 48"/>
          <p:cNvSpPr txBox="1"/>
          <p:nvPr/>
        </p:nvSpPr>
        <p:spPr>
          <a:xfrm>
            <a:off x="5785766" y="1674195"/>
            <a:ext cx="647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Cellule 7</a:t>
            </a:r>
          </a:p>
        </p:txBody>
      </p:sp>
      <p:pic>
        <p:nvPicPr>
          <p:cNvPr id="57" name="Image 56"/>
          <p:cNvPicPr>
            <a:picLocks noChangeAspect="1"/>
          </p:cNvPicPr>
          <p:nvPr/>
        </p:nvPicPr>
        <p:blipFill rotWithShape="1">
          <a:blip r:embed="rId3"/>
          <a:srcRect l="10388" t="11891" r="60621" b="37518"/>
          <a:stretch/>
        </p:blipFill>
        <p:spPr>
          <a:xfrm rot="10800000">
            <a:off x="8507545" y="1449546"/>
            <a:ext cx="3071557" cy="1544846"/>
          </a:xfrm>
          <a:prstGeom prst="rect">
            <a:avLst/>
          </a:prstGeom>
          <a:ln w="381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8" name="Image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5766" y="3776001"/>
            <a:ext cx="1486887" cy="1990372"/>
          </a:xfrm>
          <a:prstGeom prst="rect">
            <a:avLst/>
          </a:prstGeom>
          <a:ln w="381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9" name="Image 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07545" y="3776001"/>
            <a:ext cx="1117703" cy="1990372"/>
          </a:xfrm>
          <a:prstGeom prst="rect">
            <a:avLst/>
          </a:prstGeom>
          <a:ln w="381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4" name="Connecteur droit avec flèche 3"/>
          <p:cNvCxnSpPr>
            <a:endCxn id="46" idx="1"/>
          </p:cNvCxnSpPr>
          <p:nvPr/>
        </p:nvCxnSpPr>
        <p:spPr>
          <a:xfrm>
            <a:off x="6239268" y="1962522"/>
            <a:ext cx="313912" cy="182749"/>
          </a:xfrm>
          <a:prstGeom prst="straightConnector1">
            <a:avLst/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avec flèche 60"/>
          <p:cNvCxnSpPr>
            <a:endCxn id="47" idx="3"/>
          </p:cNvCxnSpPr>
          <p:nvPr/>
        </p:nvCxnSpPr>
        <p:spPr>
          <a:xfrm flipH="1">
            <a:off x="7365181" y="1812209"/>
            <a:ext cx="499721" cy="331236"/>
          </a:xfrm>
          <a:prstGeom prst="straightConnector1">
            <a:avLst/>
          </a:prstGeom>
          <a:ln>
            <a:prstDash val="dash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Image 6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59249" y="3776001"/>
            <a:ext cx="1119853" cy="1990372"/>
          </a:xfrm>
          <a:prstGeom prst="rect">
            <a:avLst/>
          </a:prstGeom>
          <a:ln w="38100" cap="sq">
            <a:solidFill>
              <a:schemeClr val="bg1">
                <a:lumMod val="5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5" name="ZoneTexte 64"/>
          <p:cNvSpPr txBox="1"/>
          <p:nvPr/>
        </p:nvSpPr>
        <p:spPr>
          <a:xfrm>
            <a:off x="8853084" y="2143445"/>
            <a:ext cx="6474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Cellule 7</a:t>
            </a:r>
          </a:p>
        </p:txBody>
      </p:sp>
      <p:sp>
        <p:nvSpPr>
          <p:cNvPr id="66" name="ZoneTexte 65"/>
          <p:cNvSpPr txBox="1"/>
          <p:nvPr/>
        </p:nvSpPr>
        <p:spPr>
          <a:xfrm>
            <a:off x="10573651" y="2143445"/>
            <a:ext cx="6271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/>
              <a:t>Cellule 6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390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0" y="11663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cap="small" dirty="0" smtClean="0">
                <a:solidFill>
                  <a:srgbClr val="FF0000"/>
                </a:solidFill>
              </a:rPr>
              <a:t>Algorithme QAI</a:t>
            </a:r>
            <a:endParaRPr lang="fr-FR" sz="2800" cap="small" dirty="0">
              <a:solidFill>
                <a:srgbClr val="FF00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0" y="1544761"/>
            <a:ext cx="121920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FR" cap="small" dirty="0" smtClean="0"/>
              <a:t>Développement d’un algorithme de gestion QAI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cap="small" dirty="0" smtClean="0"/>
              <a:t>Algorithme confrontant :</a:t>
            </a:r>
          </a:p>
          <a:p>
            <a:pPr lvl="3"/>
            <a:endParaRPr lang="fr-FR" sz="1600" cap="small" dirty="0" smtClean="0"/>
          </a:p>
          <a:p>
            <a:pPr lvl="3"/>
            <a:r>
              <a:rPr lang="fr-FR" sz="1600" cap="small" dirty="0" smtClean="0"/>
              <a:t>Logique de régulation </a:t>
            </a:r>
            <a:r>
              <a:rPr lang="fr-FR" sz="1600" i="1" cap="small" dirty="0" smtClean="0"/>
              <a:t>horaire</a:t>
            </a:r>
            <a:r>
              <a:rPr lang="fr-FR" sz="1600" cap="small" dirty="0" smtClean="0"/>
              <a:t> </a:t>
            </a:r>
          </a:p>
          <a:p>
            <a:pPr lvl="3"/>
            <a:r>
              <a:rPr lang="fr-FR" sz="1600" cap="small" dirty="0" smtClean="0"/>
              <a:t>(cellule 7, référence)</a:t>
            </a:r>
          </a:p>
          <a:p>
            <a:pPr lvl="3"/>
            <a:r>
              <a:rPr lang="fr-FR" sz="1600" cap="small" dirty="0" smtClean="0"/>
              <a:t>			</a:t>
            </a:r>
          </a:p>
          <a:p>
            <a:pPr lvl="3"/>
            <a:r>
              <a:rPr lang="fr-FR" sz="1600" cap="small" dirty="0"/>
              <a:t>	</a:t>
            </a:r>
            <a:r>
              <a:rPr lang="fr-FR" sz="1600" cap="small" dirty="0" smtClean="0"/>
              <a:t>	</a:t>
            </a:r>
            <a:r>
              <a:rPr lang="fr-FR" sz="1600" b="1" cap="small" dirty="0" smtClean="0"/>
              <a:t>Vs.</a:t>
            </a:r>
          </a:p>
          <a:p>
            <a:pPr lvl="3"/>
            <a:endParaRPr lang="fr-FR" sz="1600" cap="small" dirty="0" smtClean="0"/>
          </a:p>
          <a:p>
            <a:pPr lvl="3"/>
            <a:r>
              <a:rPr lang="fr-FR" sz="1600" cap="small" dirty="0" smtClean="0"/>
              <a:t>Logiques de régulation </a:t>
            </a:r>
            <a:r>
              <a:rPr lang="fr-FR" sz="1600" i="1" cap="small" dirty="0" smtClean="0"/>
              <a:t>différentielle</a:t>
            </a:r>
            <a:r>
              <a:rPr lang="fr-FR" sz="1600" cap="small" dirty="0" smtClean="0"/>
              <a:t> et </a:t>
            </a:r>
            <a:r>
              <a:rPr lang="fr-FR" sz="1600" i="1" cap="small" dirty="0" smtClean="0"/>
              <a:t>proportionnelle</a:t>
            </a:r>
          </a:p>
          <a:p>
            <a:pPr lvl="3"/>
            <a:r>
              <a:rPr lang="fr-FR" sz="1600" cap="small" dirty="0" smtClean="0"/>
              <a:t>(cellule 6)</a:t>
            </a:r>
          </a:p>
          <a:p>
            <a:pPr lvl="3"/>
            <a:endParaRPr lang="fr-FR" sz="1600" cap="small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FR" cap="small" dirty="0"/>
              <a:t>Conception d’un scénario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cap="small" dirty="0"/>
              <a:t>Gestion </a:t>
            </a:r>
            <a:endParaRPr lang="fr-FR" cap="small" dirty="0" smtClean="0"/>
          </a:p>
          <a:p>
            <a:pPr lvl="3"/>
            <a:r>
              <a:rPr lang="fr-FR" sz="1600" cap="small" dirty="0" smtClean="0"/>
              <a:t>Des </a:t>
            </a:r>
            <a:r>
              <a:rPr lang="fr-FR" sz="1600" cap="small" dirty="0"/>
              <a:t>émissions polluantes </a:t>
            </a:r>
          </a:p>
          <a:p>
            <a:pPr lvl="3"/>
            <a:r>
              <a:rPr lang="fr-FR" sz="1600" cap="small" dirty="0" smtClean="0"/>
              <a:t>Des logiques </a:t>
            </a:r>
            <a:r>
              <a:rPr lang="fr-FR" sz="1600" cap="small" dirty="0"/>
              <a:t>de régulation suivant les jours et </a:t>
            </a:r>
            <a:r>
              <a:rPr lang="fr-FR" sz="1600" cap="small" dirty="0" smtClean="0"/>
              <a:t>heures, cellules… </a:t>
            </a:r>
            <a:endParaRPr lang="fr-FR" sz="1600" cap="small" dirty="0"/>
          </a:p>
          <a:p>
            <a:pPr lvl="3"/>
            <a:endParaRPr lang="fr-FR" sz="1600" cap="small" dirty="0" smtClean="0"/>
          </a:p>
          <a:p>
            <a:pPr lvl="3"/>
            <a:endParaRPr lang="fr-FR" sz="1600" i="1" cap="small" dirty="0" smtClean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cs typeface="Arial" panose="020B0604020202020204" pitchFamily="34" charset="0"/>
              </a:rPr>
              <a:t>▬ </a:t>
            </a:r>
            <a:fld id="{2E36C72B-04B2-48B1-9263-95C45ACED2CC}" type="slidenum">
              <a:rPr lang="fr-FR" smtClean="0"/>
              <a:pPr>
                <a:defRPr/>
              </a:pPr>
              <a:t>4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/>
          <a:srcRect l="32681" r="33876"/>
          <a:stretch/>
        </p:blipFill>
        <p:spPr>
          <a:xfrm>
            <a:off x="7393142" y="2651647"/>
            <a:ext cx="2591888" cy="1727658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2"/>
          <a:srcRect r="69349"/>
          <a:stretch/>
        </p:blipFill>
        <p:spPr>
          <a:xfrm>
            <a:off x="7450241" y="542839"/>
            <a:ext cx="2375463" cy="1727658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 rotWithShape="1">
          <a:blip r:embed="rId2"/>
          <a:srcRect l="66733"/>
          <a:stretch/>
        </p:blipFill>
        <p:spPr>
          <a:xfrm>
            <a:off x="7450241" y="4760455"/>
            <a:ext cx="2578203" cy="1727658"/>
          </a:xfrm>
          <a:prstGeom prst="rect">
            <a:avLst/>
          </a:prstGeom>
        </p:spPr>
      </p:pic>
      <p:cxnSp>
        <p:nvCxnSpPr>
          <p:cNvPr id="11" name="Connecteur droit 10"/>
          <p:cNvCxnSpPr/>
          <p:nvPr/>
        </p:nvCxnSpPr>
        <p:spPr>
          <a:xfrm>
            <a:off x="1104900" y="2463800"/>
            <a:ext cx="0" cy="1473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/>
          <p:nvPr/>
        </p:nvCxnSpPr>
        <p:spPr>
          <a:xfrm>
            <a:off x="1104900" y="2463800"/>
            <a:ext cx="279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>
            <a:off x="1104900" y="3937000"/>
            <a:ext cx="2794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8035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0" y="11663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cap="small" dirty="0" smtClean="0">
                <a:solidFill>
                  <a:srgbClr val="FF0000"/>
                </a:solidFill>
              </a:rPr>
              <a:t>Résultats et perspectives</a:t>
            </a:r>
            <a:endParaRPr lang="fr-FR" sz="2800" cap="small" dirty="0">
              <a:solidFill>
                <a:srgbClr val="FF0000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0" y="1534611"/>
            <a:ext cx="121920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FR" cap="small" dirty="0" smtClean="0"/>
              <a:t>Validation des nouveaux moyens d’essais</a:t>
            </a:r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fr-FR" cap="small" dirty="0" smtClean="0"/>
              <a:t>Cellules 6 et 7</a:t>
            </a:r>
          </a:p>
          <a:p>
            <a:pPr lvl="3"/>
            <a:r>
              <a:rPr lang="fr-FR" cap="small" dirty="0" smtClean="0"/>
              <a:t>Faible taux de fuite</a:t>
            </a:r>
          </a:p>
          <a:p>
            <a:pPr lvl="3"/>
            <a:r>
              <a:rPr lang="fr-FR" cap="small" dirty="0" smtClean="0"/>
              <a:t>Faibles émissions des matériaux</a:t>
            </a:r>
            <a:endParaRPr lang="fr-FR" cap="small" dirty="0"/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fr-FR" cap="small" dirty="0" smtClean="0"/>
              <a:t>Systèmes de pilotage</a:t>
            </a:r>
          </a:p>
          <a:p>
            <a:pPr lvl="3"/>
            <a:r>
              <a:rPr lang="fr-FR" cap="small" dirty="0" smtClean="0"/>
              <a:t>Conforme aux attentes</a:t>
            </a:r>
          </a:p>
          <a:p>
            <a:pPr lvl="3"/>
            <a:r>
              <a:rPr lang="fr-FR" cap="small" dirty="0" smtClean="0"/>
              <a:t>	Modulation des débits / Injection des polluants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fr-FR" cap="small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FR" cap="small" dirty="0" smtClean="0"/>
              <a:t>2 semaines d’essais des Logiques de régulation 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cap="small" dirty="0" smtClean="0"/>
              <a:t>Amélioration des concentrations en polluants 	</a:t>
            </a:r>
            <a:r>
              <a:rPr lang="fr-FR" cap="small" dirty="0" smtClean="0">
                <a:sym typeface="Wingdings" panose="05000000000000000000" pitchFamily="2" charset="2"/>
              </a:rPr>
              <a:t></a:t>
            </a:r>
            <a:endParaRPr lang="fr-FR" cap="small" dirty="0" smtClean="0"/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cap="small" dirty="0" smtClean="0"/>
              <a:t>Nécessité de débits d’air plus importants 	</a:t>
            </a:r>
            <a:r>
              <a:rPr lang="fr-FR" cap="small" dirty="0" smtClean="0">
                <a:sym typeface="Wingdings" panose="05000000000000000000" pitchFamily="2" charset="2"/>
              </a:rPr>
              <a:t>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endParaRPr lang="fr-FR" cap="small" dirty="0">
              <a:sym typeface="Wingdings" panose="05000000000000000000" pitchFamily="2" charset="2"/>
            </a:endParaRP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fr-FR" cap="small" dirty="0" smtClean="0">
                <a:sym typeface="Wingdings" panose="05000000000000000000" pitchFamily="2" charset="2"/>
              </a:rPr>
              <a:t>Perspectives 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cap="small" dirty="0" smtClean="0">
                <a:sym typeface="Wingdings" panose="05000000000000000000" pitchFamily="2" charset="2"/>
              </a:rPr>
              <a:t>Paramètres d’entrée additionnels 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fr-FR" cap="small" dirty="0" smtClean="0">
                <a:sym typeface="Wingdings" panose="05000000000000000000" pitchFamily="2" charset="2"/>
              </a:rPr>
              <a:t>Thermique</a:t>
            </a:r>
          </a:p>
          <a:p>
            <a:pPr marL="1200150" lvl="2" indent="-285750">
              <a:buFont typeface="Wingdings" panose="05000000000000000000" pitchFamily="2" charset="2"/>
              <a:buChar char="§"/>
            </a:pPr>
            <a:r>
              <a:rPr lang="fr-FR" cap="small" dirty="0" smtClean="0">
                <a:sym typeface="Wingdings" panose="05000000000000000000" pitchFamily="2" charset="2"/>
              </a:rPr>
              <a:t>Concilier QAI / Thermique </a:t>
            </a:r>
            <a:r>
              <a:rPr lang="fr-FR" u="sng" cap="small" dirty="0" smtClean="0">
                <a:sym typeface="Wingdings" panose="05000000000000000000" pitchFamily="2" charset="2"/>
              </a:rPr>
              <a:t>et</a:t>
            </a:r>
            <a:r>
              <a:rPr lang="fr-FR" cap="small" dirty="0" smtClean="0">
                <a:sym typeface="Wingdings" panose="05000000000000000000" pitchFamily="2" charset="2"/>
              </a:rPr>
              <a:t> énergétique</a:t>
            </a:r>
          </a:p>
          <a:p>
            <a:pPr marL="1657350" lvl="3" indent="-285750">
              <a:buFont typeface="Wingdings" panose="05000000000000000000" pitchFamily="2" charset="2"/>
              <a:buChar char="§"/>
            </a:pPr>
            <a:r>
              <a:rPr lang="fr-FR" cap="small" dirty="0" smtClean="0">
                <a:sym typeface="Wingdings" panose="05000000000000000000" pitchFamily="2" charset="2"/>
              </a:rPr>
              <a:t>Algorithme génétique</a:t>
            </a:r>
          </a:p>
          <a:p>
            <a:pPr algn="ctr"/>
            <a:r>
              <a:rPr lang="fr-FR" cap="small" dirty="0" smtClean="0"/>
              <a:t>…</a:t>
            </a:r>
          </a:p>
          <a:p>
            <a:pPr lvl="1"/>
            <a:endParaRPr lang="fr-FR" cap="small" dirty="0"/>
          </a:p>
          <a:p>
            <a:pPr lvl="1"/>
            <a:endParaRPr lang="fr-FR" cap="small" dirty="0" smtClean="0"/>
          </a:p>
        </p:txBody>
      </p:sp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cs typeface="Arial" panose="020B0604020202020204" pitchFamily="34" charset="0"/>
              </a:rPr>
              <a:t>▬ </a:t>
            </a:r>
            <a:fld id="{2E36C72B-04B2-48B1-9263-95C45ACED2CC}" type="slidenum">
              <a:rPr lang="fr-FR" smtClean="0"/>
              <a:pPr>
                <a:defRPr/>
              </a:pPr>
              <a:t>5</a:t>
            </a:fld>
            <a:endParaRPr lang="fr-FR" dirty="0"/>
          </a:p>
        </p:txBody>
      </p:sp>
      <p:pic>
        <p:nvPicPr>
          <p:cNvPr id="6" name="Imag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691" y="1919181"/>
            <a:ext cx="4713943" cy="3025173"/>
          </a:xfrm>
          <a:prstGeom prst="rect">
            <a:avLst/>
          </a:prstGeom>
          <a:ln w="38100" cap="sq">
            <a:solidFill>
              <a:schemeClr val="bg1">
                <a:lumMod val="50000"/>
              </a:schemeClr>
            </a:solidFill>
            <a:prstDash val="sysDot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1" name="Connecteur droit avec flèche 10"/>
          <p:cNvCxnSpPr/>
          <p:nvPr/>
        </p:nvCxnSpPr>
        <p:spPr>
          <a:xfrm>
            <a:off x="7645590" y="2196180"/>
            <a:ext cx="1163315" cy="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avec flèche 11"/>
          <p:cNvCxnSpPr/>
          <p:nvPr/>
        </p:nvCxnSpPr>
        <p:spPr>
          <a:xfrm>
            <a:off x="9890387" y="2196180"/>
            <a:ext cx="1250579" cy="0"/>
          </a:xfrm>
          <a:prstGeom prst="straightConnector1">
            <a:avLst/>
          </a:prstGeom>
          <a:ln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7976863" y="1919181"/>
            <a:ext cx="496585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DIFF</a:t>
            </a:r>
            <a:endParaRPr lang="fr-FR" sz="1400" b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10242354" y="1903792"/>
            <a:ext cx="552644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 smtClean="0"/>
              <a:t>PROP</a:t>
            </a:r>
            <a:endParaRPr lang="fr-FR" sz="1200" b="1" dirty="0"/>
          </a:p>
        </p:txBody>
      </p:sp>
      <p:sp>
        <p:nvSpPr>
          <p:cNvPr id="17" name="ZoneTexte 16"/>
          <p:cNvSpPr txBox="1"/>
          <p:nvPr/>
        </p:nvSpPr>
        <p:spPr>
          <a:xfrm>
            <a:off x="8898023" y="1903791"/>
            <a:ext cx="919756" cy="27699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3200" b="1"/>
            </a:lvl1pPr>
          </a:lstStyle>
          <a:p>
            <a:pPr algn="ctr"/>
            <a:r>
              <a:rPr lang="fr-FR" sz="1200" cap="all" dirty="0"/>
              <a:t>Cellule 6</a:t>
            </a:r>
          </a:p>
        </p:txBody>
      </p:sp>
      <p:cxnSp>
        <p:nvCxnSpPr>
          <p:cNvPr id="39" name="Connecteur en angle 38"/>
          <p:cNvCxnSpPr/>
          <p:nvPr/>
        </p:nvCxnSpPr>
        <p:spPr>
          <a:xfrm>
            <a:off x="1257300" y="3076167"/>
            <a:ext cx="374204" cy="355600"/>
          </a:xfrm>
          <a:prstGeom prst="bentConnector3">
            <a:avLst>
              <a:gd name="adj1" fmla="val 2486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8403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0" y="708134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cap="small" dirty="0" smtClean="0"/>
              <a:t>Venez voir notre poster ! </a:t>
            </a: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772" y="1238081"/>
            <a:ext cx="3915862" cy="55257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cs typeface="Arial" panose="020B0604020202020204" pitchFamily="34" charset="0"/>
              </a:rPr>
              <a:t>▬ </a:t>
            </a:r>
            <a:fld id="{2E36C72B-04B2-48B1-9263-95C45ACED2CC}" type="slidenum">
              <a:rPr lang="fr-FR" smtClean="0"/>
              <a:pPr>
                <a:defRPr/>
              </a:pPr>
              <a:t>6</a:t>
            </a:fld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9829734" y="4919008"/>
            <a:ext cx="236226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b="1" u="sng" cap="small" dirty="0" smtClean="0"/>
              <a:t>CONTACT:</a:t>
            </a:r>
          </a:p>
          <a:p>
            <a:r>
              <a:rPr lang="fr-FR" sz="1000" b="1" cap="small" dirty="0" smtClean="0"/>
              <a:t>Franck ALESSI</a:t>
            </a:r>
          </a:p>
          <a:p>
            <a:r>
              <a:rPr lang="fr-FR" sz="1000" cap="small" dirty="0" smtClean="0"/>
              <a:t>Ingénieur de recherche QEI</a:t>
            </a:r>
          </a:p>
          <a:p>
            <a:r>
              <a:rPr lang="fr-FR" sz="1000" cap="small" dirty="0" smtClean="0"/>
              <a:t>CEA INES</a:t>
            </a:r>
          </a:p>
          <a:p>
            <a:r>
              <a:rPr lang="fr-FR" sz="1000" cap="small" dirty="0" smtClean="0"/>
              <a:t>50 avenue du lac Léman</a:t>
            </a:r>
          </a:p>
          <a:p>
            <a:r>
              <a:rPr lang="fr-FR" sz="1000" cap="small" dirty="0"/>
              <a:t>Bâtiment HELIOS </a:t>
            </a:r>
          </a:p>
          <a:p>
            <a:r>
              <a:rPr lang="fr-FR" sz="1000" cap="small" dirty="0" smtClean="0"/>
              <a:t>P. 3116</a:t>
            </a:r>
          </a:p>
          <a:p>
            <a:endParaRPr lang="fr-FR" sz="1000" cap="small" dirty="0" smtClean="0"/>
          </a:p>
          <a:p>
            <a:r>
              <a:rPr lang="fr-FR" sz="1000" cap="small" dirty="0" smtClean="0"/>
              <a:t>Tél.: 	04.79.79.22.30</a:t>
            </a:r>
          </a:p>
          <a:p>
            <a:r>
              <a:rPr lang="fr-FR" sz="1000" cap="small" dirty="0" smtClean="0"/>
              <a:t>Email: 	</a:t>
            </a:r>
            <a:r>
              <a:rPr lang="fr-FR" sz="1000" cap="small" dirty="0" smtClean="0">
                <a:hlinkClick r:id="rId3"/>
              </a:rPr>
              <a:t>Franck.alessi@cea.fr</a:t>
            </a:r>
            <a:endParaRPr lang="fr-FR" sz="1000" cap="small" dirty="0" smtClean="0"/>
          </a:p>
          <a:p>
            <a:endParaRPr lang="fr-FR" sz="1000" cap="small" dirty="0"/>
          </a:p>
          <a:p>
            <a:r>
              <a:rPr lang="fr-FR" sz="1000" cap="small" dirty="0" smtClean="0">
                <a:hlinkClick r:id="rId4"/>
              </a:rPr>
              <a:t>LinkedIn</a:t>
            </a:r>
            <a:r>
              <a:rPr lang="fr-FR" sz="1000" cap="small" dirty="0" smtClean="0"/>
              <a:t> </a:t>
            </a:r>
          </a:p>
        </p:txBody>
      </p:sp>
      <p:pic>
        <p:nvPicPr>
          <p:cNvPr id="8" name="Image 7">
            <a:hlinkClick r:id="rId5"/>
          </p:cNvPr>
          <p:cNvPicPr>
            <a:picLocks noChangeAspect="1"/>
          </p:cNvPicPr>
          <p:nvPr/>
        </p:nvPicPr>
        <p:blipFill rotWithShape="1">
          <a:blip r:embed="rId6"/>
          <a:srcRect l="5303" t="3348" r="5337" b="520"/>
          <a:stretch/>
        </p:blipFill>
        <p:spPr>
          <a:xfrm>
            <a:off x="10376694" y="6640680"/>
            <a:ext cx="126206" cy="1255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9" name="Connecteur droit 8"/>
          <p:cNvCxnSpPr/>
          <p:nvPr/>
        </p:nvCxnSpPr>
        <p:spPr>
          <a:xfrm>
            <a:off x="9734550" y="5012670"/>
            <a:ext cx="0" cy="175166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0" y="116632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cap="small" dirty="0" smtClean="0">
                <a:solidFill>
                  <a:srgbClr val="FF0000"/>
                </a:solidFill>
              </a:rPr>
              <a:t>Merci pour votre attention </a:t>
            </a:r>
            <a:endParaRPr lang="fr-FR" sz="2800" cap="small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30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342</Words>
  <Application>Microsoft Office PowerPoint</Application>
  <PresentationFormat>Grand écran</PresentationFormat>
  <Paragraphs>96</Paragraphs>
  <Slides>6</Slides>
  <Notes>0</Notes>
  <HiddenSlides>1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ＭＳ Ｐゴシック</vt:lpstr>
      <vt:lpstr>Arial</vt:lpstr>
      <vt:lpstr>Arial Bold</vt:lpstr>
      <vt:lpstr>Calibri</vt:lpstr>
      <vt:lpstr>Calibri Light</vt:lpstr>
      <vt:lpstr>Wingdings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CEA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ALESSI Franck 219636</dc:creator>
  <cp:lastModifiedBy>FOUCQUIER Aurélie 231724</cp:lastModifiedBy>
  <cp:revision>18</cp:revision>
  <dcterms:created xsi:type="dcterms:W3CDTF">2022-05-03T07:11:33Z</dcterms:created>
  <dcterms:modified xsi:type="dcterms:W3CDTF">2022-05-19T03:56:44Z</dcterms:modified>
</cp:coreProperties>
</file>