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74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2" r:id="rId15"/>
    <p:sldId id="270" r:id="rId16"/>
    <p:sldId id="27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9C4B7-06AC-44D9-A1ED-26711CD070BC}" type="datetimeFigureOut">
              <a:rPr lang="fr-FR" smtClean="0"/>
              <a:t>25/04/2011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04D84-F471-47F3-BB7B-4AFA72C3CBB1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04D84-F471-47F3-BB7B-4AFA72C3CBB1}" type="slidenum">
              <a:rPr lang="fr-FR" smtClean="0"/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2798D-264C-48D2-AF54-26508AAD7911}" type="datetime1">
              <a:rPr lang="en-US" smtClean="0"/>
              <a:t>4/25/2011</a:t>
            </a:fld>
            <a:endParaRPr lang="en-US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F0BF3-B7DD-4594-80C6-663511183634}" type="datetime1">
              <a:rPr lang="en-US" smtClean="0"/>
              <a:t>4/25/2011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5213B1-1C63-49FB-B8A0-2E79BFE706CF}" type="datetime1">
              <a:rPr lang="en-US" smtClean="0"/>
              <a:t>4/25/2011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09303D-338D-4823-87C8-B28187F5BC58}" type="datetime1">
              <a:rPr lang="en-US" smtClean="0"/>
              <a:t>4/25/2011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5F9BD8-4282-4759-9498-732B97184C42}" type="datetime1">
              <a:rPr lang="en-US" smtClean="0"/>
              <a:t>4/25/2011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955FE-2CDD-4DB6-B648-6078DE7BF958}" type="datetime1">
              <a:rPr lang="en-US" smtClean="0"/>
              <a:t>4/25/2011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EF069-B978-4441-963F-15B43962DADB}" type="datetime1">
              <a:rPr lang="en-US" smtClean="0"/>
              <a:t>4/25/2011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BF1A0B-FD08-465A-B17B-28E807F3B4BD}" type="datetime1">
              <a:rPr lang="en-US" smtClean="0"/>
              <a:t>4/25/2011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9BF7D-09B1-4A56-B198-CD90FA6BEA34}" type="datetime1">
              <a:rPr lang="en-US" smtClean="0"/>
              <a:t>4/25/2011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5FAB08-10F6-4C2E-B092-1FA01A0D24C5}" type="datetime1">
              <a:rPr lang="en-US" smtClean="0"/>
              <a:t>4/25/2011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63EC72-18F3-45AF-9BF4-9973D9023A4E}" type="datetime1">
              <a:rPr lang="en-US" smtClean="0"/>
              <a:t>4/25/2011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DE10E969-852D-4747-948D-115C18AC27C3}" type="datetime1">
              <a:rPr lang="en-US" smtClean="0"/>
              <a:t>4/25/2011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‹N°›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wmf"/><Relationship Id="rId4" Type="http://schemas.openxmlformats.org/officeDocument/2006/relationships/image" Target="../media/image4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wmf"/><Relationship Id="rId4" Type="http://schemas.openxmlformats.org/officeDocument/2006/relationships/image" Target="../media/image4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wmf"/><Relationship Id="rId4" Type="http://schemas.openxmlformats.org/officeDocument/2006/relationships/image" Target="../media/image5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png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8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7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png"/><Relationship Id="rId11" Type="http://schemas.openxmlformats.org/officeDocument/2006/relationships/oleObject" Target="../embeddings/oleObject7.bin"/><Relationship Id="rId5" Type="http://schemas.openxmlformats.org/officeDocument/2006/relationships/image" Target="../media/image15.png"/><Relationship Id="rId10" Type="http://schemas.openxmlformats.org/officeDocument/2006/relationships/image" Target="../media/image26.png"/><Relationship Id="rId4" Type="http://schemas.openxmlformats.org/officeDocument/2006/relationships/image" Target="../media/image24.png"/><Relationship Id="rId9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wmf"/><Relationship Id="rId4" Type="http://schemas.openxmlformats.org/officeDocument/2006/relationships/image" Target="../media/image3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94122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fr-FR" sz="3200" dirty="0" smtClean="0"/>
              <a:t>Modélisation de la turbulence dans des cavités thermiques</a:t>
            </a:r>
            <a:endParaRPr lang="fr-FR" sz="3200" dirty="0"/>
          </a:p>
        </p:txBody>
      </p:sp>
      <p:pic>
        <p:nvPicPr>
          <p:cNvPr id="4" name="Picture 11" descr="expo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419872" y="1844824"/>
            <a:ext cx="3006973" cy="2673177"/>
          </a:xfrm>
          <a:prstGeom prst="rect">
            <a:avLst/>
          </a:prstGeom>
          <a:noFill/>
          <a:ln/>
        </p:spPr>
      </p:pic>
      <p:sp>
        <p:nvSpPr>
          <p:cNvPr id="9" name="ZoneTexte 8"/>
          <p:cNvSpPr txBox="1"/>
          <p:nvPr/>
        </p:nvSpPr>
        <p:spPr>
          <a:xfrm>
            <a:off x="4139952" y="450912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G. RUSAOUEN</a:t>
            </a:r>
          </a:p>
        </p:txBody>
      </p:sp>
      <p:pic>
        <p:nvPicPr>
          <p:cNvPr id="11" name="Image 10" descr="logoCethil4-test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013176"/>
            <a:ext cx="16700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fr-FR" sz="3200" dirty="0" smtClean="0"/>
              <a:t>Cas isotherme - Profils</a:t>
            </a:r>
            <a:endParaRPr lang="fr-FR" sz="3200" dirty="0"/>
          </a:p>
        </p:txBody>
      </p:sp>
      <p:pic>
        <p:nvPicPr>
          <p:cNvPr id="5" name="Picture 12" descr="iso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27808" y="1144588"/>
            <a:ext cx="4408488" cy="1079500"/>
          </a:xfrm>
          <a:prstGeom prst="rect">
            <a:avLst/>
          </a:prstGeom>
          <a:noFill/>
          <a:ln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</p:spPr>
        <p:txBody>
          <a:bodyPr/>
          <a:lstStyle/>
          <a:p>
            <a:fld id="{355E956B-DD2E-4E0E-9F7D-94C19135F359}" type="slidenum">
              <a:rPr lang="fr-FR"/>
              <a:pPr/>
              <a:t>10</a:t>
            </a:fld>
            <a:endParaRPr lang="fr-FR"/>
          </a:p>
        </p:txBody>
      </p:sp>
      <p:sp>
        <p:nvSpPr>
          <p:cNvPr id="7" name="Line 14"/>
          <p:cNvSpPr>
            <a:spLocks noChangeShapeType="1"/>
          </p:cNvSpPr>
          <p:nvPr/>
        </p:nvSpPr>
        <p:spPr bwMode="auto">
          <a:xfrm>
            <a:off x="4418483" y="1190625"/>
            <a:ext cx="0" cy="8270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>
            <a:off x="5763096" y="1192213"/>
            <a:ext cx="0" cy="8270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9" name="Picture 16" descr="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9550" y="2989263"/>
            <a:ext cx="3238500" cy="2878137"/>
          </a:xfrm>
          <a:prstGeom prst="rect">
            <a:avLst/>
          </a:prstGeom>
          <a:noFill/>
        </p:spPr>
      </p:pic>
      <p:pic>
        <p:nvPicPr>
          <p:cNvPr id="10" name="Picture 18" descr="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3055" y="2986088"/>
            <a:ext cx="3238500" cy="2878137"/>
          </a:xfrm>
          <a:prstGeom prst="rect">
            <a:avLst/>
          </a:prstGeom>
          <a:noFill/>
        </p:spPr>
      </p:pic>
      <p:sp>
        <p:nvSpPr>
          <p:cNvPr id="11" name="Line 20"/>
          <p:cNvSpPr>
            <a:spLocks noChangeShapeType="1"/>
          </p:cNvSpPr>
          <p:nvPr/>
        </p:nvSpPr>
        <p:spPr bwMode="auto">
          <a:xfrm flipH="1">
            <a:off x="2856383" y="2003425"/>
            <a:ext cx="1566863" cy="7112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2" name="Line 21"/>
          <p:cNvSpPr>
            <a:spLocks noChangeShapeType="1"/>
          </p:cNvSpPr>
          <p:nvPr/>
        </p:nvSpPr>
        <p:spPr bwMode="auto">
          <a:xfrm>
            <a:off x="5758333" y="2017713"/>
            <a:ext cx="1465263" cy="6826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1403648" y="5877272"/>
            <a:ext cx="302393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/>
              <a:t>Module de la vitesse moyenne</a:t>
            </a:r>
          </a:p>
        </p:txBody>
      </p:sp>
      <p:sp>
        <p:nvSpPr>
          <p:cNvPr id="17" name="Text Box 29"/>
          <p:cNvSpPr txBox="1">
            <a:spLocks noChangeArrowheads="1"/>
          </p:cNvSpPr>
          <p:nvPr/>
        </p:nvSpPr>
        <p:spPr bwMode="auto">
          <a:xfrm>
            <a:off x="5580112" y="5877272"/>
            <a:ext cx="34559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/>
              <a:t>Module de la vitesse moyenne</a:t>
            </a:r>
          </a:p>
        </p:txBody>
      </p:sp>
      <p:sp>
        <p:nvSpPr>
          <p:cNvPr id="18" name="Text Box 30"/>
          <p:cNvSpPr txBox="1">
            <a:spLocks noChangeArrowheads="1"/>
          </p:cNvSpPr>
          <p:nvPr/>
        </p:nvSpPr>
        <p:spPr bwMode="auto">
          <a:xfrm>
            <a:off x="1598563" y="3776663"/>
            <a:ext cx="6573837" cy="1061829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i="1" dirty="0"/>
              <a:t>32% </a:t>
            </a:r>
            <a:r>
              <a:rPr lang="fr-FR" b="1" i="1" dirty="0">
                <a:solidFill>
                  <a:schemeClr val="accent2"/>
                </a:solidFill>
              </a:rPr>
              <a:t>(44%)</a:t>
            </a:r>
            <a:r>
              <a:rPr lang="fr-FR" b="1" i="1" dirty="0"/>
              <a:t> d’écart relatif concernant le maximum de la vitesse</a:t>
            </a:r>
          </a:p>
          <a:p>
            <a:pPr algn="ctr">
              <a:spcBef>
                <a:spcPct val="50000"/>
              </a:spcBef>
            </a:pPr>
            <a:r>
              <a:rPr lang="fr-FR" b="1" i="1" dirty="0" smtClean="0"/>
              <a:t>0.9cm </a:t>
            </a:r>
            <a:r>
              <a:rPr lang="fr-FR" b="1" i="1" dirty="0">
                <a:solidFill>
                  <a:schemeClr val="accent2"/>
                </a:solidFill>
              </a:rPr>
              <a:t>(5cm)</a:t>
            </a:r>
            <a:r>
              <a:rPr lang="fr-FR" dirty="0"/>
              <a:t> </a:t>
            </a:r>
            <a:r>
              <a:rPr lang="fr-FR" b="1" i="1" dirty="0"/>
              <a:t>d’écart sur la trajectoire du jet</a:t>
            </a:r>
          </a:p>
        </p:txBody>
      </p:sp>
      <p:grpSp>
        <p:nvGrpSpPr>
          <p:cNvPr id="19" name="Group 29"/>
          <p:cNvGrpSpPr>
            <a:grpSpLocks/>
          </p:cNvGrpSpPr>
          <p:nvPr/>
        </p:nvGrpSpPr>
        <p:grpSpPr bwMode="auto">
          <a:xfrm>
            <a:off x="1331640" y="1052736"/>
            <a:ext cx="1296144" cy="1296144"/>
            <a:chOff x="66" y="29"/>
            <a:chExt cx="1527" cy="1454"/>
          </a:xfrm>
        </p:grpSpPr>
        <p:pic>
          <p:nvPicPr>
            <p:cNvPr id="20" name="Picture 25" descr="positio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1" y="176"/>
              <a:ext cx="1404" cy="1214"/>
            </a:xfrm>
            <a:prstGeom prst="rect">
              <a:avLst/>
            </a:prstGeom>
            <a:noFill/>
          </p:spPr>
        </p:pic>
        <p:sp>
          <p:nvSpPr>
            <p:cNvPr id="21" name="Oval 28"/>
            <p:cNvSpPr>
              <a:spLocks noChangeArrowheads="1"/>
            </p:cNvSpPr>
            <p:nvPr/>
          </p:nvSpPr>
          <p:spPr bwMode="auto">
            <a:xfrm>
              <a:off x="66" y="29"/>
              <a:ext cx="1527" cy="145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fr-FR" sz="3200" dirty="0" smtClean="0"/>
              <a:t>Cas chaud - Profils</a:t>
            </a:r>
            <a:endParaRPr lang="fr-FR" sz="3200" dirty="0"/>
          </a:p>
        </p:txBody>
      </p:sp>
      <p:pic>
        <p:nvPicPr>
          <p:cNvPr id="5" name="Picture 11" descr="cho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112665" y="1143000"/>
            <a:ext cx="4411663" cy="1079500"/>
          </a:xfrm>
          <a:prstGeom prst="rect">
            <a:avLst/>
          </a:prstGeom>
          <a:noFill/>
          <a:ln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</p:spPr>
        <p:txBody>
          <a:bodyPr/>
          <a:lstStyle/>
          <a:p>
            <a:fld id="{0BB5C333-E846-4F3E-B5A1-D62B8C589FFE}" type="slidenum">
              <a:rPr lang="fr-FR"/>
              <a:pPr/>
              <a:t>11</a:t>
            </a:fld>
            <a:endParaRPr lang="fr-FR"/>
          </a:p>
        </p:txBody>
      </p:sp>
      <p:sp>
        <p:nvSpPr>
          <p:cNvPr id="7" name="Line 13"/>
          <p:cNvSpPr>
            <a:spLocks noChangeShapeType="1"/>
          </p:cNvSpPr>
          <p:nvPr/>
        </p:nvSpPr>
        <p:spPr bwMode="auto">
          <a:xfrm>
            <a:off x="6525790" y="1176338"/>
            <a:ext cx="0" cy="8270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>
            <a:off x="5947940" y="1177925"/>
            <a:ext cx="0" cy="8270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9" name="Picture 15" descr="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1467" y="2986088"/>
            <a:ext cx="3238500" cy="2878137"/>
          </a:xfrm>
          <a:prstGeom prst="rect">
            <a:avLst/>
          </a:prstGeom>
          <a:noFill/>
        </p:spPr>
      </p:pic>
      <p:pic>
        <p:nvPicPr>
          <p:cNvPr id="10" name="Picture 17" descr="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9550" y="2989263"/>
            <a:ext cx="3238500" cy="2878137"/>
          </a:xfrm>
          <a:prstGeom prst="rect">
            <a:avLst/>
          </a:prstGeom>
          <a:noFill/>
        </p:spPr>
      </p:pic>
      <p:sp>
        <p:nvSpPr>
          <p:cNvPr id="11" name="Line 19"/>
          <p:cNvSpPr>
            <a:spLocks noChangeShapeType="1"/>
          </p:cNvSpPr>
          <p:nvPr/>
        </p:nvSpPr>
        <p:spPr bwMode="auto">
          <a:xfrm flipH="1">
            <a:off x="3125365" y="2003425"/>
            <a:ext cx="2816225" cy="69691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2" name="Line 20"/>
          <p:cNvSpPr>
            <a:spLocks noChangeShapeType="1"/>
          </p:cNvSpPr>
          <p:nvPr/>
        </p:nvSpPr>
        <p:spPr bwMode="auto">
          <a:xfrm>
            <a:off x="6522615" y="2003425"/>
            <a:ext cx="971550" cy="69691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1403648" y="5877272"/>
            <a:ext cx="34559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/>
              <a:t>Module de la vitesse moyenne</a:t>
            </a:r>
          </a:p>
        </p:txBody>
      </p: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5580112" y="5877272"/>
            <a:ext cx="22284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/>
              <a:t>Température moyenne</a:t>
            </a:r>
          </a:p>
        </p:txBody>
      </p:sp>
      <p:sp>
        <p:nvSpPr>
          <p:cNvPr id="18" name="Text Box 29"/>
          <p:cNvSpPr txBox="1">
            <a:spLocks noChangeArrowheads="1"/>
          </p:cNvSpPr>
          <p:nvPr/>
        </p:nvSpPr>
        <p:spPr bwMode="auto">
          <a:xfrm>
            <a:off x="1759024" y="3740150"/>
            <a:ext cx="6629400" cy="1061829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i="1" dirty="0"/>
              <a:t>24% </a:t>
            </a:r>
            <a:r>
              <a:rPr lang="fr-FR" b="1" i="1" dirty="0">
                <a:solidFill>
                  <a:schemeClr val="accent2"/>
                </a:solidFill>
              </a:rPr>
              <a:t>(45%)</a:t>
            </a:r>
            <a:r>
              <a:rPr lang="fr-FR" b="1" i="1" dirty="0"/>
              <a:t>d’écart relatif concernant le maximum de la vitesse</a:t>
            </a:r>
          </a:p>
          <a:p>
            <a:pPr algn="ctr">
              <a:spcBef>
                <a:spcPct val="50000"/>
              </a:spcBef>
            </a:pPr>
            <a:r>
              <a:rPr lang="fr-FR" b="1" i="1" dirty="0" smtClean="0"/>
              <a:t>0.1°C </a:t>
            </a:r>
            <a:r>
              <a:rPr lang="fr-FR" b="1" i="1" dirty="0">
                <a:solidFill>
                  <a:schemeClr val="accent2"/>
                </a:solidFill>
              </a:rPr>
              <a:t>(1°C)</a:t>
            </a:r>
            <a:r>
              <a:rPr lang="fr-FR" b="1" i="1" dirty="0"/>
              <a:t> d’écart concernant le maximum de température</a:t>
            </a:r>
          </a:p>
        </p:txBody>
      </p:sp>
      <p:grpSp>
        <p:nvGrpSpPr>
          <p:cNvPr id="19" name="Group 29"/>
          <p:cNvGrpSpPr>
            <a:grpSpLocks/>
          </p:cNvGrpSpPr>
          <p:nvPr/>
        </p:nvGrpSpPr>
        <p:grpSpPr bwMode="auto">
          <a:xfrm>
            <a:off x="1331640" y="1052736"/>
            <a:ext cx="1296144" cy="1296144"/>
            <a:chOff x="66" y="29"/>
            <a:chExt cx="1527" cy="1454"/>
          </a:xfrm>
        </p:grpSpPr>
        <p:pic>
          <p:nvPicPr>
            <p:cNvPr id="20" name="Picture 25" descr="positio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1" y="176"/>
              <a:ext cx="1404" cy="1214"/>
            </a:xfrm>
            <a:prstGeom prst="rect">
              <a:avLst/>
            </a:prstGeom>
            <a:noFill/>
          </p:spPr>
        </p:pic>
        <p:sp>
          <p:nvSpPr>
            <p:cNvPr id="21" name="Oval 28"/>
            <p:cNvSpPr>
              <a:spLocks noChangeArrowheads="1"/>
            </p:cNvSpPr>
            <p:nvPr/>
          </p:nvSpPr>
          <p:spPr bwMode="auto">
            <a:xfrm>
              <a:off x="66" y="29"/>
              <a:ext cx="1527" cy="145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fr-FR" sz="3200" dirty="0" smtClean="0"/>
              <a:t>Cas froid - Profils</a:t>
            </a:r>
            <a:endParaRPr lang="fr-FR" sz="3200" dirty="0"/>
          </a:p>
        </p:txBody>
      </p:sp>
      <p:pic>
        <p:nvPicPr>
          <p:cNvPr id="5" name="Picture 11" descr="froi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400697" y="1143000"/>
            <a:ext cx="4411663" cy="1079500"/>
          </a:xfrm>
          <a:prstGeom prst="rect">
            <a:avLst/>
          </a:prstGeom>
          <a:noFill/>
          <a:ln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</p:spPr>
        <p:txBody>
          <a:bodyPr/>
          <a:lstStyle/>
          <a:p>
            <a:fld id="{EF52357D-39AE-4AA4-95D6-BD84ECDC2A18}" type="slidenum">
              <a:rPr lang="fr-FR"/>
              <a:pPr/>
              <a:t>12</a:t>
            </a:fld>
            <a:endParaRPr lang="fr-FR"/>
          </a:p>
        </p:txBody>
      </p:sp>
      <p:pic>
        <p:nvPicPr>
          <p:cNvPr id="7" name="Picture 13" descr="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1467" y="2986088"/>
            <a:ext cx="3238500" cy="2878137"/>
          </a:xfrm>
          <a:prstGeom prst="rect">
            <a:avLst/>
          </a:prstGeom>
          <a:noFill/>
        </p:spPr>
      </p:pic>
      <p:pic>
        <p:nvPicPr>
          <p:cNvPr id="8" name="Picture 15" descr="3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9550" y="2989263"/>
            <a:ext cx="3238500" cy="2878137"/>
          </a:xfrm>
          <a:prstGeom prst="rect">
            <a:avLst/>
          </a:prstGeom>
          <a:noFill/>
        </p:spPr>
      </p:pic>
      <p:sp>
        <p:nvSpPr>
          <p:cNvPr id="9" name="Line 17"/>
          <p:cNvSpPr>
            <a:spLocks noChangeShapeType="1"/>
          </p:cNvSpPr>
          <p:nvPr/>
        </p:nvSpPr>
        <p:spPr bwMode="auto">
          <a:xfrm>
            <a:off x="5578747" y="1177925"/>
            <a:ext cx="0" cy="8270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" name="Line 18"/>
          <p:cNvSpPr>
            <a:spLocks noChangeShapeType="1"/>
          </p:cNvSpPr>
          <p:nvPr/>
        </p:nvSpPr>
        <p:spPr bwMode="auto">
          <a:xfrm>
            <a:off x="4986610" y="1174750"/>
            <a:ext cx="0" cy="8270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1" name="Line 19"/>
          <p:cNvSpPr>
            <a:spLocks noChangeShapeType="1"/>
          </p:cNvSpPr>
          <p:nvPr/>
        </p:nvSpPr>
        <p:spPr bwMode="auto">
          <a:xfrm flipH="1">
            <a:off x="3443560" y="2017713"/>
            <a:ext cx="1552575" cy="6667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2" name="Line 20"/>
          <p:cNvSpPr>
            <a:spLocks noChangeShapeType="1"/>
          </p:cNvSpPr>
          <p:nvPr/>
        </p:nvSpPr>
        <p:spPr bwMode="auto">
          <a:xfrm>
            <a:off x="5577160" y="2003425"/>
            <a:ext cx="2176462" cy="68103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1403648" y="5877272"/>
            <a:ext cx="34559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/>
              <a:t>Module de la vitesse moyenne</a:t>
            </a:r>
          </a:p>
        </p:txBody>
      </p: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5580112" y="5877272"/>
            <a:ext cx="23724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/>
              <a:t>Température moyenne</a:t>
            </a:r>
          </a:p>
        </p:txBody>
      </p:sp>
      <p:sp>
        <p:nvSpPr>
          <p:cNvPr id="18" name="Text Box 29"/>
          <p:cNvSpPr txBox="1">
            <a:spLocks noChangeArrowheads="1"/>
          </p:cNvSpPr>
          <p:nvPr/>
        </p:nvSpPr>
        <p:spPr bwMode="auto">
          <a:xfrm>
            <a:off x="1475656" y="3740150"/>
            <a:ext cx="7128791" cy="16049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i="1" dirty="0"/>
              <a:t>28% </a:t>
            </a:r>
            <a:r>
              <a:rPr lang="fr-FR" b="1" i="1" dirty="0">
                <a:solidFill>
                  <a:schemeClr val="accent2"/>
                </a:solidFill>
              </a:rPr>
              <a:t>(46%)</a:t>
            </a:r>
            <a:r>
              <a:rPr lang="fr-FR" b="1" i="1" dirty="0"/>
              <a:t> d’écart relatif concernant le maximum de la vitesse</a:t>
            </a:r>
          </a:p>
          <a:p>
            <a:pPr algn="ctr">
              <a:spcBef>
                <a:spcPct val="50000"/>
              </a:spcBef>
            </a:pPr>
            <a:r>
              <a:rPr lang="fr-FR" b="1" i="1" dirty="0"/>
              <a:t>3cm </a:t>
            </a:r>
            <a:r>
              <a:rPr lang="fr-FR" b="1" i="1" dirty="0">
                <a:solidFill>
                  <a:schemeClr val="accent2"/>
                </a:solidFill>
              </a:rPr>
              <a:t>(20cm)</a:t>
            </a:r>
            <a:r>
              <a:rPr lang="fr-FR" b="1" i="1" dirty="0"/>
              <a:t> d’écart sur la tombée du jet</a:t>
            </a:r>
          </a:p>
          <a:p>
            <a:pPr algn="ctr">
              <a:spcBef>
                <a:spcPct val="50000"/>
              </a:spcBef>
            </a:pPr>
            <a:r>
              <a:rPr lang="fr-FR" b="1" i="1" dirty="0"/>
              <a:t>1°C </a:t>
            </a:r>
            <a:r>
              <a:rPr lang="fr-FR" b="1" i="1" dirty="0">
                <a:solidFill>
                  <a:schemeClr val="accent2"/>
                </a:solidFill>
              </a:rPr>
              <a:t>(1.8°C)</a:t>
            </a:r>
            <a:r>
              <a:rPr lang="fr-FR" b="1" i="1" dirty="0"/>
              <a:t> d’écart concernant le maximum de température</a:t>
            </a:r>
          </a:p>
          <a:p>
            <a:pPr algn="ctr">
              <a:spcBef>
                <a:spcPct val="50000"/>
              </a:spcBef>
            </a:pPr>
            <a:r>
              <a:rPr lang="fr-FR" b="1" i="1" dirty="0"/>
              <a:t>0.1°C </a:t>
            </a:r>
            <a:r>
              <a:rPr lang="fr-FR" b="1" i="1" dirty="0">
                <a:solidFill>
                  <a:schemeClr val="accent2"/>
                </a:solidFill>
              </a:rPr>
              <a:t>(1.4°C)</a:t>
            </a:r>
            <a:r>
              <a:rPr lang="fr-FR" b="1" i="1" dirty="0"/>
              <a:t> d’écart concernant la température zone sous jet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fr-FR" sz="3200" dirty="0" smtClean="0"/>
              <a:t>Cas isotherme - </a:t>
            </a:r>
            <a:r>
              <a:rPr lang="fr-FR" sz="3200" dirty="0" err="1" smtClean="0"/>
              <a:t>Lumley</a:t>
            </a:r>
            <a:endParaRPr lang="fr-FR" sz="3200" dirty="0"/>
          </a:p>
        </p:txBody>
      </p:sp>
      <p:pic>
        <p:nvPicPr>
          <p:cNvPr id="5" name="Picture 24" descr="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16211" y="1019175"/>
            <a:ext cx="2879725" cy="2560638"/>
          </a:xfrm>
          <a:prstGeom prst="rect">
            <a:avLst/>
          </a:prstGeom>
          <a:noFill/>
          <a:ln/>
        </p:spPr>
      </p:pic>
      <p:pic>
        <p:nvPicPr>
          <p:cNvPr id="7" name="Picture 20" descr="39irs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5263" y="3505200"/>
            <a:ext cx="2879725" cy="2560638"/>
          </a:xfrm>
          <a:prstGeom prst="rect">
            <a:avLst/>
          </a:prstGeom>
          <a:noFill/>
        </p:spPr>
      </p:pic>
      <p:pic>
        <p:nvPicPr>
          <p:cNvPr id="8" name="Picture 17" descr="39iisoli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211" y="3602038"/>
            <a:ext cx="2879725" cy="2560637"/>
          </a:xfrm>
          <a:prstGeom prst="rect">
            <a:avLst/>
          </a:prstGeom>
          <a:noFill/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881261" y="3435350"/>
            <a:ext cx="29019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400" dirty="0" smtClean="0"/>
              <a:t>Expérimental</a:t>
            </a:r>
            <a:endParaRPr lang="fr-FR" sz="1400" dirty="0"/>
          </a:p>
        </p:txBody>
      </p:sp>
      <p:pic>
        <p:nvPicPr>
          <p:cNvPr id="10" name="Picture 14" descr="39ik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73675" y="995363"/>
            <a:ext cx="2879725" cy="2560637"/>
          </a:xfrm>
          <a:prstGeom prst="rect">
            <a:avLst/>
          </a:prstGeom>
          <a:noFill/>
        </p:spPr>
      </p:pic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5148064" y="3429000"/>
            <a:ext cx="29019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400" dirty="0" smtClean="0"/>
              <a:t>Modèle </a:t>
            </a:r>
            <a:r>
              <a:rPr lang="fr-FR" sz="1400" dirty="0"/>
              <a:t>k-</a:t>
            </a:r>
            <a:r>
              <a:rPr lang="el-GR" sz="1400" dirty="0"/>
              <a:t>ε</a:t>
            </a: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1040011" y="6037263"/>
            <a:ext cx="29019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400" dirty="0" smtClean="0"/>
              <a:t>Modèle </a:t>
            </a:r>
            <a:r>
              <a:rPr lang="fr-FR" sz="1400" dirty="0"/>
              <a:t>RSM linéaire</a:t>
            </a: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5332413" y="6038850"/>
            <a:ext cx="29019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400" dirty="0" smtClean="0"/>
              <a:t>Modèle </a:t>
            </a:r>
            <a:r>
              <a:rPr lang="fr-FR" sz="1400" dirty="0"/>
              <a:t>RSM quadratique</a:t>
            </a:r>
            <a:endParaRPr lang="el-GR" sz="1400" dirty="0"/>
          </a:p>
        </p:txBody>
      </p:sp>
      <p:cxnSp>
        <p:nvCxnSpPr>
          <p:cNvPr id="14" name="Connecteur droit 13"/>
          <p:cNvCxnSpPr/>
          <p:nvPr/>
        </p:nvCxnSpPr>
        <p:spPr>
          <a:xfrm rot="5400000">
            <a:off x="1907704" y="3789040"/>
            <a:ext cx="53285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</p:spPr>
        <p:txBody>
          <a:bodyPr/>
          <a:lstStyle/>
          <a:p>
            <a:fld id="{4D1FBE97-BDEA-4EE9-9222-5D536DEF02F8}" type="slidenum">
              <a:rPr lang="fr-FR"/>
              <a:pPr/>
              <a:t>13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fr-FR" sz="3200" dirty="0" smtClean="0"/>
              <a:t>Cas chaud</a:t>
            </a:r>
            <a:r>
              <a:rPr lang="fr-FR" sz="3200" dirty="0" smtClean="0"/>
              <a:t> - </a:t>
            </a:r>
            <a:r>
              <a:rPr lang="fr-FR" sz="3200" dirty="0" err="1" smtClean="0"/>
              <a:t>Lumley</a:t>
            </a:r>
            <a:endParaRPr lang="fr-FR" sz="3200" dirty="0"/>
          </a:p>
        </p:txBody>
      </p:sp>
      <p:pic>
        <p:nvPicPr>
          <p:cNvPr id="5" name="Picture 11" descr="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1052736"/>
            <a:ext cx="2879725" cy="2341562"/>
          </a:xfrm>
          <a:prstGeom prst="rect">
            <a:avLst/>
          </a:prstGeom>
          <a:noFill/>
          <a:ln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</p:spPr>
        <p:txBody>
          <a:bodyPr/>
          <a:lstStyle/>
          <a:p>
            <a:fld id="{4D1FBE97-BDEA-4EE9-9222-5D536DEF02F8}" type="slidenum">
              <a:rPr lang="fr-FR"/>
              <a:pPr/>
              <a:t>14</a:t>
            </a:fld>
            <a:endParaRPr lang="fr-FR" dirty="0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1763688" y="3356992"/>
            <a:ext cx="12961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 smtClean="0"/>
              <a:t>Expérimental</a:t>
            </a:r>
            <a:endParaRPr lang="fr-FR" sz="1400" dirty="0"/>
          </a:p>
        </p:txBody>
      </p:sp>
      <p:pic>
        <p:nvPicPr>
          <p:cNvPr id="8" name="Picture 14" descr="40ck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764704"/>
            <a:ext cx="2879725" cy="2560637"/>
          </a:xfrm>
          <a:prstGeom prst="rect">
            <a:avLst/>
          </a:prstGeom>
          <a:noFill/>
        </p:spPr>
      </p:pic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6804248" y="3284984"/>
            <a:ext cx="12961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 smtClean="0"/>
              <a:t>Modèle </a:t>
            </a:r>
            <a:r>
              <a:rPr lang="fr-FR" sz="1400" dirty="0"/>
              <a:t>k-</a:t>
            </a:r>
            <a:r>
              <a:rPr lang="el-GR" sz="1400" dirty="0"/>
              <a:t>ε</a:t>
            </a:r>
          </a:p>
        </p:txBody>
      </p:sp>
      <p:pic>
        <p:nvPicPr>
          <p:cNvPr id="10" name="Picture 17" descr="40crs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356992"/>
            <a:ext cx="2879725" cy="2560637"/>
          </a:xfrm>
          <a:prstGeom prst="rect">
            <a:avLst/>
          </a:prstGeom>
          <a:noFill/>
        </p:spPr>
      </p:pic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6732240" y="5877272"/>
            <a:ext cx="12961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 smtClean="0"/>
              <a:t>Modèle </a:t>
            </a:r>
            <a:r>
              <a:rPr lang="fr-FR" sz="1400" dirty="0"/>
              <a:t>RSM quadratique</a:t>
            </a:r>
            <a:endParaRPr lang="el-GR" sz="1400" dirty="0"/>
          </a:p>
        </p:txBody>
      </p:sp>
      <p:cxnSp>
        <p:nvCxnSpPr>
          <p:cNvPr id="12" name="Connecteur droit 11"/>
          <p:cNvCxnSpPr/>
          <p:nvPr/>
        </p:nvCxnSpPr>
        <p:spPr>
          <a:xfrm rot="5400000">
            <a:off x="1907704" y="3789040"/>
            <a:ext cx="53285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fr-FR" sz="3200" dirty="0" smtClean="0"/>
              <a:t>Cas froid</a:t>
            </a:r>
            <a:r>
              <a:rPr lang="fr-FR" sz="3200" dirty="0" smtClean="0"/>
              <a:t> - </a:t>
            </a:r>
            <a:r>
              <a:rPr lang="fr-FR" sz="3200" dirty="0" err="1" smtClean="0"/>
              <a:t>Lumley</a:t>
            </a:r>
            <a:endParaRPr lang="fr-FR" sz="3200" dirty="0"/>
          </a:p>
        </p:txBody>
      </p:sp>
      <p:pic>
        <p:nvPicPr>
          <p:cNvPr id="5" name="Picture 11" descr="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15616" y="836712"/>
            <a:ext cx="2879725" cy="2560638"/>
          </a:xfrm>
          <a:prstGeom prst="rect">
            <a:avLst/>
          </a:prstGeom>
          <a:noFill/>
          <a:ln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</p:spPr>
        <p:txBody>
          <a:bodyPr/>
          <a:lstStyle/>
          <a:p>
            <a:fld id="{D1C9E2C1-13AB-429C-9714-93C2665F02A9}" type="slidenum">
              <a:rPr lang="fr-FR"/>
              <a:pPr/>
              <a:t>15</a:t>
            </a:fld>
            <a:endParaRPr lang="fr-FR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1043608" y="3338612"/>
            <a:ext cx="290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dirty="0" smtClean="0"/>
              <a:t>Expérimental</a:t>
            </a:r>
            <a:endParaRPr lang="fr-FR" dirty="0"/>
          </a:p>
        </p:txBody>
      </p:sp>
      <p:pic>
        <p:nvPicPr>
          <p:cNvPr id="8" name="Picture 14" descr="41froik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836712"/>
            <a:ext cx="2879725" cy="2560638"/>
          </a:xfrm>
          <a:prstGeom prst="rect">
            <a:avLst/>
          </a:prstGeom>
          <a:noFill/>
        </p:spPr>
      </p:pic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5796136" y="3284984"/>
            <a:ext cx="290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dirty="0" smtClean="0"/>
              <a:t>Modèle </a:t>
            </a:r>
            <a:r>
              <a:rPr lang="fr-FR" dirty="0"/>
              <a:t>k-</a:t>
            </a:r>
            <a:r>
              <a:rPr lang="el-GR" dirty="0"/>
              <a:t>ε</a:t>
            </a:r>
          </a:p>
        </p:txBody>
      </p:sp>
      <p:pic>
        <p:nvPicPr>
          <p:cNvPr id="10" name="Picture 17" descr="41frorsm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501008"/>
            <a:ext cx="2879725" cy="2560637"/>
          </a:xfrm>
          <a:prstGeom prst="rect">
            <a:avLst/>
          </a:prstGeom>
          <a:noFill/>
        </p:spPr>
      </p:pic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5796136" y="6021288"/>
            <a:ext cx="290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dirty="0" smtClean="0"/>
              <a:t>Modèle </a:t>
            </a:r>
            <a:r>
              <a:rPr lang="fr-FR" dirty="0"/>
              <a:t>RSM quadratique</a:t>
            </a:r>
            <a:endParaRPr lang="el-GR" dirty="0"/>
          </a:p>
        </p:txBody>
      </p:sp>
      <p:cxnSp>
        <p:nvCxnSpPr>
          <p:cNvPr id="13" name="Connecteur droit 12"/>
          <p:cNvCxnSpPr/>
          <p:nvPr/>
        </p:nvCxnSpPr>
        <p:spPr>
          <a:xfrm rot="5400000">
            <a:off x="1907704" y="3789040"/>
            <a:ext cx="53285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fr-FR" sz="3200" dirty="0" smtClean="0"/>
              <a:t>Conclusion</a:t>
            </a:r>
            <a:endParaRPr lang="fr-FR" sz="32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</p:spPr>
        <p:txBody>
          <a:bodyPr/>
          <a:lstStyle/>
          <a:p>
            <a:fld id="{D1C9E2C1-13AB-429C-9714-93C2665F02A9}" type="slidenum">
              <a:rPr lang="fr-FR"/>
              <a:pPr/>
              <a:t>16</a:t>
            </a:fld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1475656" y="1556792"/>
            <a:ext cx="7468711" cy="32008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Les méthodes de type LES ne donnent pas de biens meilleurs résultats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>
              <a:buFont typeface="Wingdings" pitchFamily="2" charset="2"/>
              <a:buChar char="è"/>
            </a:pPr>
            <a:r>
              <a:rPr lang="fr-FR" sz="2800" dirty="0" smtClean="0">
                <a:sym typeface="Wingdings" pitchFamily="2" charset="2"/>
              </a:rPr>
              <a:t>Isotropie partielle ou totale des modèles</a:t>
            </a:r>
          </a:p>
          <a:p>
            <a:r>
              <a:rPr lang="fr-FR" sz="2800" dirty="0" smtClean="0">
                <a:sym typeface="Wingdings" pitchFamily="2" charset="2"/>
              </a:rPr>
              <a:t>    de turbulences en cause</a:t>
            </a:r>
          </a:p>
          <a:p>
            <a:endParaRPr lang="fr-FR" sz="2800" dirty="0" smtClean="0">
              <a:sym typeface="Wingdings" pitchFamily="2" charset="2"/>
            </a:endParaRPr>
          </a:p>
          <a:p>
            <a:r>
              <a:rPr lang="fr-FR" sz="2800" dirty="0" smtClean="0">
                <a:sym typeface="Wingdings" pitchFamily="2" charset="2"/>
              </a:rPr>
              <a:t>Fort besoin d’observations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700808"/>
            <a:ext cx="1183992" cy="726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634082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fr-FR" sz="3200" dirty="0" smtClean="0"/>
              <a:t>Equations de départ</a:t>
            </a:r>
            <a:endParaRPr lang="fr-FR" sz="32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556792"/>
            <a:ext cx="1637159" cy="68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2132856"/>
            <a:ext cx="3407643" cy="667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212976"/>
            <a:ext cx="2518395" cy="69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lèche vers le haut 8"/>
          <p:cNvSpPr/>
          <p:nvPr/>
        </p:nvSpPr>
        <p:spPr>
          <a:xfrm>
            <a:off x="5796136" y="2636912"/>
            <a:ext cx="45719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colade ouvrante 9"/>
          <p:cNvSpPr/>
          <p:nvPr/>
        </p:nvSpPr>
        <p:spPr>
          <a:xfrm>
            <a:off x="3419872" y="1484784"/>
            <a:ext cx="144016" cy="1296144"/>
          </a:xfrm>
          <a:prstGeom prst="leftBrace">
            <a:avLst>
              <a:gd name="adj1" fmla="val 29322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Picture 11" descr="expor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3419872" y="3861048"/>
            <a:ext cx="3006973" cy="2673177"/>
          </a:xfrm>
          <a:prstGeom prst="rect">
            <a:avLst/>
          </a:prstGeom>
          <a:noFill/>
          <a:ln/>
        </p:spPr>
      </p:pic>
      <p:sp>
        <p:nvSpPr>
          <p:cNvPr id="13" name="AutoShape 14"/>
          <p:cNvSpPr>
            <a:spLocks noChangeArrowheads="1"/>
          </p:cNvSpPr>
          <p:nvPr/>
        </p:nvSpPr>
        <p:spPr bwMode="auto">
          <a:xfrm>
            <a:off x="3275856" y="4653136"/>
            <a:ext cx="600082" cy="90876"/>
          </a:xfrm>
          <a:prstGeom prst="rightArrow">
            <a:avLst>
              <a:gd name="adj1" fmla="val 50000"/>
              <a:gd name="adj2" fmla="val 1584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1691680" y="4437112"/>
            <a:ext cx="15841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600" dirty="0"/>
              <a:t>conditions </a:t>
            </a:r>
          </a:p>
          <a:p>
            <a:r>
              <a:rPr lang="fr-FR" sz="1600" dirty="0"/>
              <a:t>d’entrée de l’air</a:t>
            </a:r>
          </a:p>
        </p:txBody>
      </p:sp>
      <p:sp>
        <p:nvSpPr>
          <p:cNvPr id="15" name="AutoShape 16"/>
          <p:cNvSpPr>
            <a:spLocks noChangeArrowheads="1"/>
          </p:cNvSpPr>
          <p:nvPr/>
        </p:nvSpPr>
        <p:spPr bwMode="auto">
          <a:xfrm rot="10593983">
            <a:off x="6230367" y="5607129"/>
            <a:ext cx="600082" cy="90876"/>
          </a:xfrm>
          <a:prstGeom prst="rightArrow">
            <a:avLst>
              <a:gd name="adj1" fmla="val 50000"/>
              <a:gd name="adj2" fmla="val 1584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6876256" y="5301208"/>
            <a:ext cx="21602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600" dirty="0"/>
              <a:t>conditions </a:t>
            </a:r>
          </a:p>
          <a:p>
            <a:r>
              <a:rPr lang="fr-FR" sz="1600" dirty="0"/>
              <a:t>de sortie de l’air</a:t>
            </a:r>
          </a:p>
        </p:txBody>
      </p:sp>
      <p:sp>
        <p:nvSpPr>
          <p:cNvPr id="18" name="Flèche à angle droit 17"/>
          <p:cNvSpPr/>
          <p:nvPr/>
        </p:nvSpPr>
        <p:spPr>
          <a:xfrm rot="10800000">
            <a:off x="6156176" y="1700808"/>
            <a:ext cx="504056" cy="648072"/>
          </a:xfrm>
          <a:prstGeom prst="bentUpArrow">
            <a:avLst>
              <a:gd name="adj1" fmla="val 9258"/>
              <a:gd name="adj2" fmla="val 14505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1556792"/>
            <a:ext cx="101919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Flèche à angle droit 21"/>
          <p:cNvSpPr/>
          <p:nvPr/>
        </p:nvSpPr>
        <p:spPr>
          <a:xfrm rot="10800000">
            <a:off x="6300192" y="2007947"/>
            <a:ext cx="1152128" cy="340931"/>
          </a:xfrm>
          <a:prstGeom prst="bentUpArrow">
            <a:avLst>
              <a:gd name="adj1" fmla="val 9258"/>
              <a:gd name="adj2" fmla="val 14505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8172400" y="1484784"/>
            <a:ext cx="30392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fr-FR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</p:spPr>
        <p:txBody>
          <a:bodyPr/>
          <a:lstStyle/>
          <a:p>
            <a:fld id="{4D1FBE97-BDEA-4EE9-9222-5D536DEF02F8}" type="slidenum">
              <a:rPr lang="fr-FR"/>
              <a:pPr/>
              <a:t>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fr-FR" sz="3200" dirty="0" smtClean="0"/>
              <a:t>Modélisation de la turbulence ?</a:t>
            </a:r>
            <a:endParaRPr lang="fr-FR" sz="3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916832"/>
            <a:ext cx="5342161" cy="752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lèche à angle droit 7"/>
          <p:cNvSpPr/>
          <p:nvPr/>
        </p:nvSpPr>
        <p:spPr>
          <a:xfrm rot="5400000">
            <a:off x="1907704" y="1628800"/>
            <a:ext cx="864096" cy="720080"/>
          </a:xfrm>
          <a:prstGeom prst="bentUpArrow">
            <a:avLst>
              <a:gd name="adj1" fmla="val 11357"/>
              <a:gd name="adj2" fmla="val 16080"/>
              <a:gd name="adj3" fmla="val 222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7721676" y="2174636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fr-FR" sz="1100" i="1" dirty="0" smtClean="0">
                <a:latin typeface="Symbol" pitchFamily="18" charset="2"/>
                <a:cs typeface="Times New Roman" pitchFamily="18" charset="0"/>
              </a:rPr>
              <a:t>r</a:t>
            </a:r>
            <a:r>
              <a:rPr lang="fr-FR" sz="1200" i="1" dirty="0" smtClean="0">
                <a:latin typeface="Times New Roman" pitchFamily="18" charset="0"/>
                <a:cs typeface="Times New Roman" pitchFamily="18" charset="0"/>
              </a:rPr>
              <a:t> g</a:t>
            </a:r>
            <a:endParaRPr lang="fr-FR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024822" y="2261758"/>
            <a:ext cx="720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fr-FR" sz="11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>
            <p:ph idx="1"/>
          </p:nvPr>
        </p:nvGraphicFramePr>
        <p:xfrm>
          <a:off x="1763687" y="1196752"/>
          <a:ext cx="910015" cy="249808"/>
        </p:xfrm>
        <a:graphic>
          <a:graphicData uri="http://schemas.openxmlformats.org/presentationml/2006/ole">
            <p:oleObj spid="_x0000_s2053" name="Équation" r:id="rId4" imgW="647700" imgH="177800" progId="Equation.3">
              <p:embed/>
            </p:oleObj>
          </a:graphicData>
        </a:graphic>
      </p:graphicFrame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1691680" y="2780928"/>
            <a:ext cx="14221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srgbClr val="0A064A"/>
                </a:solidFill>
                <a:latin typeface="Times New Roman" pitchFamily="18" charset="0"/>
                <a:cs typeface="Times New Roman" pitchFamily="18" charset="0"/>
              </a:rPr>
              <a:t>Moyenne de </a:t>
            </a:r>
            <a:r>
              <a:rPr lang="fr-FR" sz="1200" dirty="0" smtClean="0">
                <a:solidFill>
                  <a:srgbClr val="0A064A"/>
                </a:solidFill>
                <a:latin typeface="Times New Roman" pitchFamily="18" charset="0"/>
                <a:cs typeface="Times New Roman" pitchFamily="18" charset="0"/>
              </a:rPr>
              <a:t>Favre :</a:t>
            </a:r>
            <a:endParaRPr lang="fr-FR" sz="1200" dirty="0">
              <a:solidFill>
                <a:srgbClr val="0A0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3059832" y="2803599"/>
          <a:ext cx="864096" cy="237170"/>
        </p:xfrm>
        <a:graphic>
          <a:graphicData uri="http://schemas.openxmlformats.org/presentationml/2006/ole">
            <p:oleObj spid="_x0000_s2054" name="Équation" r:id="rId5" imgW="647700" imgH="177800" progId="Equation.3">
              <p:embed/>
            </p:oleObj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3059832" y="3034737"/>
          <a:ext cx="584408" cy="499226"/>
        </p:xfrm>
        <a:graphic>
          <a:graphicData uri="http://schemas.openxmlformats.org/presentationml/2006/ole">
            <p:oleObj spid="_x0000_s2055" name="Équation" r:id="rId6" imgW="520560" imgH="444240" progId="Equation.3">
              <p:embed/>
            </p:oleObj>
          </a:graphicData>
        </a:graphic>
      </p:graphicFrame>
      <p:graphicFrame>
        <p:nvGraphicFramePr>
          <p:cNvPr id="17" name="Object 17"/>
          <p:cNvGraphicFramePr>
            <a:graphicFrameLocks noChangeAspect="1"/>
          </p:cNvGraphicFramePr>
          <p:nvPr/>
        </p:nvGraphicFramePr>
        <p:xfrm>
          <a:off x="3059832" y="3519684"/>
          <a:ext cx="459111" cy="223271"/>
        </p:xfrm>
        <a:graphic>
          <a:graphicData uri="http://schemas.openxmlformats.org/presentationml/2006/ole">
            <p:oleObj spid="_x0000_s2056" name="Équation" r:id="rId7" imgW="419040" imgH="203040" progId="Equation.3">
              <p:embed/>
            </p:oleObj>
          </a:graphicData>
        </a:graphic>
      </p:graphicFrame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47664" y="5229200"/>
            <a:ext cx="4787999" cy="67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11960" y="3789040"/>
            <a:ext cx="3316587" cy="719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Flèche à angle droit 20"/>
          <p:cNvSpPr/>
          <p:nvPr/>
        </p:nvSpPr>
        <p:spPr>
          <a:xfrm>
            <a:off x="7452320" y="2492896"/>
            <a:ext cx="144016" cy="165618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4932040" y="3717032"/>
            <a:ext cx="30392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fr-FR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660232" y="3645024"/>
            <a:ext cx="30392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fr-FR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99992" y="4437112"/>
            <a:ext cx="792088" cy="36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Accolade ouvrante 24"/>
          <p:cNvSpPr/>
          <p:nvPr/>
        </p:nvSpPr>
        <p:spPr>
          <a:xfrm>
            <a:off x="4283968" y="3933056"/>
            <a:ext cx="144016" cy="1008112"/>
          </a:xfrm>
          <a:prstGeom prst="leftBrace">
            <a:avLst>
              <a:gd name="adj1" fmla="val 43315"/>
              <a:gd name="adj2" fmla="val 50000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19672" y="5805264"/>
            <a:ext cx="5490939" cy="61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Accolade ouvrante 26"/>
          <p:cNvSpPr/>
          <p:nvPr/>
        </p:nvSpPr>
        <p:spPr>
          <a:xfrm>
            <a:off x="1547664" y="5373216"/>
            <a:ext cx="144016" cy="1008112"/>
          </a:xfrm>
          <a:prstGeom prst="leftBrace">
            <a:avLst>
              <a:gd name="adj1" fmla="val 43315"/>
              <a:gd name="adj2" fmla="val 50000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Flèche droite 27"/>
          <p:cNvSpPr/>
          <p:nvPr/>
        </p:nvSpPr>
        <p:spPr>
          <a:xfrm rot="18530232">
            <a:off x="4373994" y="4974321"/>
            <a:ext cx="504056" cy="1026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9" name="Picture 1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508103" y="4509120"/>
            <a:ext cx="1415329" cy="784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</p:spPr>
        <p:txBody>
          <a:bodyPr/>
          <a:lstStyle/>
          <a:p>
            <a:fld id="{4D1FBE97-BDEA-4EE9-9222-5D536DEF02F8}" type="slidenum">
              <a:rPr lang="fr-FR"/>
              <a:pPr/>
              <a:t>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869160"/>
            <a:ext cx="2292276" cy="465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005064"/>
            <a:ext cx="1879476" cy="589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fr-FR" sz="3200" dirty="0" smtClean="0"/>
              <a:t>Cas des modèles k,</a:t>
            </a:r>
            <a:r>
              <a:rPr lang="fr-FR" sz="3200" dirty="0" smtClean="0">
                <a:sym typeface="Symbol"/>
              </a:rPr>
              <a:t></a:t>
            </a:r>
            <a:endParaRPr lang="fr-FR" sz="3200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2708920"/>
            <a:ext cx="4787999" cy="67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3284984"/>
            <a:ext cx="5490939" cy="61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ccolade ouvrante 5"/>
          <p:cNvSpPr/>
          <p:nvPr/>
        </p:nvSpPr>
        <p:spPr>
          <a:xfrm>
            <a:off x="2411760" y="2852936"/>
            <a:ext cx="144016" cy="1008112"/>
          </a:xfrm>
          <a:prstGeom prst="leftBrace">
            <a:avLst>
              <a:gd name="adj1" fmla="val 43315"/>
              <a:gd name="adj2" fmla="val 50000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96520" y="1401224"/>
            <a:ext cx="1362313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Objet 8"/>
          <p:cNvGraphicFramePr>
            <a:graphicFrameLocks noChangeAspect="1"/>
          </p:cNvGraphicFramePr>
          <p:nvPr/>
        </p:nvGraphicFramePr>
        <p:xfrm>
          <a:off x="6864672" y="1002680"/>
          <a:ext cx="1955800" cy="1346200"/>
        </p:xfrm>
        <a:graphic>
          <a:graphicData uri="http://schemas.openxmlformats.org/presentationml/2006/ole">
            <p:oleObj spid="_x0000_s3076" name="Équation" r:id="rId8" imgW="1955520" imgH="1346040" progId="Equation.3">
              <p:embed/>
            </p:oleObj>
          </a:graphicData>
        </a:graphic>
      </p:graphicFrame>
      <p:sp>
        <p:nvSpPr>
          <p:cNvPr id="10" name="Flèche vers le bas 9"/>
          <p:cNvSpPr/>
          <p:nvPr/>
        </p:nvSpPr>
        <p:spPr>
          <a:xfrm rot="326904">
            <a:off x="5724460" y="1837833"/>
            <a:ext cx="68753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gauche 11"/>
          <p:cNvSpPr/>
          <p:nvPr/>
        </p:nvSpPr>
        <p:spPr>
          <a:xfrm rot="20493885">
            <a:off x="5985832" y="2666854"/>
            <a:ext cx="1569929" cy="8826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7591425" y="2133600"/>
          <a:ext cx="1143000" cy="914400"/>
        </p:xfrm>
        <a:graphic>
          <a:graphicData uri="http://schemas.openxmlformats.org/presentationml/2006/ole">
            <p:oleObj spid="_x0000_s3078" name="Équation" r:id="rId9" imgW="1143000" imgH="914400" progId="Equation.3">
              <p:embed/>
            </p:oleObj>
          </a:graphicData>
        </a:graphic>
      </p:graphicFrame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07904" y="5373216"/>
            <a:ext cx="1364152" cy="79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 flipH="1">
            <a:off x="3059832" y="4365104"/>
            <a:ext cx="216024" cy="1800200"/>
          </a:xfrm>
          <a:prstGeom prst="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avec flèche 20"/>
          <p:cNvCxnSpPr/>
          <p:nvPr/>
        </p:nvCxnSpPr>
        <p:spPr>
          <a:xfrm rot="5400000">
            <a:off x="3420666" y="5228406"/>
            <a:ext cx="5760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rot="5400000">
            <a:off x="3780706" y="5948486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3275856" y="5733256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3491880" y="566524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fr-FR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Forme libre 37"/>
          <p:cNvSpPr/>
          <p:nvPr/>
        </p:nvSpPr>
        <p:spPr>
          <a:xfrm>
            <a:off x="4882703" y="4509120"/>
            <a:ext cx="288426" cy="2032840"/>
          </a:xfrm>
          <a:custGeom>
            <a:avLst/>
            <a:gdLst>
              <a:gd name="connsiteX0" fmla="*/ 288426 w 288426"/>
              <a:gd name="connsiteY0" fmla="*/ 0 h 2032840"/>
              <a:gd name="connsiteX1" fmla="*/ 182627 w 288426"/>
              <a:gd name="connsiteY1" fmla="*/ 445864 h 2032840"/>
              <a:gd name="connsiteX2" fmla="*/ 91943 w 288426"/>
              <a:gd name="connsiteY2" fmla="*/ 808602 h 2032840"/>
              <a:gd name="connsiteX3" fmla="*/ 8816 w 288426"/>
              <a:gd name="connsiteY3" fmla="*/ 1246909 h 2032840"/>
              <a:gd name="connsiteX4" fmla="*/ 39044 w 288426"/>
              <a:gd name="connsiteY4" fmla="*/ 1745673 h 2032840"/>
              <a:gd name="connsiteX5" fmla="*/ 182627 w 288426"/>
              <a:gd name="connsiteY5" fmla="*/ 2032840 h 2032840"/>
              <a:gd name="connsiteX6" fmla="*/ 182627 w 288426"/>
              <a:gd name="connsiteY6" fmla="*/ 2032840 h 2032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426" h="2032840">
                <a:moveTo>
                  <a:pt x="288426" y="0"/>
                </a:moveTo>
                <a:cubicBezTo>
                  <a:pt x="251900" y="155548"/>
                  <a:pt x="215374" y="311097"/>
                  <a:pt x="182627" y="445864"/>
                </a:cubicBezTo>
                <a:cubicBezTo>
                  <a:pt x="149880" y="580631"/>
                  <a:pt x="120911" y="675095"/>
                  <a:pt x="91943" y="808602"/>
                </a:cubicBezTo>
                <a:cubicBezTo>
                  <a:pt x="62975" y="942109"/>
                  <a:pt x="17632" y="1090731"/>
                  <a:pt x="8816" y="1246909"/>
                </a:cubicBezTo>
                <a:cubicBezTo>
                  <a:pt x="0" y="1403087"/>
                  <a:pt x="10076" y="1614685"/>
                  <a:pt x="39044" y="1745673"/>
                </a:cubicBezTo>
                <a:cubicBezTo>
                  <a:pt x="68012" y="1876661"/>
                  <a:pt x="182627" y="2032840"/>
                  <a:pt x="182627" y="2032840"/>
                </a:cubicBezTo>
                <a:lnTo>
                  <a:pt x="182627" y="203284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36" name="Objet 35"/>
          <p:cNvGraphicFramePr>
            <a:graphicFrameLocks noChangeAspect="1"/>
          </p:cNvGraphicFramePr>
          <p:nvPr/>
        </p:nvGraphicFramePr>
        <p:xfrm>
          <a:off x="4829804" y="5706590"/>
          <a:ext cx="393700" cy="160908"/>
        </p:xfrm>
        <a:graphic>
          <a:graphicData uri="http://schemas.openxmlformats.org/presentationml/2006/ole">
            <p:oleObj spid="_x0000_s3080" name="Équation" r:id="rId11" imgW="393480" imgH="177480" progId="Equation.3">
              <p:embed/>
            </p:oleObj>
          </a:graphicData>
        </a:graphic>
      </p:graphicFrame>
      <p:pic>
        <p:nvPicPr>
          <p:cNvPr id="39" name="Picture 1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04248" y="5661248"/>
            <a:ext cx="792088" cy="36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Double flèche horizontale 40"/>
          <p:cNvSpPr/>
          <p:nvPr/>
        </p:nvSpPr>
        <p:spPr>
          <a:xfrm rot="2028406">
            <a:off x="5863979" y="5412290"/>
            <a:ext cx="720080" cy="203849"/>
          </a:xfrm>
          <a:prstGeom prst="left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Double flèche horizontale 41"/>
          <p:cNvSpPr/>
          <p:nvPr/>
        </p:nvSpPr>
        <p:spPr>
          <a:xfrm rot="2028406">
            <a:off x="4279802" y="4620203"/>
            <a:ext cx="720080" cy="203849"/>
          </a:xfrm>
          <a:prstGeom prst="left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</p:spPr>
        <p:txBody>
          <a:bodyPr/>
          <a:lstStyle/>
          <a:p>
            <a:fld id="{4D1FBE97-BDEA-4EE9-9222-5D536DEF02F8}" type="slidenum">
              <a:rPr lang="fr-FR"/>
              <a:pPr/>
              <a:t>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fr-FR" sz="3200" dirty="0" smtClean="0"/>
              <a:t>Essais réalisés</a:t>
            </a:r>
            <a:endParaRPr lang="fr-FR" sz="32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</p:spPr>
        <p:txBody>
          <a:bodyPr/>
          <a:lstStyle/>
          <a:p>
            <a:fld id="{D1C9E2C1-13AB-429C-9714-93C2665F02A9}" type="slidenum">
              <a:rPr lang="fr-FR"/>
              <a:pPr/>
              <a:t>5</a:t>
            </a:fld>
            <a:endParaRPr lang="fr-FR"/>
          </a:p>
        </p:txBody>
      </p:sp>
      <p:sp>
        <p:nvSpPr>
          <p:cNvPr id="12" name="Rectangle 11"/>
          <p:cNvSpPr>
            <a:spLocks noGrp="1" noChangeArrowheads="1"/>
          </p:cNvSpPr>
          <p:nvPr>
            <p:ph idx="1"/>
          </p:nvPr>
        </p:nvSpPr>
        <p:spPr>
          <a:xfrm>
            <a:off x="1403648" y="2204864"/>
            <a:ext cx="7498080" cy="27732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fr-FR" sz="2000" dirty="0"/>
              <a:t>k-</a:t>
            </a:r>
            <a:r>
              <a:rPr lang="el-GR" sz="2000" dirty="0"/>
              <a:t>ε</a:t>
            </a:r>
            <a:r>
              <a:rPr lang="fr-FR" sz="2000" dirty="0"/>
              <a:t> RNG + traitement mixte fonctions de paroi/modèle </a:t>
            </a:r>
            <a:r>
              <a:rPr lang="fr-FR" sz="2000" dirty="0" err="1"/>
              <a:t>bi-couche</a:t>
            </a:r>
            <a:endParaRPr lang="fr-FR" sz="2000" dirty="0"/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fr-FR" sz="2000" dirty="0"/>
              <a:t>k-</a:t>
            </a:r>
            <a:r>
              <a:rPr lang="el-GR" sz="2000" dirty="0"/>
              <a:t>ε</a:t>
            </a:r>
            <a:r>
              <a:rPr lang="fr-FR" sz="2000" dirty="0"/>
              <a:t> « </a:t>
            </a:r>
            <a:r>
              <a:rPr lang="fr-FR" sz="2000" dirty="0" err="1"/>
              <a:t>realizable</a:t>
            </a:r>
            <a:r>
              <a:rPr lang="fr-FR" sz="2000" dirty="0"/>
              <a:t> » + traitement mixte fonctions de paroi/modèle </a:t>
            </a:r>
            <a:r>
              <a:rPr lang="fr-FR" sz="2000" dirty="0" err="1"/>
              <a:t>bi-couche</a:t>
            </a:r>
            <a:endParaRPr lang="fr-FR" sz="2000" dirty="0"/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fr-FR" sz="2000" dirty="0"/>
              <a:t>k-</a:t>
            </a:r>
            <a:r>
              <a:rPr lang="el-GR" sz="2000" dirty="0"/>
              <a:t>ω</a:t>
            </a:r>
            <a:r>
              <a:rPr lang="fr-FR" sz="2000" dirty="0"/>
              <a:t> avec correction de la viscosité turbulente à bas nombre de Reynolds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fr-FR" sz="2000" dirty="0"/>
              <a:t>k-</a:t>
            </a:r>
            <a:r>
              <a:rPr lang="el-GR" sz="2000" dirty="0"/>
              <a:t>ω</a:t>
            </a:r>
            <a:r>
              <a:rPr lang="fr-FR" sz="2000" dirty="0"/>
              <a:t> SST avec correction de la viscosité turbulente à bas nombre de Reynolds</a:t>
            </a:r>
            <a:endParaRPr lang="el-G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fr-FR" sz="3200" dirty="0" smtClean="0"/>
              <a:t>Cas isotherme - Profils</a:t>
            </a:r>
            <a:endParaRPr lang="fr-FR" sz="3200" dirty="0"/>
          </a:p>
        </p:txBody>
      </p:sp>
      <p:pic>
        <p:nvPicPr>
          <p:cNvPr id="17" name="Picture 11" descr="is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05163" y="906463"/>
            <a:ext cx="2635250" cy="2343150"/>
          </a:xfrm>
          <a:prstGeom prst="rect">
            <a:avLst/>
          </a:prstGeom>
          <a:noFill/>
          <a:ln/>
        </p:spPr>
      </p:pic>
      <p:sp>
        <p:nvSpPr>
          <p:cNvPr id="1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</p:spPr>
        <p:txBody>
          <a:bodyPr/>
          <a:lstStyle/>
          <a:p>
            <a:fld id="{1EEB2820-B739-447F-A0AC-869B38C5A87D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9" name="Line 13"/>
          <p:cNvSpPr>
            <a:spLocks noChangeShapeType="1"/>
          </p:cNvSpPr>
          <p:nvPr/>
        </p:nvSpPr>
        <p:spPr bwMode="auto">
          <a:xfrm flipV="1">
            <a:off x="4495404" y="1393825"/>
            <a:ext cx="0" cy="4508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" name="Line 14"/>
          <p:cNvSpPr>
            <a:spLocks noChangeShapeType="1"/>
          </p:cNvSpPr>
          <p:nvPr/>
        </p:nvSpPr>
        <p:spPr bwMode="auto">
          <a:xfrm flipH="1">
            <a:off x="2955529" y="1841500"/>
            <a:ext cx="1539875" cy="9302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21" name="Picture 19" descr="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146425"/>
            <a:ext cx="3238500" cy="2878138"/>
          </a:xfrm>
          <a:prstGeom prst="rect">
            <a:avLst/>
          </a:prstGeom>
          <a:noFill/>
        </p:spPr>
      </p:pic>
      <p:sp>
        <p:nvSpPr>
          <p:cNvPr id="22" name="Line 21"/>
          <p:cNvSpPr>
            <a:spLocks noChangeShapeType="1"/>
          </p:cNvSpPr>
          <p:nvPr/>
        </p:nvSpPr>
        <p:spPr bwMode="auto">
          <a:xfrm flipV="1">
            <a:off x="5382816" y="1409700"/>
            <a:ext cx="0" cy="4508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>
            <a:off x="5381229" y="1857375"/>
            <a:ext cx="1900237" cy="914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24" name="Picture 23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3454" y="3135313"/>
            <a:ext cx="3238500" cy="2878137"/>
          </a:xfrm>
          <a:prstGeom prst="rect">
            <a:avLst/>
          </a:prstGeom>
          <a:noFill/>
        </p:spPr>
      </p:pic>
      <p:grpSp>
        <p:nvGrpSpPr>
          <p:cNvPr id="25" name="Group 29"/>
          <p:cNvGrpSpPr>
            <a:grpSpLocks/>
          </p:cNvGrpSpPr>
          <p:nvPr/>
        </p:nvGrpSpPr>
        <p:grpSpPr bwMode="auto">
          <a:xfrm>
            <a:off x="1259632" y="1052736"/>
            <a:ext cx="1296144" cy="1296144"/>
            <a:chOff x="66" y="29"/>
            <a:chExt cx="1527" cy="1454"/>
          </a:xfrm>
        </p:grpSpPr>
        <p:pic>
          <p:nvPicPr>
            <p:cNvPr id="26" name="Picture 25" descr="positio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1" y="176"/>
              <a:ext cx="1404" cy="1214"/>
            </a:xfrm>
            <a:prstGeom prst="rect">
              <a:avLst/>
            </a:prstGeom>
            <a:noFill/>
          </p:spPr>
        </p:pic>
        <p:sp>
          <p:nvSpPr>
            <p:cNvPr id="27" name="Oval 28"/>
            <p:cNvSpPr>
              <a:spLocks noChangeArrowheads="1"/>
            </p:cNvSpPr>
            <p:nvPr/>
          </p:nvSpPr>
          <p:spPr bwMode="auto">
            <a:xfrm>
              <a:off x="66" y="29"/>
              <a:ext cx="1527" cy="145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1215629" y="6022975"/>
            <a:ext cx="33083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/>
              <a:t>Module de la vitesse moyenne</a:t>
            </a:r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>
            <a:off x="5617766" y="6024563"/>
            <a:ext cx="33083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/>
              <a:t>Module de la vitesse moyenne</a:t>
            </a:r>
          </a:p>
        </p:txBody>
      </p:sp>
      <p:sp>
        <p:nvSpPr>
          <p:cNvPr id="30" name="Text Box 32"/>
          <p:cNvSpPr txBox="1">
            <a:spLocks noChangeArrowheads="1"/>
          </p:cNvSpPr>
          <p:nvPr/>
        </p:nvSpPr>
        <p:spPr bwMode="auto">
          <a:xfrm>
            <a:off x="2047479" y="3776663"/>
            <a:ext cx="6094412" cy="1061829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i="1" dirty="0"/>
              <a:t>32% d’écart relatif concernant le maximum de la vitesse</a:t>
            </a:r>
          </a:p>
          <a:p>
            <a:pPr algn="ctr">
              <a:spcBef>
                <a:spcPct val="50000"/>
              </a:spcBef>
            </a:pPr>
            <a:r>
              <a:rPr lang="fr-FR" b="1" i="1" dirty="0" smtClean="0"/>
              <a:t>5 </a:t>
            </a:r>
            <a:r>
              <a:rPr lang="fr-FR" b="1" i="1" dirty="0"/>
              <a:t>cm d’écart sur la trajectoire du jet</a:t>
            </a:r>
          </a:p>
        </p:txBody>
      </p:sp>
      <p:sp>
        <p:nvSpPr>
          <p:cNvPr id="31" name="Text Box 33"/>
          <p:cNvSpPr txBox="1">
            <a:spLocks noChangeArrowheads="1"/>
          </p:cNvSpPr>
          <p:nvPr/>
        </p:nvSpPr>
        <p:spPr bwMode="auto">
          <a:xfrm>
            <a:off x="5580112" y="1340768"/>
            <a:ext cx="27825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 err="1" smtClean="0"/>
              <a:t>Isovaleurs</a:t>
            </a:r>
            <a:r>
              <a:rPr lang="fr-FR" sz="1400" dirty="0" smtClean="0"/>
              <a:t> du </a:t>
            </a:r>
            <a:r>
              <a:rPr lang="fr-FR" sz="1400" dirty="0"/>
              <a:t>module de la vitesse moyenne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fr-FR" sz="3200" dirty="0" smtClean="0"/>
              <a:t>Cas chaud - Profils</a:t>
            </a:r>
            <a:endParaRPr lang="fr-FR" sz="3200" dirty="0"/>
          </a:p>
        </p:txBody>
      </p:sp>
      <p:pic>
        <p:nvPicPr>
          <p:cNvPr id="5" name="Picture 14" descr="c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824462" y="849313"/>
            <a:ext cx="2633662" cy="2341562"/>
          </a:xfrm>
          <a:prstGeom prst="rect">
            <a:avLst/>
          </a:prstGeom>
          <a:noFill/>
          <a:ln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</p:spPr>
        <p:txBody>
          <a:bodyPr/>
          <a:lstStyle/>
          <a:p>
            <a:fld id="{EF71F6A0-95E4-4E19-8A11-EB0DABD4BFE8}" type="slidenum">
              <a:rPr lang="fr-FR"/>
              <a:pPr/>
              <a:t>7</a:t>
            </a:fld>
            <a:endParaRPr lang="fr-FR"/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auto">
          <a:xfrm flipV="1">
            <a:off x="5124054" y="1350963"/>
            <a:ext cx="0" cy="4508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8" name="Picture 16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144838"/>
            <a:ext cx="3238500" cy="2878137"/>
          </a:xfrm>
          <a:prstGeom prst="rect">
            <a:avLst/>
          </a:prstGeom>
          <a:noFill/>
        </p:spPr>
      </p:pic>
      <p:sp>
        <p:nvSpPr>
          <p:cNvPr id="9" name="Line 18"/>
          <p:cNvSpPr>
            <a:spLocks noChangeShapeType="1"/>
          </p:cNvSpPr>
          <p:nvPr/>
        </p:nvSpPr>
        <p:spPr bwMode="auto">
          <a:xfrm flipV="1">
            <a:off x="5368529" y="1352550"/>
            <a:ext cx="0" cy="4508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0" name="Picture 19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1866" y="3133725"/>
            <a:ext cx="3238500" cy="2878138"/>
          </a:xfrm>
          <a:prstGeom prst="rect">
            <a:avLst/>
          </a:prstGeom>
          <a:noFill/>
        </p:spPr>
      </p:pic>
      <p:sp>
        <p:nvSpPr>
          <p:cNvPr id="11" name="Line 21"/>
          <p:cNvSpPr>
            <a:spLocks noChangeShapeType="1"/>
          </p:cNvSpPr>
          <p:nvPr/>
        </p:nvSpPr>
        <p:spPr bwMode="auto">
          <a:xfrm flipH="1">
            <a:off x="2942829" y="1800225"/>
            <a:ext cx="2176462" cy="90011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2" name="Line 22"/>
          <p:cNvSpPr>
            <a:spLocks noChangeShapeType="1"/>
          </p:cNvSpPr>
          <p:nvPr/>
        </p:nvSpPr>
        <p:spPr bwMode="auto">
          <a:xfrm>
            <a:off x="5365354" y="1800225"/>
            <a:ext cx="1901825" cy="914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6" name="Text Box 30"/>
          <p:cNvSpPr txBox="1">
            <a:spLocks noChangeArrowheads="1"/>
          </p:cNvSpPr>
          <p:nvPr/>
        </p:nvSpPr>
        <p:spPr bwMode="auto">
          <a:xfrm>
            <a:off x="1331640" y="6021288"/>
            <a:ext cx="33083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/>
              <a:t>Module de la vitesse moyenne</a:t>
            </a:r>
          </a:p>
        </p:txBody>
      </p:sp>
      <p:sp>
        <p:nvSpPr>
          <p:cNvPr id="17" name="Text Box 31"/>
          <p:cNvSpPr txBox="1">
            <a:spLocks noChangeArrowheads="1"/>
          </p:cNvSpPr>
          <p:nvPr/>
        </p:nvSpPr>
        <p:spPr bwMode="auto">
          <a:xfrm>
            <a:off x="5652120" y="6021288"/>
            <a:ext cx="29892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/>
              <a:t>Température  moyenne</a:t>
            </a:r>
          </a:p>
        </p:txBody>
      </p:sp>
      <p:sp>
        <p:nvSpPr>
          <p:cNvPr id="18" name="Text Box 32"/>
          <p:cNvSpPr txBox="1">
            <a:spLocks noChangeArrowheads="1"/>
          </p:cNvSpPr>
          <p:nvPr/>
        </p:nvSpPr>
        <p:spPr bwMode="auto">
          <a:xfrm>
            <a:off x="2061766" y="3740150"/>
            <a:ext cx="6094413" cy="1061829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i="1" dirty="0"/>
              <a:t>27% d’écart relatif concernant le maximum de la vitesse</a:t>
            </a:r>
          </a:p>
          <a:p>
            <a:pPr algn="ctr">
              <a:spcBef>
                <a:spcPct val="50000"/>
              </a:spcBef>
            </a:pPr>
            <a:r>
              <a:rPr lang="fr-FR" b="1" i="1" dirty="0" smtClean="0"/>
              <a:t>1°C </a:t>
            </a:r>
            <a:r>
              <a:rPr lang="fr-FR" b="1" i="1" dirty="0"/>
              <a:t>d’écart concernant le maximum de température</a:t>
            </a:r>
          </a:p>
        </p:txBody>
      </p:sp>
      <p:grpSp>
        <p:nvGrpSpPr>
          <p:cNvPr id="20" name="Group 29"/>
          <p:cNvGrpSpPr>
            <a:grpSpLocks/>
          </p:cNvGrpSpPr>
          <p:nvPr/>
        </p:nvGrpSpPr>
        <p:grpSpPr bwMode="auto">
          <a:xfrm>
            <a:off x="1331640" y="1052736"/>
            <a:ext cx="1296144" cy="1296144"/>
            <a:chOff x="66" y="29"/>
            <a:chExt cx="1527" cy="1454"/>
          </a:xfrm>
        </p:grpSpPr>
        <p:pic>
          <p:nvPicPr>
            <p:cNvPr id="21" name="Picture 25" descr="positio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1" y="176"/>
              <a:ext cx="1404" cy="1214"/>
            </a:xfrm>
            <a:prstGeom prst="rect">
              <a:avLst/>
            </a:prstGeom>
            <a:noFill/>
          </p:spPr>
        </p:pic>
        <p:sp>
          <p:nvSpPr>
            <p:cNvPr id="22" name="Oval 28"/>
            <p:cNvSpPr>
              <a:spLocks noChangeArrowheads="1"/>
            </p:cNvSpPr>
            <p:nvPr/>
          </p:nvSpPr>
          <p:spPr bwMode="auto">
            <a:xfrm>
              <a:off x="66" y="29"/>
              <a:ext cx="1527" cy="145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3" name="Text Box 33"/>
          <p:cNvSpPr txBox="1">
            <a:spLocks noChangeArrowheads="1"/>
          </p:cNvSpPr>
          <p:nvPr/>
        </p:nvSpPr>
        <p:spPr bwMode="auto">
          <a:xfrm>
            <a:off x="6127403" y="1340768"/>
            <a:ext cx="27825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 err="1" smtClean="0"/>
              <a:t>Isovaleurs</a:t>
            </a:r>
            <a:r>
              <a:rPr lang="fr-FR" sz="1400" dirty="0" smtClean="0"/>
              <a:t> du </a:t>
            </a:r>
            <a:r>
              <a:rPr lang="fr-FR" sz="1400" dirty="0"/>
              <a:t>module de la vitesse moyenne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fr-FR" sz="3200" dirty="0" smtClean="0"/>
              <a:t>Cas froid - Profils</a:t>
            </a:r>
            <a:endParaRPr lang="fr-FR" sz="3200" dirty="0"/>
          </a:p>
        </p:txBody>
      </p:sp>
      <p:pic>
        <p:nvPicPr>
          <p:cNvPr id="5" name="Picture 11" descr="fro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711948" y="849313"/>
            <a:ext cx="2633662" cy="2341562"/>
          </a:xfrm>
          <a:prstGeom prst="rect">
            <a:avLst/>
          </a:prstGeom>
          <a:noFill/>
          <a:ln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532440" y="6237312"/>
            <a:ext cx="457200" cy="476250"/>
          </a:xfrm>
        </p:spPr>
        <p:txBody>
          <a:bodyPr/>
          <a:lstStyle/>
          <a:p>
            <a:fld id="{ACE0F237-EFD6-4E15-A4BB-C23F898E3632}" type="slidenum">
              <a:rPr lang="fr-FR"/>
              <a:pPr/>
              <a:t>8</a:t>
            </a:fld>
            <a:endParaRPr lang="fr-FR" dirty="0"/>
          </a:p>
        </p:txBody>
      </p:sp>
      <p:sp>
        <p:nvSpPr>
          <p:cNvPr id="7" name="Line 13"/>
          <p:cNvSpPr>
            <a:spLocks noChangeShapeType="1"/>
          </p:cNvSpPr>
          <p:nvPr/>
        </p:nvSpPr>
        <p:spPr bwMode="auto">
          <a:xfrm flipV="1">
            <a:off x="5054973" y="1350963"/>
            <a:ext cx="0" cy="4508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 flipV="1">
            <a:off x="5328023" y="1352550"/>
            <a:ext cx="0" cy="4508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9" name="Picture 15" descr="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110" y="3144838"/>
            <a:ext cx="3238500" cy="2878137"/>
          </a:xfrm>
          <a:prstGeom prst="rect">
            <a:avLst/>
          </a:prstGeom>
          <a:noFill/>
        </p:spPr>
      </p:pic>
      <p:pic>
        <p:nvPicPr>
          <p:cNvPr id="10" name="Picture 17" descr="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1360" y="3133725"/>
            <a:ext cx="3238500" cy="2878138"/>
          </a:xfrm>
          <a:prstGeom prst="rect">
            <a:avLst/>
          </a:prstGeom>
          <a:noFill/>
        </p:spPr>
      </p:pic>
      <p:sp>
        <p:nvSpPr>
          <p:cNvPr id="11" name="Line 19"/>
          <p:cNvSpPr>
            <a:spLocks noChangeShapeType="1"/>
          </p:cNvSpPr>
          <p:nvPr/>
        </p:nvSpPr>
        <p:spPr bwMode="auto">
          <a:xfrm flipH="1">
            <a:off x="2916610" y="1814513"/>
            <a:ext cx="2133600" cy="8858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2" name="Line 20"/>
          <p:cNvSpPr>
            <a:spLocks noChangeShapeType="1"/>
          </p:cNvSpPr>
          <p:nvPr/>
        </p:nvSpPr>
        <p:spPr bwMode="auto">
          <a:xfrm>
            <a:off x="5324848" y="1814513"/>
            <a:ext cx="1916112" cy="8858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6" name="Text Box 26"/>
          <p:cNvSpPr txBox="1">
            <a:spLocks noChangeArrowheads="1"/>
          </p:cNvSpPr>
          <p:nvPr/>
        </p:nvSpPr>
        <p:spPr bwMode="auto">
          <a:xfrm>
            <a:off x="1175123" y="6022975"/>
            <a:ext cx="33083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/>
              <a:t>Module de la vitesse moyenne</a:t>
            </a:r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5639173" y="5992813"/>
            <a:ext cx="29892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400" dirty="0"/>
              <a:t>Température  moyenne</a:t>
            </a: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2021260" y="3740150"/>
            <a:ext cx="6094413" cy="1892826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i="1" dirty="0"/>
              <a:t>58% d’écart relatif concernant le maximum de la vitesse</a:t>
            </a:r>
          </a:p>
          <a:p>
            <a:pPr algn="ctr">
              <a:spcBef>
                <a:spcPct val="50000"/>
              </a:spcBef>
            </a:pPr>
            <a:r>
              <a:rPr lang="fr-FR" b="1" i="1" dirty="0"/>
              <a:t>30cm d’écart sur la tombée du jet</a:t>
            </a:r>
          </a:p>
          <a:p>
            <a:pPr algn="ctr">
              <a:spcBef>
                <a:spcPct val="50000"/>
              </a:spcBef>
            </a:pPr>
            <a:r>
              <a:rPr lang="fr-FR" b="1" i="1" dirty="0"/>
              <a:t>2°C d’écart concernant le maximum de température</a:t>
            </a:r>
          </a:p>
          <a:p>
            <a:pPr algn="ctr">
              <a:spcBef>
                <a:spcPct val="50000"/>
              </a:spcBef>
            </a:pPr>
            <a:r>
              <a:rPr lang="fr-FR" b="1" i="1" dirty="0"/>
              <a:t>1.7°C d’écart concernant la température à 1m du sol  </a:t>
            </a:r>
          </a:p>
        </p:txBody>
      </p:sp>
      <p:sp>
        <p:nvSpPr>
          <p:cNvPr id="19" name="Text Box 29"/>
          <p:cNvSpPr txBox="1">
            <a:spLocks noChangeArrowheads="1"/>
          </p:cNvSpPr>
          <p:nvPr/>
        </p:nvSpPr>
        <p:spPr bwMode="auto">
          <a:xfrm>
            <a:off x="6069385" y="1362075"/>
            <a:ext cx="32797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 err="1" smtClean="0"/>
              <a:t>Isovaleurs</a:t>
            </a:r>
            <a:r>
              <a:rPr lang="fr-FR" sz="1400" dirty="0" smtClean="0"/>
              <a:t> du </a:t>
            </a:r>
            <a:r>
              <a:rPr lang="fr-FR" sz="1400" dirty="0"/>
              <a:t>module de la vitesse moyenne</a:t>
            </a:r>
          </a:p>
        </p:txBody>
      </p:sp>
      <p:grpSp>
        <p:nvGrpSpPr>
          <p:cNvPr id="20" name="Group 29"/>
          <p:cNvGrpSpPr>
            <a:grpSpLocks/>
          </p:cNvGrpSpPr>
          <p:nvPr/>
        </p:nvGrpSpPr>
        <p:grpSpPr bwMode="auto">
          <a:xfrm>
            <a:off x="1331640" y="1052736"/>
            <a:ext cx="1296144" cy="1296144"/>
            <a:chOff x="66" y="29"/>
            <a:chExt cx="1527" cy="1454"/>
          </a:xfrm>
        </p:grpSpPr>
        <p:pic>
          <p:nvPicPr>
            <p:cNvPr id="21" name="Picture 25" descr="positio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1" y="176"/>
              <a:ext cx="1404" cy="1214"/>
            </a:xfrm>
            <a:prstGeom prst="rect">
              <a:avLst/>
            </a:prstGeom>
            <a:noFill/>
          </p:spPr>
        </p:pic>
        <p:sp>
          <p:nvSpPr>
            <p:cNvPr id="22" name="Oval 28"/>
            <p:cNvSpPr>
              <a:spLocks noChangeArrowheads="1"/>
            </p:cNvSpPr>
            <p:nvPr/>
          </p:nvSpPr>
          <p:spPr bwMode="auto">
            <a:xfrm>
              <a:off x="66" y="29"/>
              <a:ext cx="1527" cy="145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284984"/>
            <a:ext cx="174412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fr-FR" sz="3200" dirty="0" smtClean="0"/>
              <a:t>Cas des modèles </a:t>
            </a:r>
            <a:r>
              <a:rPr lang="fr-FR" sz="3200" dirty="0" smtClean="0"/>
              <a:t>RSM</a:t>
            </a:r>
            <a:endParaRPr lang="fr-FR" sz="3200" dirty="0"/>
          </a:p>
        </p:txBody>
      </p:sp>
      <p:sp>
        <p:nvSpPr>
          <p:cNvPr id="7" name="Rectangle 6"/>
          <p:cNvSpPr/>
          <p:nvPr/>
        </p:nvSpPr>
        <p:spPr>
          <a:xfrm>
            <a:off x="5724128" y="1700808"/>
            <a:ext cx="20882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6300192" y="2996952"/>
            <a:ext cx="20882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923928" y="4509120"/>
            <a:ext cx="20882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5868144" y="4509120"/>
            <a:ext cx="20882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1881471" y="4437112"/>
            <a:ext cx="4086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C. G. </a:t>
            </a:r>
            <a:r>
              <a:rPr lang="en-US" sz="1100" dirty="0" err="1" smtClean="0"/>
              <a:t>Speziale</a:t>
            </a:r>
            <a:r>
              <a:rPr lang="en-US" sz="1100" dirty="0" smtClean="0"/>
              <a:t>, S. </a:t>
            </a:r>
            <a:r>
              <a:rPr lang="en-US" sz="1100" dirty="0" err="1" smtClean="0"/>
              <a:t>Sarkar</a:t>
            </a:r>
            <a:r>
              <a:rPr lang="en-US" sz="1100" dirty="0" smtClean="0"/>
              <a:t>, and T. B. </a:t>
            </a:r>
            <a:r>
              <a:rPr lang="en-US" sz="1100" dirty="0" err="1" smtClean="0"/>
              <a:t>Gatski</a:t>
            </a:r>
            <a:r>
              <a:rPr lang="en-US" sz="1100" dirty="0" smtClean="0"/>
              <a:t>. </a:t>
            </a:r>
            <a:br>
              <a:rPr lang="en-US" sz="1100" dirty="0" smtClean="0"/>
            </a:br>
            <a:r>
              <a:rPr lang="en-US" sz="1100" dirty="0" smtClean="0"/>
              <a:t>“</a:t>
            </a:r>
            <a:r>
              <a:rPr lang="en-US" sz="1100" dirty="0" err="1" smtClean="0"/>
              <a:t>Modelling</a:t>
            </a:r>
            <a:r>
              <a:rPr lang="en-US" sz="1100" dirty="0" smtClean="0"/>
              <a:t> </a:t>
            </a:r>
            <a:r>
              <a:rPr lang="en-US" sz="1100" dirty="0" smtClean="0"/>
              <a:t>the Pressure-Strain Correlation of Turbulence: An Invariant Dynamical Systems Approach</a:t>
            </a:r>
            <a:r>
              <a:rPr lang="en-US" sz="1100" dirty="0" smtClean="0"/>
              <a:t>.”</a:t>
            </a: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i="1" dirty="0" smtClean="0"/>
              <a:t>J. Fluid Mech.</a:t>
            </a:r>
            <a:r>
              <a:rPr lang="en-US" sz="1100" dirty="0" smtClean="0"/>
              <a:t>, 227:245-272, 1991</a:t>
            </a:r>
            <a:endParaRPr lang="fr-FR" sz="1100" dirty="0"/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340768"/>
            <a:ext cx="2853804" cy="1067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lèche à angle droit 5"/>
          <p:cNvSpPr/>
          <p:nvPr/>
        </p:nvSpPr>
        <p:spPr>
          <a:xfrm rot="5400000">
            <a:off x="3087172" y="2120630"/>
            <a:ext cx="576064" cy="540060"/>
          </a:xfrm>
          <a:prstGeom prst="bentUpArrow">
            <a:avLst>
              <a:gd name="adj1" fmla="val 13551"/>
              <a:gd name="adj2" fmla="val 21944"/>
              <a:gd name="adj3" fmla="val 211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2185755"/>
            <a:ext cx="1824725" cy="74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6399" y="3967279"/>
            <a:ext cx="1654944" cy="350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Accolade ouvrante 26"/>
          <p:cNvSpPr/>
          <p:nvPr/>
        </p:nvSpPr>
        <p:spPr>
          <a:xfrm>
            <a:off x="1763688" y="4077072"/>
            <a:ext cx="72008" cy="1152128"/>
          </a:xfrm>
          <a:prstGeom prst="leftBrace">
            <a:avLst>
              <a:gd name="adj1" fmla="val 29323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508104" y="2348880"/>
            <a:ext cx="30392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fr-FR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</p:spPr>
        <p:txBody>
          <a:bodyPr/>
          <a:lstStyle/>
          <a:p>
            <a:fld id="{4D1FBE97-BDEA-4EE9-9222-5D536DEF02F8}" type="slidenum">
              <a:rPr lang="fr-FR"/>
              <a:pPr/>
              <a:t>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371</TotalTime>
  <Words>436</Words>
  <Application>Microsoft Office PowerPoint</Application>
  <PresentationFormat>Affichage à l'écran (4:3)</PresentationFormat>
  <Paragraphs>101</Paragraphs>
  <Slides>16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16</vt:i4>
      </vt:variant>
    </vt:vector>
  </HeadingPairs>
  <TitlesOfParts>
    <vt:vector size="19" baseType="lpstr">
      <vt:lpstr>Solstice</vt:lpstr>
      <vt:lpstr>Équation Microsoft</vt:lpstr>
      <vt:lpstr>Microsoft Éditeur d'équations 3.0</vt:lpstr>
      <vt:lpstr>Modélisation de la turbulence dans des cavités thermiques</vt:lpstr>
      <vt:lpstr>Equations de départ</vt:lpstr>
      <vt:lpstr>Modélisation de la turbulence ?</vt:lpstr>
      <vt:lpstr>Cas des modèles k,</vt:lpstr>
      <vt:lpstr>Essais réalisés</vt:lpstr>
      <vt:lpstr>Cas isotherme - Profils</vt:lpstr>
      <vt:lpstr>Cas chaud - Profils</vt:lpstr>
      <vt:lpstr>Cas froid - Profils</vt:lpstr>
      <vt:lpstr>Cas des modèles RSM</vt:lpstr>
      <vt:lpstr>Cas isotherme - Profils</vt:lpstr>
      <vt:lpstr>Cas chaud - Profils</vt:lpstr>
      <vt:lpstr>Cas froid - Profils</vt:lpstr>
      <vt:lpstr>Cas isotherme - Lumley</vt:lpstr>
      <vt:lpstr>Cas chaud - Lumley</vt:lpstr>
      <vt:lpstr>Cas froid - Lumley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Gilles</dc:creator>
  <cp:lastModifiedBy>Gilles</cp:lastModifiedBy>
  <cp:revision>43</cp:revision>
  <dcterms:created xsi:type="dcterms:W3CDTF">2011-04-25T06:10:56Z</dcterms:created>
  <dcterms:modified xsi:type="dcterms:W3CDTF">2011-04-25T12:22:28Z</dcterms:modified>
</cp:coreProperties>
</file>