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422" r:id="rId2"/>
    <p:sldId id="431" r:id="rId3"/>
    <p:sldId id="432" r:id="rId4"/>
    <p:sldId id="435" r:id="rId5"/>
    <p:sldId id="429" r:id="rId6"/>
    <p:sldId id="436" r:id="rId7"/>
    <p:sldId id="430" r:id="rId8"/>
    <p:sldId id="446" r:id="rId9"/>
    <p:sldId id="448" r:id="rId10"/>
    <p:sldId id="447" r:id="rId11"/>
    <p:sldId id="449" r:id="rId12"/>
    <p:sldId id="437" r:id="rId13"/>
    <p:sldId id="440" r:id="rId14"/>
    <p:sldId id="452" r:id="rId15"/>
    <p:sldId id="451" r:id="rId16"/>
    <p:sldId id="443" r:id="rId17"/>
    <p:sldId id="450" r:id="rId18"/>
    <p:sldId id="434" r:id="rId19"/>
    <p:sldId id="453" r:id="rId20"/>
    <p:sldId id="438" r:id="rId21"/>
    <p:sldId id="444" r:id="rId22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66"/>
    <a:srgbClr val="990033"/>
    <a:srgbClr val="000099"/>
    <a:srgbClr val="006600"/>
    <a:srgbClr val="FFFFFF"/>
    <a:srgbClr val="003300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51" autoAdjust="0"/>
    <p:restoredTop sz="88656" autoAdjust="0"/>
  </p:normalViewPr>
  <p:slideViewPr>
    <p:cSldViewPr snapToGrid="0">
      <p:cViewPr varScale="1">
        <p:scale>
          <a:sx n="66" d="100"/>
          <a:sy n="66" d="100"/>
        </p:scale>
        <p:origin x="-1260" y="-10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1517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918"/>
    </p:cViewPr>
  </p:sorterViewPr>
  <p:notesViewPr>
    <p:cSldViewPr snapToGrid="0">
      <p:cViewPr varScale="1">
        <p:scale>
          <a:sx n="50" d="100"/>
          <a:sy n="50" d="100"/>
        </p:scale>
        <p:origin x="-2208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t" anchorCtr="0" compatLnSpc="1">
            <a:prstTxWarp prst="textNoShape">
              <a:avLst/>
            </a:prstTxWarp>
          </a:bodyPr>
          <a:lstStyle>
            <a:lvl1pPr algn="l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b" anchorCtr="0" compatLnSpc="1">
            <a:prstTxWarp prst="textNoShape">
              <a:avLst/>
            </a:prstTxWarp>
          </a:bodyPr>
          <a:lstStyle>
            <a:lvl1pPr algn="l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EA8DF1A-AF5B-4367-B83F-07090ADE5D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8494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t" anchorCtr="0" compatLnSpc="1">
            <a:prstTxWarp prst="textNoShape">
              <a:avLst/>
            </a:prstTxWarp>
          </a:bodyPr>
          <a:lstStyle>
            <a:lvl1pPr algn="l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b" anchorCtr="0" compatLnSpc="1">
            <a:prstTxWarp prst="textNoShape">
              <a:avLst/>
            </a:prstTxWarp>
          </a:bodyPr>
          <a:lstStyle>
            <a:lvl1pPr algn="l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13" tIns="47306" rIns="94613" bIns="47306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3BA2A91-6395-4D18-9025-3C44E49060B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01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deaubaseflou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solidFill>
            <a:srgbClr val="00009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FR" sz="1400" b="1">
                <a:solidFill>
                  <a:schemeClr val="bg1"/>
                </a:solidFill>
                <a:latin typeface="Verdana" pitchFamily="34" charset="0"/>
              </a:rPr>
              <a:t>Laboratoire  d’ Informatique  pour  la  Mécanique  et  les  Sciences  de  l’Ingénieur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lIns="91440" tIns="45720" rIns="91440" bIns="45720"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lIns="9144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825750" y="6200775"/>
            <a:ext cx="3765550" cy="336550"/>
          </a:xfrm>
        </p:spPr>
        <p:txBody>
          <a:bodyPr/>
          <a:lstStyle>
            <a:lvl1pPr algn="ctr" eaLnBrk="0" hangingPunct="0">
              <a:spcBef>
                <a:spcPct val="0"/>
              </a:spcBef>
              <a:defRPr sz="1200" b="1">
                <a:solidFill>
                  <a:srgbClr val="0000A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Journée Thématique </a:t>
            </a:r>
            <a:r>
              <a:rPr lang="fr-FR" err="1"/>
              <a:t>IBPSA</a:t>
            </a:r>
            <a:r>
              <a:rPr lang="fr-FR"/>
              <a:t> 2011</a:t>
            </a:r>
          </a:p>
        </p:txBody>
      </p:sp>
    </p:spTree>
    <p:extLst>
      <p:ext uri="{BB962C8B-B14F-4D97-AF65-F5344CB8AC3E}">
        <p14:creationId xmlns:p14="http://schemas.microsoft.com/office/powerpoint/2010/main" val="416067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fld id="{EB8E5E04-AC28-4F38-A344-0075A3C1C40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98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400" b="1" cap="all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3753" y="212947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</a:p>
        </p:txBody>
      </p:sp>
      <p:sp>
        <p:nvSpPr>
          <p:cNvPr id="5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fld id="{DB8D9627-D3F1-47AE-98B6-B2FF09DACD4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397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16412" cy="446405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316413" cy="446405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6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C7BAAAF-5633-40A9-860A-877FA61E31B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3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4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fld id="{95376704-6763-4FE6-9885-B05077EC010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6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fld id="{1BC507AF-1C58-4B4F-A8BC-B5155C20A2C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8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6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fld id="{EE0E21F6-68A9-4C99-A62F-53D880CC6D4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54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Contenu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16412" cy="446405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052513"/>
            <a:ext cx="4316413" cy="446405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</a:p>
        </p:txBody>
      </p:sp>
      <p:sp>
        <p:nvSpPr>
          <p:cNvPr id="6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fld id="{04842BDF-0A09-4D78-8DFD-2F4C33755D4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9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82800" rIns="5400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52513"/>
            <a:ext cx="8785225" cy="472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8"/>
          <p:cNvSpPr>
            <a:spLocks noChangeArrowheads="1"/>
          </p:cNvSpPr>
          <p:nvPr/>
        </p:nvSpPr>
        <p:spPr bwMode="auto">
          <a:xfrm>
            <a:off x="0" y="5927725"/>
            <a:ext cx="9144000" cy="215900"/>
          </a:xfrm>
          <a:prstGeom prst="rect">
            <a:avLst/>
          </a:prstGeom>
          <a:solidFill>
            <a:srgbClr val="00009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FR" sz="1400" b="1">
                <a:solidFill>
                  <a:schemeClr val="bg1"/>
                </a:solidFill>
                <a:latin typeface="Verdana" pitchFamily="34" charset="0"/>
              </a:rPr>
              <a:t>Laboratoire  d’ Informatique  pour  la  Mécanique  et  les  Sciences  de  l’Ingénieur</a:t>
            </a:r>
          </a:p>
        </p:txBody>
      </p:sp>
      <p:pic>
        <p:nvPicPr>
          <p:cNvPr id="1029" name="Picture 4" descr="CNRSfilaire-grand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6354763"/>
            <a:ext cx="396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5" descr="LogoLIMSI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354763"/>
            <a:ext cx="5572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numéro de diapositive 12"/>
          <p:cNvSpPr>
            <a:spLocks noGrp="1"/>
          </p:cNvSpPr>
          <p:nvPr>
            <p:ph type="sldNum" sz="quarter" idx="4"/>
          </p:nvPr>
        </p:nvSpPr>
        <p:spPr>
          <a:xfrm>
            <a:off x="343058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spcBef>
                <a:spcPct val="50000"/>
              </a:spcBef>
              <a:defRPr sz="1200">
                <a:solidFill>
                  <a:srgbClr val="0000A6"/>
                </a:solidFill>
                <a:latin typeface="+mj-lt"/>
              </a:defRPr>
            </a:lvl1pPr>
          </a:lstStyle>
          <a:p>
            <a:pPr>
              <a:defRPr/>
            </a:pPr>
            <a:fld id="{BFE4AA22-72BA-4A0C-AB68-F284C472AFA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6213" y="6200775"/>
            <a:ext cx="37528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200" b="1">
                <a:solidFill>
                  <a:srgbClr val="0000A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Journée Thématique IBPSA 2011</a:t>
            </a:r>
          </a:p>
        </p:txBody>
      </p:sp>
      <p:pic>
        <p:nvPicPr>
          <p:cNvPr id="1033" name="Imag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6296025"/>
            <a:ext cx="52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54" r:id="rId1"/>
    <p:sldLayoutId id="2147484355" r:id="rId2"/>
    <p:sldLayoutId id="2147484356" r:id="rId3"/>
    <p:sldLayoutId id="2147484357" r:id="rId4"/>
    <p:sldLayoutId id="2147484358" r:id="rId5"/>
    <p:sldLayoutId id="2147484359" r:id="rId6"/>
    <p:sldLayoutId id="2147484360" r:id="rId7"/>
    <p:sldLayoutId id="2147484361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Char char="•"/>
        <a:defRPr sz="20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000">
          <a:solidFill>
            <a:schemeClr val="tx1"/>
          </a:solidFill>
          <a:latin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7.png"/><Relationship Id="rId7" Type="http://schemas.openxmlformats.org/officeDocument/2006/relationships/image" Target="../media/image3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70000"/>
            <a:ext cx="9144000" cy="151923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800" smtClean="0">
                <a:solidFill>
                  <a:srgbClr val="000099"/>
                </a:solidFill>
              </a:rPr>
              <a:t>Simulation numérique de ventilation naturelle, résultats et points durs du benchmark ADNBATI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895600"/>
            <a:ext cx="8961438" cy="3711575"/>
          </a:xfrm>
        </p:spPr>
        <p:txBody>
          <a:bodyPr/>
          <a:lstStyle/>
          <a:p>
            <a:pPr algn="r">
              <a:lnSpc>
                <a:spcPct val="130000"/>
              </a:lnSpc>
            </a:pPr>
            <a:r>
              <a:rPr lang="fr-FR" i="1" u="sng" smtClean="0">
                <a:solidFill>
                  <a:srgbClr val="000099"/>
                </a:solidFill>
              </a:rPr>
              <a:t>Michel Pons</a:t>
            </a:r>
            <a:r>
              <a:rPr lang="fr-FR" i="1" smtClean="0">
                <a:solidFill>
                  <a:srgbClr val="000099"/>
                </a:solidFill>
              </a:rPr>
              <a:t>, </a:t>
            </a:r>
            <a:r>
              <a:rPr lang="fr-FR" i="1" smtClean="0"/>
              <a:t>CNRS-LIMSI</a:t>
            </a:r>
            <a:r>
              <a:rPr lang="fr-FR" smtClean="0"/>
              <a:t> </a:t>
            </a:r>
            <a:r>
              <a:rPr lang="fr-FR" sz="1800" smtClean="0"/>
              <a:t>Orsay</a:t>
            </a:r>
            <a:br>
              <a:rPr lang="fr-FR" sz="1800" smtClean="0"/>
            </a:br>
            <a:r>
              <a:rPr lang="fr-FR" i="1" smtClean="0">
                <a:solidFill>
                  <a:srgbClr val="000099"/>
                </a:solidFill>
              </a:rPr>
              <a:t>Alain Bastide, Boris Brangeon,</a:t>
            </a:r>
            <a:r>
              <a:rPr lang="fr-FR" i="1" smtClean="0"/>
              <a:t> PIMENT, </a:t>
            </a:r>
            <a:r>
              <a:rPr lang="fr-FR" smtClean="0"/>
              <a:t>La Réunion</a:t>
            </a:r>
            <a:r>
              <a:rPr lang="fr-FR" i="1" smtClean="0">
                <a:solidFill>
                  <a:srgbClr val="000099"/>
                </a:solidFill>
              </a:rPr>
              <a:t> </a:t>
            </a:r>
            <a:br>
              <a:rPr lang="fr-FR" i="1" smtClean="0">
                <a:solidFill>
                  <a:srgbClr val="000099"/>
                </a:solidFill>
              </a:rPr>
            </a:br>
            <a:r>
              <a:rPr lang="fr-FR" i="1" smtClean="0">
                <a:solidFill>
                  <a:srgbClr val="000099"/>
                </a:solidFill>
              </a:rPr>
              <a:t>Etienne Wurtz,</a:t>
            </a:r>
            <a:r>
              <a:rPr lang="fr-FR" i="1" smtClean="0"/>
              <a:t> </a:t>
            </a:r>
            <a:r>
              <a:rPr lang="fr-FR" i="1" smtClean="0">
                <a:solidFill>
                  <a:srgbClr val="000099"/>
                </a:solidFill>
              </a:rPr>
              <a:t>Louis Stephan, </a:t>
            </a:r>
            <a:r>
              <a:rPr lang="fr-FR" i="1" smtClean="0"/>
              <a:t>LOCIE, </a:t>
            </a:r>
            <a:r>
              <a:rPr lang="fr-FR" smtClean="0"/>
              <a:t>Le Bourget-du-Lac</a:t>
            </a:r>
            <a:r>
              <a:rPr lang="fr-FR" i="1" smtClean="0">
                <a:solidFill>
                  <a:srgbClr val="000099"/>
                </a:solidFill>
              </a:rPr>
              <a:t> </a:t>
            </a:r>
            <a:br>
              <a:rPr lang="fr-FR" i="1" smtClean="0">
                <a:solidFill>
                  <a:srgbClr val="000099"/>
                </a:solidFill>
              </a:rPr>
            </a:br>
            <a:r>
              <a:rPr lang="fr-FR" sz="1800" i="1" smtClean="0">
                <a:solidFill>
                  <a:srgbClr val="000099"/>
                </a:solidFill>
              </a:rPr>
              <a:t>et aussi Chadi Maalouf,</a:t>
            </a:r>
            <a:r>
              <a:rPr lang="fr-FR" sz="1800" i="1" smtClean="0"/>
              <a:t> GRESPI</a:t>
            </a:r>
            <a:r>
              <a:rPr lang="fr-FR" sz="1800" smtClean="0"/>
              <a:t>, Reims</a:t>
            </a:r>
            <a:r>
              <a:rPr lang="fr-FR" sz="1800" i="1" smtClean="0">
                <a:solidFill>
                  <a:srgbClr val="000099"/>
                </a:solidFill>
              </a:rPr>
              <a:t/>
            </a:r>
            <a:br>
              <a:rPr lang="fr-FR" sz="1800" i="1" smtClean="0">
                <a:solidFill>
                  <a:srgbClr val="000099"/>
                </a:solidFill>
              </a:rPr>
            </a:br>
            <a:r>
              <a:rPr lang="fr-FR" sz="1800" i="1" smtClean="0">
                <a:solidFill>
                  <a:srgbClr val="000099"/>
                </a:solidFill>
              </a:rPr>
              <a:t>Cécile Goffaux, </a:t>
            </a:r>
            <a:r>
              <a:rPr lang="fr-FR" sz="1800" i="1" smtClean="0"/>
              <a:t>CENAERO, </a:t>
            </a:r>
            <a:r>
              <a:rPr lang="fr-FR" sz="1800" smtClean="0"/>
              <a:t>Gosselies (Belgique)</a:t>
            </a:r>
            <a:br>
              <a:rPr lang="fr-FR" sz="1800" smtClean="0"/>
            </a:br>
            <a:r>
              <a:rPr lang="fr-FR" sz="1800" i="1" smtClean="0">
                <a:solidFill>
                  <a:srgbClr val="000099"/>
                </a:solidFill>
              </a:rPr>
              <a:t>Arnaud Jay,</a:t>
            </a:r>
            <a:r>
              <a:rPr lang="fr-FR" sz="1800" i="1" smtClean="0"/>
              <a:t> LEB-CEA/LITEN, </a:t>
            </a:r>
            <a:r>
              <a:rPr lang="fr-FR" sz="1800" smtClean="0"/>
              <a:t>Le Bourget-du-Lac</a:t>
            </a:r>
            <a:endParaRPr lang="fr-FR" sz="1600" smtClean="0"/>
          </a:p>
        </p:txBody>
      </p:sp>
      <p:pic>
        <p:nvPicPr>
          <p:cNvPr id="10244" name="Picture 4" descr="CNRSfilaire-gr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LogoLIMS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0"/>
            <a:ext cx="952500" cy="676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Espace réservé du pied de page 3"/>
          <p:cNvSpPr txBox="1">
            <a:spLocks noGrp="1"/>
          </p:cNvSpPr>
          <p:nvPr/>
        </p:nvSpPr>
        <p:spPr bwMode="auto">
          <a:xfrm>
            <a:off x="3027363" y="6461125"/>
            <a:ext cx="2909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1400">
                <a:solidFill>
                  <a:srgbClr val="0000A6"/>
                </a:solidFill>
                <a:latin typeface="Arial" charset="0"/>
                <a:cs typeface="Arial" charset="0"/>
              </a:rPr>
              <a:t>3 mai 2011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>
          <a:xfrm>
            <a:off x="2633663" y="6200775"/>
            <a:ext cx="3765550" cy="336550"/>
          </a:xfrm>
        </p:spPr>
        <p:txBody>
          <a:bodyPr/>
          <a:lstStyle/>
          <a:p>
            <a:pPr>
              <a:defRPr/>
            </a:pPr>
            <a:r>
              <a:rPr lang="fr-FR" sz="1400"/>
              <a:t>Journée Thématique </a:t>
            </a:r>
            <a:r>
              <a:rPr lang="fr-FR" sz="1400" err="1"/>
              <a:t>IBPSA</a:t>
            </a:r>
            <a:r>
              <a:rPr lang="fr-FR" sz="1400"/>
              <a:t> 2011</a:t>
            </a:r>
          </a:p>
        </p:txBody>
      </p:sp>
      <p:pic>
        <p:nvPicPr>
          <p:cNvPr id="10248" name="Image 7" descr="Logo_LOCI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4244975"/>
            <a:ext cx="114935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Image 10" descr="cenaero_rgb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0" y="5357813"/>
            <a:ext cx="140176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Image 11" descr="logo-piment-quadr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876550"/>
            <a:ext cx="601663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Image 11" descr="CEA_logo_Hau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5360988"/>
            <a:ext cx="731837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Image 12" descr="LOGO_INESok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3717925"/>
            <a:ext cx="1282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4" descr="Logo_GRESP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5391150"/>
            <a:ext cx="12715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Imag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5595938"/>
            <a:ext cx="52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e 98"/>
          <p:cNvGrpSpPr>
            <a:grpSpLocks/>
          </p:cNvGrpSpPr>
          <p:nvPr/>
        </p:nvGrpSpPr>
        <p:grpSpPr bwMode="auto">
          <a:xfrm>
            <a:off x="695325" y="1744663"/>
            <a:ext cx="5524500" cy="1166812"/>
            <a:chOff x="1933379" y="2138289"/>
            <a:chExt cx="5524500" cy="1167619"/>
          </a:xfrm>
        </p:grpSpPr>
        <p:sp>
          <p:nvSpPr>
            <p:cNvPr id="19500" name="AutoShape 95"/>
            <p:cNvSpPr>
              <a:spLocks noChangeAspect="1" noChangeArrowheads="1" noTextEdit="1"/>
            </p:cNvSpPr>
            <p:nvPr/>
          </p:nvSpPr>
          <p:spPr bwMode="auto">
            <a:xfrm>
              <a:off x="1933379" y="2138289"/>
              <a:ext cx="5524500" cy="1167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19501" name="Groupe 96"/>
            <p:cNvGrpSpPr>
              <a:grpSpLocks/>
            </p:cNvGrpSpPr>
            <p:nvPr/>
          </p:nvGrpSpPr>
          <p:grpSpPr bwMode="auto">
            <a:xfrm>
              <a:off x="2036567" y="2601497"/>
              <a:ext cx="5364162" cy="179388"/>
              <a:chOff x="1516063" y="3895725"/>
              <a:chExt cx="5364162" cy="179388"/>
            </a:xfrm>
          </p:grpSpPr>
          <p:cxnSp>
            <p:nvCxnSpPr>
              <p:cNvPr id="19503" name="AutoShape 94"/>
              <p:cNvCxnSpPr>
                <a:cxnSpLocks noChangeShapeType="1"/>
              </p:cNvCxnSpPr>
              <p:nvPr/>
            </p:nvCxnSpPr>
            <p:spPr bwMode="auto">
              <a:xfrm>
                <a:off x="1516063" y="3984625"/>
                <a:ext cx="5364162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04" name="AutoShape 92"/>
              <p:cNvCxnSpPr>
                <a:cxnSpLocks noChangeShapeType="1"/>
              </p:cNvCxnSpPr>
              <p:nvPr/>
            </p:nvCxnSpPr>
            <p:spPr bwMode="auto">
              <a:xfrm>
                <a:off x="3306763" y="3943350"/>
                <a:ext cx="0" cy="889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05" name="AutoShape 91"/>
              <p:cNvCxnSpPr>
                <a:cxnSpLocks noChangeShapeType="1"/>
              </p:cNvCxnSpPr>
              <p:nvPr/>
            </p:nvCxnSpPr>
            <p:spPr bwMode="auto">
              <a:xfrm>
                <a:off x="5087938" y="3943350"/>
                <a:ext cx="1587" cy="889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" name="AutoShape 90"/>
              <p:cNvCxnSpPr>
                <a:cxnSpLocks noChangeShapeType="1"/>
              </p:cNvCxnSpPr>
              <p:nvPr/>
            </p:nvCxnSpPr>
            <p:spPr bwMode="auto">
              <a:xfrm>
                <a:off x="6870700" y="3895725"/>
                <a:ext cx="0" cy="179388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07" name="AutoShape 88"/>
              <p:cNvCxnSpPr>
                <a:cxnSpLocks noChangeShapeType="1"/>
              </p:cNvCxnSpPr>
              <p:nvPr/>
            </p:nvCxnSpPr>
            <p:spPr bwMode="auto">
              <a:xfrm>
                <a:off x="4197350" y="3943350"/>
                <a:ext cx="0" cy="889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08" name="AutoShape 87"/>
              <p:cNvCxnSpPr>
                <a:cxnSpLocks noChangeShapeType="1"/>
              </p:cNvCxnSpPr>
              <p:nvPr/>
            </p:nvCxnSpPr>
            <p:spPr bwMode="auto">
              <a:xfrm>
                <a:off x="5980113" y="3943350"/>
                <a:ext cx="0" cy="889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9509" name="Groupe 95"/>
              <p:cNvGrpSpPr>
                <a:grpSpLocks/>
              </p:cNvGrpSpPr>
              <p:nvPr/>
            </p:nvGrpSpPr>
            <p:grpSpPr bwMode="auto">
              <a:xfrm>
                <a:off x="1524000" y="3895725"/>
                <a:ext cx="892175" cy="179388"/>
                <a:chOff x="1524000" y="3895725"/>
                <a:chExt cx="892175" cy="179388"/>
              </a:xfrm>
            </p:grpSpPr>
            <p:cxnSp>
              <p:nvCxnSpPr>
                <p:cNvPr id="19552" name="AutoShape 93"/>
                <p:cNvCxnSpPr>
                  <a:cxnSpLocks noChangeShapeType="1"/>
                </p:cNvCxnSpPr>
                <p:nvPr/>
              </p:nvCxnSpPr>
              <p:spPr bwMode="auto">
                <a:xfrm>
                  <a:off x="1524000" y="3895725"/>
                  <a:ext cx="0" cy="179388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3" name="AutoShape 89"/>
                <p:cNvCxnSpPr>
                  <a:cxnSpLocks noChangeShapeType="1"/>
                </p:cNvCxnSpPr>
                <p:nvPr/>
              </p:nvCxnSpPr>
              <p:spPr bwMode="auto">
                <a:xfrm>
                  <a:off x="2414588" y="3943350"/>
                  <a:ext cx="1587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4" name="AutoShape 85"/>
                <p:cNvCxnSpPr>
                  <a:cxnSpLocks noChangeShapeType="1"/>
                </p:cNvCxnSpPr>
                <p:nvPr/>
              </p:nvCxnSpPr>
              <p:spPr bwMode="auto">
                <a:xfrm>
                  <a:off x="1635125" y="3940175"/>
                  <a:ext cx="0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5" name="AutoShape 84"/>
                <p:cNvCxnSpPr>
                  <a:cxnSpLocks noChangeShapeType="1"/>
                </p:cNvCxnSpPr>
                <p:nvPr/>
              </p:nvCxnSpPr>
              <p:spPr bwMode="auto">
                <a:xfrm>
                  <a:off x="1857375" y="3940175"/>
                  <a:ext cx="1588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6" name="AutoShape 83"/>
                <p:cNvCxnSpPr>
                  <a:cxnSpLocks noChangeShapeType="1"/>
                </p:cNvCxnSpPr>
                <p:nvPr/>
              </p:nvCxnSpPr>
              <p:spPr bwMode="auto">
                <a:xfrm>
                  <a:off x="2081213" y="3940175"/>
                  <a:ext cx="0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7" name="AutoShape 82"/>
                <p:cNvCxnSpPr>
                  <a:cxnSpLocks noChangeShapeType="1"/>
                </p:cNvCxnSpPr>
                <p:nvPr/>
              </p:nvCxnSpPr>
              <p:spPr bwMode="auto">
                <a:xfrm>
                  <a:off x="2305050" y="3940175"/>
                  <a:ext cx="0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8" name="AutoShape 81"/>
                <p:cNvCxnSpPr>
                  <a:cxnSpLocks noChangeShapeType="1"/>
                </p:cNvCxnSpPr>
                <p:nvPr/>
              </p:nvCxnSpPr>
              <p:spPr bwMode="auto">
                <a:xfrm>
                  <a:off x="1746250" y="3940175"/>
                  <a:ext cx="0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9" name="AutoShape 80"/>
                <p:cNvCxnSpPr>
                  <a:cxnSpLocks noChangeShapeType="1"/>
                </p:cNvCxnSpPr>
                <p:nvPr/>
              </p:nvCxnSpPr>
              <p:spPr bwMode="auto">
                <a:xfrm>
                  <a:off x="1970088" y="3940175"/>
                  <a:ext cx="0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60" name="AutoShape 79"/>
                <p:cNvCxnSpPr>
                  <a:cxnSpLocks noChangeShapeType="1"/>
                </p:cNvCxnSpPr>
                <p:nvPr/>
              </p:nvCxnSpPr>
              <p:spPr bwMode="auto">
                <a:xfrm>
                  <a:off x="2193925" y="3940175"/>
                  <a:ext cx="0" cy="8890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9510" name="Group 69"/>
              <p:cNvGrpSpPr>
                <a:grpSpLocks/>
              </p:cNvGrpSpPr>
              <p:nvPr/>
            </p:nvGrpSpPr>
            <p:grpSpPr bwMode="auto">
              <a:xfrm>
                <a:off x="2525713" y="3940175"/>
                <a:ext cx="669925" cy="88900"/>
                <a:chOff x="2562" y="2802"/>
                <a:chExt cx="6781" cy="240"/>
              </a:xfrm>
            </p:grpSpPr>
            <p:cxnSp>
              <p:nvCxnSpPr>
                <p:cNvPr id="19545" name="AutoShape 76"/>
                <p:cNvCxnSpPr>
                  <a:cxnSpLocks noChangeShapeType="1"/>
                </p:cNvCxnSpPr>
                <p:nvPr/>
              </p:nvCxnSpPr>
              <p:spPr bwMode="auto">
                <a:xfrm>
                  <a:off x="256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6" name="AutoShape 75"/>
                <p:cNvCxnSpPr>
                  <a:cxnSpLocks noChangeShapeType="1"/>
                </p:cNvCxnSpPr>
                <p:nvPr/>
              </p:nvCxnSpPr>
              <p:spPr bwMode="auto">
                <a:xfrm>
                  <a:off x="482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7" name="AutoShape 74"/>
                <p:cNvCxnSpPr>
                  <a:cxnSpLocks noChangeShapeType="1"/>
                </p:cNvCxnSpPr>
                <p:nvPr/>
              </p:nvCxnSpPr>
              <p:spPr bwMode="auto">
                <a:xfrm>
                  <a:off x="708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8" name="AutoShape 73"/>
                <p:cNvCxnSpPr>
                  <a:cxnSpLocks noChangeShapeType="1"/>
                </p:cNvCxnSpPr>
                <p:nvPr/>
              </p:nvCxnSpPr>
              <p:spPr bwMode="auto">
                <a:xfrm>
                  <a:off x="934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9" name="AutoShape 72"/>
                <p:cNvCxnSpPr>
                  <a:cxnSpLocks noChangeShapeType="1"/>
                </p:cNvCxnSpPr>
                <p:nvPr/>
              </p:nvCxnSpPr>
              <p:spPr bwMode="auto">
                <a:xfrm>
                  <a:off x="369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0" name="AutoShape 71"/>
                <p:cNvCxnSpPr>
                  <a:cxnSpLocks noChangeShapeType="1"/>
                </p:cNvCxnSpPr>
                <p:nvPr/>
              </p:nvCxnSpPr>
              <p:spPr bwMode="auto">
                <a:xfrm>
                  <a:off x="595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51" name="AutoShape 70"/>
                <p:cNvCxnSpPr>
                  <a:cxnSpLocks noChangeShapeType="1"/>
                </p:cNvCxnSpPr>
                <p:nvPr/>
              </p:nvCxnSpPr>
              <p:spPr bwMode="auto">
                <a:xfrm>
                  <a:off x="821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9511" name="Group 60"/>
              <p:cNvGrpSpPr>
                <a:grpSpLocks/>
              </p:cNvGrpSpPr>
              <p:nvPr/>
            </p:nvGrpSpPr>
            <p:grpSpPr bwMode="auto">
              <a:xfrm>
                <a:off x="3416300" y="3940175"/>
                <a:ext cx="669925" cy="88900"/>
                <a:chOff x="2562" y="2802"/>
                <a:chExt cx="6781" cy="240"/>
              </a:xfrm>
            </p:grpSpPr>
            <p:cxnSp>
              <p:nvCxnSpPr>
                <p:cNvPr id="19538" name="AutoShape 67"/>
                <p:cNvCxnSpPr>
                  <a:cxnSpLocks noChangeShapeType="1"/>
                </p:cNvCxnSpPr>
                <p:nvPr/>
              </p:nvCxnSpPr>
              <p:spPr bwMode="auto">
                <a:xfrm>
                  <a:off x="256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39" name="AutoShape 66"/>
                <p:cNvCxnSpPr>
                  <a:cxnSpLocks noChangeShapeType="1"/>
                </p:cNvCxnSpPr>
                <p:nvPr/>
              </p:nvCxnSpPr>
              <p:spPr bwMode="auto">
                <a:xfrm>
                  <a:off x="482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0" name="AutoShape 65"/>
                <p:cNvCxnSpPr>
                  <a:cxnSpLocks noChangeShapeType="1"/>
                </p:cNvCxnSpPr>
                <p:nvPr/>
              </p:nvCxnSpPr>
              <p:spPr bwMode="auto">
                <a:xfrm>
                  <a:off x="708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1" name="AutoShape 64"/>
                <p:cNvCxnSpPr>
                  <a:cxnSpLocks noChangeShapeType="1"/>
                </p:cNvCxnSpPr>
                <p:nvPr/>
              </p:nvCxnSpPr>
              <p:spPr bwMode="auto">
                <a:xfrm>
                  <a:off x="934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" name="AutoShape 63"/>
                <p:cNvCxnSpPr>
                  <a:cxnSpLocks noChangeShapeType="1"/>
                </p:cNvCxnSpPr>
                <p:nvPr/>
              </p:nvCxnSpPr>
              <p:spPr bwMode="auto">
                <a:xfrm>
                  <a:off x="369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3" name="AutoShape 62"/>
                <p:cNvCxnSpPr>
                  <a:cxnSpLocks noChangeShapeType="1"/>
                </p:cNvCxnSpPr>
                <p:nvPr/>
              </p:nvCxnSpPr>
              <p:spPr bwMode="auto">
                <a:xfrm>
                  <a:off x="595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44" name="AutoShape 61"/>
                <p:cNvCxnSpPr>
                  <a:cxnSpLocks noChangeShapeType="1"/>
                </p:cNvCxnSpPr>
                <p:nvPr/>
              </p:nvCxnSpPr>
              <p:spPr bwMode="auto">
                <a:xfrm>
                  <a:off x="821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9512" name="Group 51"/>
              <p:cNvGrpSpPr>
                <a:grpSpLocks/>
              </p:cNvGrpSpPr>
              <p:nvPr/>
            </p:nvGrpSpPr>
            <p:grpSpPr bwMode="auto">
              <a:xfrm>
                <a:off x="4306888" y="3940175"/>
                <a:ext cx="671512" cy="88900"/>
                <a:chOff x="2562" y="2802"/>
                <a:chExt cx="6781" cy="240"/>
              </a:xfrm>
            </p:grpSpPr>
            <p:cxnSp>
              <p:nvCxnSpPr>
                <p:cNvPr id="19531" name="AutoShape 58"/>
                <p:cNvCxnSpPr>
                  <a:cxnSpLocks noChangeShapeType="1"/>
                </p:cNvCxnSpPr>
                <p:nvPr/>
              </p:nvCxnSpPr>
              <p:spPr bwMode="auto">
                <a:xfrm>
                  <a:off x="256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32" name="AutoShape 57"/>
                <p:cNvCxnSpPr>
                  <a:cxnSpLocks noChangeShapeType="1"/>
                </p:cNvCxnSpPr>
                <p:nvPr/>
              </p:nvCxnSpPr>
              <p:spPr bwMode="auto">
                <a:xfrm>
                  <a:off x="482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" name="AutoShape 56"/>
                <p:cNvCxnSpPr>
                  <a:cxnSpLocks noChangeShapeType="1"/>
                </p:cNvCxnSpPr>
                <p:nvPr/>
              </p:nvCxnSpPr>
              <p:spPr bwMode="auto">
                <a:xfrm>
                  <a:off x="708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34" name="AutoShape 55"/>
                <p:cNvCxnSpPr>
                  <a:cxnSpLocks noChangeShapeType="1"/>
                </p:cNvCxnSpPr>
                <p:nvPr/>
              </p:nvCxnSpPr>
              <p:spPr bwMode="auto">
                <a:xfrm>
                  <a:off x="934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35" name="AutoShape 54"/>
                <p:cNvCxnSpPr>
                  <a:cxnSpLocks noChangeShapeType="1"/>
                </p:cNvCxnSpPr>
                <p:nvPr/>
              </p:nvCxnSpPr>
              <p:spPr bwMode="auto">
                <a:xfrm>
                  <a:off x="369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36" name="AutoShape 53"/>
                <p:cNvCxnSpPr>
                  <a:cxnSpLocks noChangeShapeType="1"/>
                </p:cNvCxnSpPr>
                <p:nvPr/>
              </p:nvCxnSpPr>
              <p:spPr bwMode="auto">
                <a:xfrm>
                  <a:off x="595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37" name="AutoShape 52"/>
                <p:cNvCxnSpPr>
                  <a:cxnSpLocks noChangeShapeType="1"/>
                </p:cNvCxnSpPr>
                <p:nvPr/>
              </p:nvCxnSpPr>
              <p:spPr bwMode="auto">
                <a:xfrm>
                  <a:off x="821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9513" name="Group 42"/>
              <p:cNvGrpSpPr>
                <a:grpSpLocks/>
              </p:cNvGrpSpPr>
              <p:nvPr/>
            </p:nvGrpSpPr>
            <p:grpSpPr bwMode="auto">
              <a:xfrm>
                <a:off x="5199063" y="3940175"/>
                <a:ext cx="669925" cy="88900"/>
                <a:chOff x="2562" y="2802"/>
                <a:chExt cx="6781" cy="240"/>
              </a:xfrm>
            </p:grpSpPr>
            <p:cxnSp>
              <p:nvCxnSpPr>
                <p:cNvPr id="7" name="AutoShape 49"/>
                <p:cNvCxnSpPr>
                  <a:cxnSpLocks noChangeShapeType="1"/>
                </p:cNvCxnSpPr>
                <p:nvPr/>
              </p:nvCxnSpPr>
              <p:spPr bwMode="auto">
                <a:xfrm>
                  <a:off x="256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25" name="AutoShape 48"/>
                <p:cNvCxnSpPr>
                  <a:cxnSpLocks noChangeShapeType="1"/>
                </p:cNvCxnSpPr>
                <p:nvPr/>
              </p:nvCxnSpPr>
              <p:spPr bwMode="auto">
                <a:xfrm>
                  <a:off x="482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26" name="AutoShape 47"/>
                <p:cNvCxnSpPr>
                  <a:cxnSpLocks noChangeShapeType="1"/>
                </p:cNvCxnSpPr>
                <p:nvPr/>
              </p:nvCxnSpPr>
              <p:spPr bwMode="auto">
                <a:xfrm>
                  <a:off x="708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27" name="AutoShape 46"/>
                <p:cNvCxnSpPr>
                  <a:cxnSpLocks noChangeShapeType="1"/>
                </p:cNvCxnSpPr>
                <p:nvPr/>
              </p:nvCxnSpPr>
              <p:spPr bwMode="auto">
                <a:xfrm>
                  <a:off x="934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28" name="AutoShape 45"/>
                <p:cNvCxnSpPr>
                  <a:cxnSpLocks noChangeShapeType="1"/>
                </p:cNvCxnSpPr>
                <p:nvPr/>
              </p:nvCxnSpPr>
              <p:spPr bwMode="auto">
                <a:xfrm>
                  <a:off x="369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29" name="AutoShape 44"/>
                <p:cNvCxnSpPr>
                  <a:cxnSpLocks noChangeShapeType="1"/>
                </p:cNvCxnSpPr>
                <p:nvPr/>
              </p:nvCxnSpPr>
              <p:spPr bwMode="auto">
                <a:xfrm>
                  <a:off x="595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530" name="AutoShape 43"/>
                <p:cNvCxnSpPr>
                  <a:cxnSpLocks noChangeShapeType="1"/>
                </p:cNvCxnSpPr>
                <p:nvPr/>
              </p:nvCxnSpPr>
              <p:spPr bwMode="auto">
                <a:xfrm>
                  <a:off x="8212" y="2802"/>
                  <a:ext cx="1" cy="24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9514" name="Group 32"/>
              <p:cNvGrpSpPr>
                <a:grpSpLocks/>
              </p:cNvGrpSpPr>
              <p:nvPr/>
            </p:nvGrpSpPr>
            <p:grpSpPr bwMode="auto">
              <a:xfrm>
                <a:off x="6089650" y="3895725"/>
                <a:ext cx="781050" cy="179388"/>
                <a:chOff x="3933" y="5104"/>
                <a:chExt cx="990" cy="227"/>
              </a:xfrm>
            </p:grpSpPr>
            <p:cxnSp>
              <p:nvCxnSpPr>
                <p:cNvPr id="8" name="AutoShape 41"/>
                <p:cNvCxnSpPr>
                  <a:cxnSpLocks noChangeShapeType="1"/>
                </p:cNvCxnSpPr>
                <p:nvPr/>
              </p:nvCxnSpPr>
              <p:spPr bwMode="auto">
                <a:xfrm>
                  <a:off x="4922" y="5104"/>
                  <a:ext cx="1" cy="227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9516" name="Group 33"/>
                <p:cNvGrpSpPr>
                  <a:grpSpLocks/>
                </p:cNvGrpSpPr>
                <p:nvPr/>
              </p:nvGrpSpPr>
              <p:grpSpPr bwMode="auto">
                <a:xfrm>
                  <a:off x="3933" y="5161"/>
                  <a:ext cx="850" cy="113"/>
                  <a:chOff x="2562" y="2802"/>
                  <a:chExt cx="6781" cy="240"/>
                </a:xfrm>
              </p:grpSpPr>
              <p:cxnSp>
                <p:nvCxnSpPr>
                  <p:cNvPr id="19517" name="AutoShape 4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62" y="2802"/>
                    <a:ext cx="1" cy="24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518" name="AutoShape 3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822" y="2802"/>
                    <a:ext cx="1" cy="24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519" name="AutoShape 3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082" y="2802"/>
                    <a:ext cx="1" cy="24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520" name="AutoShape 3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342" y="2802"/>
                    <a:ext cx="1" cy="24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521" name="AutoShape 3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692" y="2802"/>
                    <a:ext cx="1" cy="24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522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952" y="2802"/>
                    <a:ext cx="1" cy="24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523" name="AutoShape 3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212" y="2802"/>
                    <a:ext cx="1" cy="24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  <p:sp>
          <p:nvSpPr>
            <p:cNvPr id="19502" name="Text Box 31"/>
            <p:cNvSpPr txBox="1">
              <a:spLocks noChangeArrowheads="1"/>
            </p:cNvSpPr>
            <p:nvPr/>
          </p:nvSpPr>
          <p:spPr bwMode="auto">
            <a:xfrm>
              <a:off x="4420992" y="2203188"/>
              <a:ext cx="466725" cy="446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6200" tIns="0" rIns="16200" bIns="0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/>
              <a:r>
                <a:rPr lang="fr-FR" altLang="zh-CN" sz="1800" b="1">
                  <a:latin typeface="Euclid Fraktur" pitchFamily="66" charset="2"/>
                  <a:ea typeface="SimSun" pitchFamily="2" charset="-122"/>
                  <a:cs typeface="Times New Roman" pitchFamily="18" charset="0"/>
                </a:rPr>
                <a:t>D</a:t>
              </a:r>
              <a:endParaRPr lang="fr-FR" altLang="zh-CN" b="1">
                <a:ea typeface="SimSun" pitchFamily="2" charset="-122"/>
                <a:cs typeface="Times New Roman" pitchFamily="18" charset="0"/>
              </a:endParaRPr>
            </a:p>
          </p:txBody>
        </p:sp>
      </p:grpSp>
      <p:sp>
        <p:nvSpPr>
          <p:cNvPr id="1945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Améliorations Numériques (3 : LIMSI)</a:t>
            </a:r>
            <a:endParaRPr lang="en-US" smtClean="0"/>
          </a:p>
        </p:txBody>
      </p:sp>
      <p:sp>
        <p:nvSpPr>
          <p:cNvPr id="19460" name="Espace réservé du contenu 2"/>
          <p:cNvSpPr>
            <a:spLocks noGrp="1"/>
          </p:cNvSpPr>
          <p:nvPr>
            <p:ph idx="1"/>
          </p:nvPr>
        </p:nvSpPr>
        <p:spPr>
          <a:xfrm>
            <a:off x="179388" y="996950"/>
            <a:ext cx="6516687" cy="790575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000066"/>
                </a:solidFill>
              </a:rPr>
              <a:t>Méthode multi-niveau pour transferts couplés </a:t>
            </a:r>
            <a:br>
              <a:rPr lang="fr-FR" smtClean="0">
                <a:solidFill>
                  <a:srgbClr val="000066"/>
                </a:solidFill>
              </a:rPr>
            </a:br>
            <a:r>
              <a:rPr lang="fr-FR" smtClean="0">
                <a:solidFill>
                  <a:srgbClr val="000066"/>
                </a:solidFill>
              </a:rPr>
              <a:t>(conduction-convection &amp; rayonnement)</a:t>
            </a:r>
            <a:endParaRPr lang="en-US" smtClean="0">
              <a:solidFill>
                <a:srgbClr val="000066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91490E-5C45-41E7-9D38-4F57C2E74A9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9463" name="Rectangle 9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3" name="Groupe 100"/>
          <p:cNvGrpSpPr>
            <a:grpSpLocks/>
          </p:cNvGrpSpPr>
          <p:nvPr/>
        </p:nvGrpSpPr>
        <p:grpSpPr bwMode="auto">
          <a:xfrm>
            <a:off x="1697038" y="2165350"/>
            <a:ext cx="3565525" cy="287338"/>
            <a:chOff x="2414517" y="4428758"/>
            <a:chExt cx="3565261" cy="179053"/>
          </a:xfrm>
        </p:grpSpPr>
        <p:sp>
          <p:nvSpPr>
            <p:cNvPr id="19542" name="AutoShape 86"/>
            <p:cNvSpPr>
              <a:spLocks noChangeShapeType="1"/>
            </p:cNvSpPr>
            <p:nvPr/>
          </p:nvSpPr>
          <p:spPr bwMode="auto">
            <a:xfrm>
              <a:off x="2414517" y="4428758"/>
              <a:ext cx="0" cy="179053"/>
            </a:xfrm>
            <a:prstGeom prst="straightConnector1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9533" name="AutoShape 77"/>
            <p:cNvSpPr>
              <a:spLocks noChangeShapeType="1"/>
            </p:cNvSpPr>
            <p:nvPr/>
          </p:nvSpPr>
          <p:spPr bwMode="auto">
            <a:xfrm>
              <a:off x="3305038" y="4428758"/>
              <a:ext cx="1588" cy="179053"/>
            </a:xfrm>
            <a:prstGeom prst="straightConnector1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9524" name="AutoShape 68"/>
            <p:cNvSpPr>
              <a:spLocks noChangeShapeType="1"/>
            </p:cNvSpPr>
            <p:nvPr/>
          </p:nvSpPr>
          <p:spPr bwMode="auto">
            <a:xfrm>
              <a:off x="4197147" y="4428758"/>
              <a:ext cx="0" cy="179053"/>
            </a:xfrm>
            <a:prstGeom prst="straightConnector1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9515" name="AutoShape 59"/>
            <p:cNvSpPr>
              <a:spLocks noChangeShapeType="1"/>
            </p:cNvSpPr>
            <p:nvPr/>
          </p:nvSpPr>
          <p:spPr bwMode="auto">
            <a:xfrm>
              <a:off x="5087669" y="4428758"/>
              <a:ext cx="0" cy="179053"/>
            </a:xfrm>
            <a:prstGeom prst="straightConnector1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9506" name="AutoShape 50"/>
            <p:cNvSpPr>
              <a:spLocks noChangeShapeType="1"/>
            </p:cNvSpPr>
            <p:nvPr/>
          </p:nvSpPr>
          <p:spPr bwMode="auto">
            <a:xfrm>
              <a:off x="5979778" y="4428758"/>
              <a:ext cx="0" cy="179053"/>
            </a:xfrm>
            <a:prstGeom prst="straightConnector1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20509" name="Text Box 31"/>
          <p:cNvSpPr txBox="1">
            <a:spLocks noChangeArrowheads="1"/>
          </p:cNvSpPr>
          <p:nvPr/>
        </p:nvSpPr>
        <p:spPr bwMode="auto">
          <a:xfrm>
            <a:off x="1074738" y="2511425"/>
            <a:ext cx="4667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00" tIns="0" rIns="16200" bIns="0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fr-FR" altLang="zh-CN" sz="1600">
                <a:latin typeface="Euclid Fraktur" pitchFamily="66" charset="2"/>
                <a:ea typeface="SimSun" pitchFamily="2" charset="-122"/>
                <a:cs typeface="Times New Roman" pitchFamily="18" charset="0"/>
              </a:rPr>
              <a:t>D</a:t>
            </a:r>
            <a:r>
              <a:rPr lang="fr-FR" altLang="zh-CN" baseline="-30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</a:t>
            </a:r>
            <a:endParaRPr lang="fr-FR" altLang="zh-CN" sz="18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0510" name="Text Box 29"/>
          <p:cNvSpPr txBox="1">
            <a:spLocks noChangeArrowheads="1"/>
          </p:cNvSpPr>
          <p:nvPr/>
        </p:nvSpPr>
        <p:spPr bwMode="auto">
          <a:xfrm>
            <a:off x="5529263" y="2511425"/>
            <a:ext cx="4667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00" tIns="0" rIns="16200" bIns="0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fr-FR" altLang="zh-CN" sz="1600">
                <a:latin typeface="Euclid Fraktur" pitchFamily="66" charset="2"/>
                <a:ea typeface="SimSun" pitchFamily="2" charset="-122"/>
                <a:cs typeface="Times New Roman" pitchFamily="18" charset="0"/>
              </a:rPr>
              <a:t>D</a:t>
            </a:r>
            <a:r>
              <a:rPr lang="fr-FR" altLang="zh-CN" i="1" baseline="-30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</a:t>
            </a:r>
            <a:endParaRPr lang="fr-FR" altLang="zh-CN" sz="2800">
              <a:ea typeface="SimSun" pitchFamily="2" charset="-122"/>
              <a:cs typeface="Times New Roman" pitchFamily="18" charset="0"/>
            </a:endParaRPr>
          </a:p>
        </p:txBody>
      </p: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1206500" y="2368550"/>
            <a:ext cx="4545013" cy="88900"/>
            <a:chOff x="2829" y="3014"/>
            <a:chExt cx="5764" cy="113"/>
          </a:xfrm>
        </p:grpSpPr>
        <p:grpSp>
          <p:nvGrpSpPr>
            <p:cNvPr id="19477" name="Group 26"/>
            <p:cNvGrpSpPr>
              <a:grpSpLocks/>
            </p:cNvGrpSpPr>
            <p:nvPr/>
          </p:nvGrpSpPr>
          <p:grpSpPr bwMode="auto">
            <a:xfrm>
              <a:off x="2829" y="3014"/>
              <a:ext cx="113" cy="113"/>
              <a:chOff x="2379" y="4370"/>
              <a:chExt cx="113" cy="113"/>
            </a:xfrm>
          </p:grpSpPr>
          <p:cxnSp>
            <p:nvCxnSpPr>
              <p:cNvPr id="19493" name="AutoShape 28"/>
              <p:cNvCxnSpPr>
                <a:cxnSpLocks noChangeShapeType="1"/>
              </p:cNvCxnSpPr>
              <p:nvPr/>
            </p:nvCxnSpPr>
            <p:spPr bwMode="auto">
              <a:xfrm>
                <a:off x="2434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94" name="AutoShape 27"/>
              <p:cNvCxnSpPr>
                <a:cxnSpLocks noChangeShapeType="1"/>
              </p:cNvCxnSpPr>
              <p:nvPr/>
            </p:nvCxnSpPr>
            <p:spPr bwMode="auto">
              <a:xfrm rot="5400000">
                <a:off x="2435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78" name="Group 23"/>
            <p:cNvGrpSpPr>
              <a:grpSpLocks/>
            </p:cNvGrpSpPr>
            <p:nvPr/>
          </p:nvGrpSpPr>
          <p:grpSpPr bwMode="auto">
            <a:xfrm>
              <a:off x="3959" y="3014"/>
              <a:ext cx="113" cy="113"/>
              <a:chOff x="2379" y="4370"/>
              <a:chExt cx="113" cy="113"/>
            </a:xfrm>
          </p:grpSpPr>
          <p:cxnSp>
            <p:nvCxnSpPr>
              <p:cNvPr id="19491" name="AutoShape 25"/>
              <p:cNvCxnSpPr>
                <a:cxnSpLocks noChangeShapeType="1"/>
              </p:cNvCxnSpPr>
              <p:nvPr/>
            </p:nvCxnSpPr>
            <p:spPr bwMode="auto">
              <a:xfrm>
                <a:off x="2434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92" name="AutoShape 24"/>
              <p:cNvCxnSpPr>
                <a:cxnSpLocks noChangeShapeType="1"/>
              </p:cNvCxnSpPr>
              <p:nvPr/>
            </p:nvCxnSpPr>
            <p:spPr bwMode="auto">
              <a:xfrm rot="5400000">
                <a:off x="2435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79" name="Group 20"/>
            <p:cNvGrpSpPr>
              <a:grpSpLocks/>
            </p:cNvGrpSpPr>
            <p:nvPr/>
          </p:nvGrpSpPr>
          <p:grpSpPr bwMode="auto">
            <a:xfrm>
              <a:off x="5089" y="3014"/>
              <a:ext cx="113" cy="113"/>
              <a:chOff x="2379" y="4370"/>
              <a:chExt cx="113" cy="113"/>
            </a:xfrm>
          </p:grpSpPr>
          <p:cxnSp>
            <p:nvCxnSpPr>
              <p:cNvPr id="19489" name="AutoShape 22"/>
              <p:cNvCxnSpPr>
                <a:cxnSpLocks noChangeShapeType="1"/>
              </p:cNvCxnSpPr>
              <p:nvPr/>
            </p:nvCxnSpPr>
            <p:spPr bwMode="auto">
              <a:xfrm>
                <a:off x="2434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90" name="AutoShape 21"/>
              <p:cNvCxnSpPr>
                <a:cxnSpLocks noChangeShapeType="1"/>
              </p:cNvCxnSpPr>
              <p:nvPr/>
            </p:nvCxnSpPr>
            <p:spPr bwMode="auto">
              <a:xfrm rot="5400000">
                <a:off x="2435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80" name="Group 17"/>
            <p:cNvGrpSpPr>
              <a:grpSpLocks/>
            </p:cNvGrpSpPr>
            <p:nvPr/>
          </p:nvGrpSpPr>
          <p:grpSpPr bwMode="auto">
            <a:xfrm>
              <a:off x="6219" y="3014"/>
              <a:ext cx="113" cy="113"/>
              <a:chOff x="2379" y="4370"/>
              <a:chExt cx="113" cy="113"/>
            </a:xfrm>
          </p:grpSpPr>
          <p:cxnSp>
            <p:nvCxnSpPr>
              <p:cNvPr id="19487" name="AutoShape 19"/>
              <p:cNvCxnSpPr>
                <a:cxnSpLocks noChangeShapeType="1"/>
              </p:cNvCxnSpPr>
              <p:nvPr/>
            </p:nvCxnSpPr>
            <p:spPr bwMode="auto">
              <a:xfrm>
                <a:off x="2434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88" name="AutoShape 18"/>
              <p:cNvCxnSpPr>
                <a:cxnSpLocks noChangeShapeType="1"/>
              </p:cNvCxnSpPr>
              <p:nvPr/>
            </p:nvCxnSpPr>
            <p:spPr bwMode="auto">
              <a:xfrm rot="5400000">
                <a:off x="2435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81" name="Group 14"/>
            <p:cNvGrpSpPr>
              <a:grpSpLocks/>
            </p:cNvGrpSpPr>
            <p:nvPr/>
          </p:nvGrpSpPr>
          <p:grpSpPr bwMode="auto">
            <a:xfrm>
              <a:off x="7350" y="3014"/>
              <a:ext cx="113" cy="113"/>
              <a:chOff x="2379" y="4370"/>
              <a:chExt cx="113" cy="113"/>
            </a:xfrm>
          </p:grpSpPr>
          <p:cxnSp>
            <p:nvCxnSpPr>
              <p:cNvPr id="19485" name="AutoShape 16"/>
              <p:cNvCxnSpPr>
                <a:cxnSpLocks noChangeShapeType="1"/>
              </p:cNvCxnSpPr>
              <p:nvPr/>
            </p:nvCxnSpPr>
            <p:spPr bwMode="auto">
              <a:xfrm>
                <a:off x="2434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86" name="AutoShape 15"/>
              <p:cNvCxnSpPr>
                <a:cxnSpLocks noChangeShapeType="1"/>
              </p:cNvCxnSpPr>
              <p:nvPr/>
            </p:nvCxnSpPr>
            <p:spPr bwMode="auto">
              <a:xfrm rot="5400000">
                <a:off x="2435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82" name="Group 11"/>
            <p:cNvGrpSpPr>
              <a:grpSpLocks/>
            </p:cNvGrpSpPr>
            <p:nvPr/>
          </p:nvGrpSpPr>
          <p:grpSpPr bwMode="auto">
            <a:xfrm>
              <a:off x="8480" y="3014"/>
              <a:ext cx="113" cy="113"/>
              <a:chOff x="2379" y="4370"/>
              <a:chExt cx="113" cy="113"/>
            </a:xfrm>
          </p:grpSpPr>
          <p:cxnSp>
            <p:nvCxnSpPr>
              <p:cNvPr id="19483" name="AutoShape 13"/>
              <p:cNvCxnSpPr>
                <a:cxnSpLocks noChangeShapeType="1"/>
              </p:cNvCxnSpPr>
              <p:nvPr/>
            </p:nvCxnSpPr>
            <p:spPr bwMode="auto">
              <a:xfrm>
                <a:off x="2434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84" name="AutoShape 12"/>
              <p:cNvCxnSpPr>
                <a:cxnSpLocks noChangeShapeType="1"/>
              </p:cNvCxnSpPr>
              <p:nvPr/>
            </p:nvCxnSpPr>
            <p:spPr bwMode="auto">
              <a:xfrm rot="5400000">
                <a:off x="2435" y="4370"/>
                <a:ext cx="1" cy="113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21" name="Groupe 94"/>
          <p:cNvGrpSpPr>
            <a:grpSpLocks/>
          </p:cNvGrpSpPr>
          <p:nvPr/>
        </p:nvGrpSpPr>
        <p:grpSpPr bwMode="auto">
          <a:xfrm>
            <a:off x="3255963" y="2625725"/>
            <a:ext cx="466725" cy="338138"/>
            <a:chOff x="3973513" y="4341813"/>
            <a:chExt cx="466725" cy="338137"/>
          </a:xfrm>
        </p:grpSpPr>
        <p:cxnSp>
          <p:nvCxnSpPr>
            <p:cNvPr id="19475" name="AutoShape 8"/>
            <p:cNvCxnSpPr>
              <a:cxnSpLocks noChangeShapeType="1"/>
            </p:cNvCxnSpPr>
            <p:nvPr/>
          </p:nvCxnSpPr>
          <p:spPr bwMode="auto">
            <a:xfrm rot="5400000">
              <a:off x="4198144" y="4252119"/>
              <a:ext cx="0" cy="17938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6" name="Text Box 31"/>
            <p:cNvSpPr txBox="1">
              <a:spLocks noChangeArrowheads="1"/>
            </p:cNvSpPr>
            <p:nvPr/>
          </p:nvSpPr>
          <p:spPr bwMode="auto">
            <a:xfrm>
              <a:off x="3973513" y="4383088"/>
              <a:ext cx="466725" cy="296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6200" tIns="0" rIns="16200" bIns="0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/>
              <a:r>
                <a:rPr lang="fr-FR" altLang="zh-CN" sz="1800" b="1">
                  <a:latin typeface="Euclid Fraktur" pitchFamily="66" charset="2"/>
                  <a:ea typeface="SimSun" pitchFamily="2" charset="-122"/>
                  <a:cs typeface="Times New Roman" pitchFamily="18" charset="0"/>
                </a:rPr>
                <a:t>D</a:t>
              </a:r>
              <a:endParaRPr lang="fr-FR" altLang="zh-CN" b="1">
                <a:ea typeface="SimSun" pitchFamily="2" charset="-122"/>
                <a:cs typeface="Times New Roman" pitchFamily="18" charset="0"/>
              </a:endParaRPr>
            </a:p>
          </p:txBody>
        </p:sp>
      </p:grpSp>
      <p:sp>
        <p:nvSpPr>
          <p:cNvPr id="19469" name="Rectangle 9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70" name="Object 95"/>
          <p:cNvGraphicFramePr>
            <a:graphicFrameLocks noChangeAspect="1"/>
          </p:cNvGraphicFramePr>
          <p:nvPr/>
        </p:nvGraphicFramePr>
        <p:xfrm>
          <a:off x="746125" y="3089275"/>
          <a:ext cx="388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" name="Equation" r:id="rId3" imgW="3886200" imgH="457200" progId="Equation.DSMT4">
                  <p:embed/>
                </p:oleObj>
              </mc:Choice>
              <mc:Fallback>
                <p:oleObj name="Equation" r:id="rId3" imgW="3886200" imgH="457200" progId="Equation.DSMT4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3089275"/>
                        <a:ext cx="3886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1" name="Rectangle 9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72" name="Object 97"/>
          <p:cNvGraphicFramePr>
            <a:graphicFrameLocks noChangeAspect="1"/>
          </p:cNvGraphicFramePr>
          <p:nvPr/>
        </p:nvGraphicFramePr>
        <p:xfrm>
          <a:off x="223838" y="3597275"/>
          <a:ext cx="4830762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2" name="Equation" r:id="rId5" imgW="6045200" imgH="711200" progId="Equation.DSMT4">
                  <p:embed/>
                </p:oleObj>
              </mc:Choice>
              <mc:Fallback>
                <p:oleObj name="Equation" r:id="rId5" imgW="6045200" imgH="711200" progId="Equation.DSMT4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8" y="3597275"/>
                        <a:ext cx="4830762" cy="57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" name="Espace réservé du contenu 2"/>
          <p:cNvSpPr txBox="1">
            <a:spLocks/>
          </p:cNvSpPr>
          <p:nvPr/>
        </p:nvSpPr>
        <p:spPr bwMode="auto">
          <a:xfrm>
            <a:off x="-28575" y="4384675"/>
            <a:ext cx="58197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182563" indent="-182563" algn="ctr" eaLnBrk="0" hangingPunct="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fr-FR" kern="0" dirty="0">
                <a:latin typeface="Verdana" pitchFamily="34" charset="0"/>
              </a:rPr>
              <a:t>Problème instationnaire avec conduction, convection et rayonnement pariétal : </a:t>
            </a:r>
            <a:r>
              <a:rPr lang="fr-FR" kern="0" dirty="0">
                <a:solidFill>
                  <a:srgbClr val="800000"/>
                </a:solidFill>
                <a:latin typeface="Verdana" pitchFamily="34" charset="0"/>
              </a:rPr>
              <a:t>valeurs </a:t>
            </a:r>
            <a:r>
              <a:rPr lang="fr-FR" i="1" kern="0" dirty="0">
                <a:solidFill>
                  <a:srgbClr val="800000"/>
                </a:solidFill>
                <a:latin typeface="Verdana" pitchFamily="34" charset="0"/>
              </a:rPr>
              <a:t>locales</a:t>
            </a:r>
            <a:r>
              <a:rPr lang="fr-FR" kern="0" dirty="0">
                <a:solidFill>
                  <a:srgbClr val="800000"/>
                </a:solidFill>
                <a:latin typeface="Verdana" pitchFamily="34" charset="0"/>
              </a:rPr>
              <a:t> idem méthode directe, valeurs </a:t>
            </a:r>
            <a:r>
              <a:rPr lang="fr-FR" i="1" kern="0" dirty="0">
                <a:solidFill>
                  <a:srgbClr val="800000"/>
                </a:solidFill>
                <a:latin typeface="Verdana" pitchFamily="34" charset="0"/>
              </a:rPr>
              <a:t>globales</a:t>
            </a:r>
            <a:r>
              <a:rPr lang="fr-FR" kern="0" dirty="0">
                <a:solidFill>
                  <a:srgbClr val="800000"/>
                </a:solidFill>
                <a:latin typeface="Verdana" pitchFamily="34" charset="0"/>
              </a:rPr>
              <a:t> bien représentatives</a:t>
            </a:r>
            <a:r>
              <a:rPr lang="fr-FR" kern="0" dirty="0">
                <a:latin typeface="Verdana" pitchFamily="34" charset="0"/>
              </a:rPr>
              <a:t>.</a:t>
            </a:r>
            <a:endParaRPr lang="en-US" kern="0" dirty="0">
              <a:latin typeface="Verdana" pitchFamily="34" charset="0"/>
            </a:endParaRPr>
          </a:p>
        </p:txBody>
      </p:sp>
      <p:pic>
        <p:nvPicPr>
          <p:cNvPr id="19474" name="Image 105" descr="profils_bold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463" y="2914650"/>
            <a:ext cx="3397250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9" grpId="0" autoUpdateAnimBg="0"/>
      <p:bldP spid="2051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4" descr="Logo_GRES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5" y="5267325"/>
            <a:ext cx="9318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ADNBATI = un benchmark, un groupe de travail</a:t>
            </a:r>
            <a:r>
              <a:rPr lang="fr-FR" sz="1800" b="0" smtClean="0"/>
              <a:t/>
            </a:r>
            <a:br>
              <a:rPr lang="fr-FR" sz="1800" b="0" smtClean="0"/>
            </a:br>
            <a:r>
              <a:rPr lang="fr-FR" sz="1800" b="0" smtClean="0"/>
              <a:t>http://adnbati.limsi.fr</a:t>
            </a:r>
            <a:endParaRPr lang="en-US" sz="1800" b="0" smtClean="0"/>
          </a:p>
        </p:txBody>
      </p:sp>
      <p:sp>
        <p:nvSpPr>
          <p:cNvPr id="20484" name="Espace réservé du contenu 2"/>
          <p:cNvSpPr>
            <a:spLocks noGrp="1"/>
          </p:cNvSpPr>
          <p:nvPr>
            <p:ph idx="1"/>
          </p:nvPr>
        </p:nvSpPr>
        <p:spPr>
          <a:xfrm>
            <a:off x="179388" y="1223963"/>
            <a:ext cx="8785225" cy="3067050"/>
          </a:xfrm>
        </p:spPr>
        <p:txBody>
          <a:bodyPr/>
          <a:lstStyle/>
          <a:p>
            <a:pPr algn="ctr"/>
            <a:r>
              <a:rPr lang="fr-FR" b="1" smtClean="0">
                <a:solidFill>
                  <a:srgbClr val="800000"/>
                </a:solidFill>
              </a:rPr>
              <a:t>But : comparer les méthodes de simulation des transferts</a:t>
            </a:r>
            <a:r>
              <a:rPr lang="fr-FR" smtClean="0"/>
              <a:t> par flux d’air dans le bâtiment, </a:t>
            </a:r>
            <a:br>
              <a:rPr lang="fr-FR" smtClean="0"/>
            </a:br>
            <a:r>
              <a:rPr lang="fr-FR" smtClean="0">
                <a:solidFill>
                  <a:srgbClr val="000066"/>
                </a:solidFill>
              </a:rPr>
              <a:t>depuis les formules analytiques jusqu’à la MFN </a:t>
            </a:r>
            <a:r>
              <a:rPr lang="fr-FR" sz="1800" smtClean="0">
                <a:solidFill>
                  <a:srgbClr val="000066"/>
                </a:solidFill>
              </a:rPr>
              <a:t>(presque)</a:t>
            </a:r>
            <a:r>
              <a:rPr lang="fr-FR" smtClean="0">
                <a:solidFill>
                  <a:srgbClr val="000066"/>
                </a:solidFill>
              </a:rPr>
              <a:t> résolue</a:t>
            </a:r>
            <a:r>
              <a:rPr lang="fr-FR" smtClean="0"/>
              <a:t>.</a:t>
            </a:r>
          </a:p>
          <a:p>
            <a:pPr algn="ctr"/>
            <a:endParaRPr lang="fr-FR" sz="800" smtClean="0"/>
          </a:p>
          <a:p>
            <a:pPr algn="ctr"/>
            <a:r>
              <a:rPr lang="fr-FR" i="1" smtClean="0">
                <a:solidFill>
                  <a:srgbClr val="800000"/>
                </a:solidFill>
              </a:rPr>
              <a:t>Rassembler bureaux d’études et laboratoires de recherche </a:t>
            </a:r>
            <a:br>
              <a:rPr lang="fr-FR" i="1" smtClean="0">
                <a:solidFill>
                  <a:srgbClr val="800000"/>
                </a:solidFill>
              </a:rPr>
            </a:br>
            <a:r>
              <a:rPr lang="fr-FR" i="1" smtClean="0">
                <a:solidFill>
                  <a:srgbClr val="800000"/>
                </a:solidFill>
              </a:rPr>
              <a:t>dans une réflexion collaborative sur les méthodes</a:t>
            </a:r>
            <a:r>
              <a:rPr lang="fr-FR" smtClean="0"/>
              <a:t>.</a:t>
            </a:r>
          </a:p>
          <a:p>
            <a:pPr algn="ctr"/>
            <a:endParaRPr lang="fr-FR" sz="800" smtClean="0"/>
          </a:p>
          <a:p>
            <a:r>
              <a:rPr lang="fr-FR" smtClean="0"/>
              <a:t>Constitution d’un groupe de travail sur </a:t>
            </a:r>
            <a:br>
              <a:rPr lang="fr-FR" smtClean="0"/>
            </a:br>
            <a:r>
              <a:rPr lang="fr-FR" smtClean="0"/>
              <a:t>ce benchmark et cette comparaison.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5FFAF-DE84-47A0-855A-9434D46D78F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0487" name="Image 7" descr="Logo_LOCI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50" y="4481513"/>
            <a:ext cx="8699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Image 10" descr="cenaero_rgb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4884738"/>
            <a:ext cx="13811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Image 11" descr="logo-piment-quadr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3" y="3948113"/>
            <a:ext cx="5080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Image 11" descr="CEA_logo_Hau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957638"/>
            <a:ext cx="947737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Image 12" descr="LOGO_INESok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75" y="4413250"/>
            <a:ext cx="1074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5" descr="LogoLIMSI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3890963"/>
            <a:ext cx="7556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Image 12" descr="nobatek-pt_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63" y="4916488"/>
            <a:ext cx="9334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Image 13" descr="logo_leptiab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396240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Hypothèses numériques</a:t>
            </a:r>
            <a:endParaRPr lang="en-US" smtClean="0"/>
          </a:p>
        </p:txBody>
      </p:sp>
      <p:sp>
        <p:nvSpPr>
          <p:cNvPr id="2150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smtClean="0">
                <a:solidFill>
                  <a:srgbClr val="990033"/>
                </a:solidFill>
              </a:rPr>
              <a:t>Pas de modèle de turbulence</a:t>
            </a:r>
            <a:r>
              <a:rPr lang="fr-FR" smtClean="0"/>
              <a:t>.</a:t>
            </a:r>
          </a:p>
          <a:p>
            <a:pPr algn="ctr"/>
            <a:endParaRPr lang="fr-FR" sz="1200" smtClean="0"/>
          </a:p>
          <a:p>
            <a:pPr algn="ctr"/>
            <a:r>
              <a:rPr lang="fr-FR" smtClean="0">
                <a:solidFill>
                  <a:srgbClr val="000099"/>
                </a:solidFill>
              </a:rPr>
              <a:t>Conditions aux limites aux ouvertures</a:t>
            </a:r>
            <a:r>
              <a:rPr lang="fr-FR" smtClean="0"/>
              <a:t> :</a:t>
            </a:r>
          </a:p>
          <a:p>
            <a:pPr lvl="1" algn="ctr"/>
            <a:r>
              <a:rPr lang="fr-FR" u="sng" smtClean="0">
                <a:solidFill>
                  <a:srgbClr val="990033"/>
                </a:solidFill>
              </a:rPr>
              <a:t>Thermique</a:t>
            </a:r>
            <a:r>
              <a:rPr lang="fr-FR" smtClean="0">
                <a:solidFill>
                  <a:srgbClr val="990033"/>
                </a:solidFill>
              </a:rPr>
              <a:t> </a:t>
            </a:r>
            <a:r>
              <a:rPr lang="fr-FR" smtClean="0"/>
              <a:t>: le fluide entre à 25°C ; </a:t>
            </a:r>
            <a:br>
              <a:rPr lang="fr-FR" smtClean="0"/>
            </a:br>
            <a:r>
              <a:rPr lang="fr-FR" smtClean="0"/>
              <a:t>adiabaticité là où le fluide sort.</a:t>
            </a:r>
          </a:p>
          <a:p>
            <a:pPr lvl="1" algn="ctr"/>
            <a:r>
              <a:rPr lang="fr-FR" u="sng" smtClean="0">
                <a:solidFill>
                  <a:srgbClr val="990033"/>
                </a:solidFill>
              </a:rPr>
              <a:t>Dynamique</a:t>
            </a:r>
            <a:r>
              <a:rPr lang="fr-FR" smtClean="0"/>
              <a:t> : non-réflexion à la frontière (</a:t>
            </a:r>
            <a:r>
              <a:rPr lang="fr-FR" b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</a:t>
            </a:r>
            <a:r>
              <a:rPr lang="fr-FR" b="1" smtClean="0">
                <a:latin typeface="Times New Roman" pitchFamily="18" charset="0"/>
                <a:cs typeface="Times New Roman" pitchFamily="18" charset="0"/>
              </a:rPr>
              <a:t>v.n=[0]</a:t>
            </a:r>
            <a:r>
              <a:rPr lang="fr-FR" smtClean="0"/>
              <a:t>), </a:t>
            </a:r>
            <a:br>
              <a:rPr lang="fr-FR" smtClean="0"/>
            </a:br>
            <a:r>
              <a:rPr lang="fr-FR" smtClean="0"/>
              <a:t>plus une relation entre </a:t>
            </a:r>
            <a:br>
              <a:rPr lang="fr-FR" smtClean="0"/>
            </a:br>
            <a:r>
              <a:rPr lang="fr-FR" smtClean="0"/>
              <a:t>les pressions moyennes à l’entrée / sortie </a:t>
            </a:r>
            <a:br>
              <a:rPr lang="fr-FR" smtClean="0"/>
            </a:br>
            <a:r>
              <a:rPr lang="fr-FR" smtClean="0"/>
              <a:t>et l’énergie cinétique à l’entrée :</a:t>
            </a:r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510" name="Object 1"/>
          <p:cNvGraphicFramePr>
            <a:graphicFrameLocks noChangeAspect="1"/>
          </p:cNvGraphicFramePr>
          <p:nvPr/>
        </p:nvGraphicFramePr>
        <p:xfrm>
          <a:off x="1925638" y="4084638"/>
          <a:ext cx="5810250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Equation" r:id="rId3" imgW="5803900" imgH="749300" progId="Equation.DSMT4">
                  <p:embed/>
                </p:oleObj>
              </mc:Choice>
              <mc:Fallback>
                <p:oleObj name="Equation" r:id="rId3" imgW="5803900" imgH="749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8" y="4084638"/>
                        <a:ext cx="5810250" cy="75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591FFF-6911-4F98-95C4-6E08A48F55D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 19" descr="temp05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00" y="-219075"/>
            <a:ext cx="5978525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D14AD0-72A1-4189-84E7-79930FCD9C7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2533" name="Rectangle 21"/>
          <p:cNvSpPr>
            <a:spLocks noChangeArrowheads="1"/>
          </p:cNvSpPr>
          <p:nvPr/>
        </p:nvSpPr>
        <p:spPr bwMode="auto">
          <a:xfrm>
            <a:off x="3995738" y="0"/>
            <a:ext cx="1082675" cy="58102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/>
          <a:lstStyle/>
          <a:p>
            <a:pPr marL="457200" indent="-457200" algn="ctr"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225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Comparaison qualitative (température)</a:t>
            </a:r>
            <a:endParaRPr lang="en-US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963" y="5133975"/>
            <a:ext cx="8964612" cy="647700"/>
          </a:xfrm>
        </p:spPr>
        <p:txBody>
          <a:bodyPr/>
          <a:lstStyle/>
          <a:p>
            <a:pPr algn="ctr">
              <a:defRPr/>
            </a:pPr>
            <a:r>
              <a:rPr lang="fr-FR" dirty="0" smtClean="0">
                <a:solidFill>
                  <a:srgbClr val="800000"/>
                </a:solidFill>
                <a:latin typeface="+mj-lt"/>
              </a:rPr>
              <a:t>Assez bonne cohérence qualitative : </a:t>
            </a:r>
            <a:br>
              <a:rPr lang="fr-FR" dirty="0" smtClean="0">
                <a:solidFill>
                  <a:srgbClr val="800000"/>
                </a:solidFill>
                <a:latin typeface="+mj-lt"/>
              </a:rPr>
            </a:br>
            <a:r>
              <a:rPr lang="fr-FR" dirty="0" smtClean="0">
                <a:solidFill>
                  <a:srgbClr val="800000"/>
                </a:solidFill>
                <a:latin typeface="+mj-lt"/>
              </a:rPr>
              <a:t>écoulement moyen rampant, avec advection de panaches.</a:t>
            </a:r>
            <a:endParaRPr lang="en-US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22536" name="Image 14" descr="Piment_T_2D_ADN_1_57_10_8_DT_5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815975"/>
            <a:ext cx="41465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Espace réservé du contenu 2"/>
          <p:cNvSpPr txBox="1">
            <a:spLocks/>
          </p:cNvSpPr>
          <p:nvPr/>
        </p:nvSpPr>
        <p:spPr bwMode="auto">
          <a:xfrm>
            <a:off x="112713" y="2614613"/>
            <a:ext cx="87852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fr-FR" sz="1800" kern="0" dirty="0">
                <a:solidFill>
                  <a:srgbClr val="000066"/>
                </a:solidFill>
                <a:latin typeface="+mj-lt"/>
              </a:rPr>
              <a:t>En instantanés.</a:t>
            </a:r>
            <a:endParaRPr lang="en-US" sz="1800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22538" name="Rectangle 24"/>
          <p:cNvSpPr>
            <a:spLocks noChangeArrowheads="1"/>
          </p:cNvSpPr>
          <p:nvPr/>
        </p:nvSpPr>
        <p:spPr bwMode="auto">
          <a:xfrm>
            <a:off x="4318000" y="3221038"/>
            <a:ext cx="5684838" cy="1266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/>
          <a:lstStyle/>
          <a:p>
            <a:pPr marL="457200" indent="-457200" algn="ctr" eaLnBrk="0" hangingPunct="0">
              <a:spcBef>
                <a:spcPct val="50000"/>
              </a:spcBef>
            </a:pPr>
            <a:endParaRPr lang="en-US"/>
          </a:p>
        </p:txBody>
      </p:sp>
      <p:pic>
        <p:nvPicPr>
          <p:cNvPr id="22539" name="Image 10" descr="LOCIE_01_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75" y="3100388"/>
            <a:ext cx="4038600" cy="162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Image 22" descr="Tpr_01_Pimen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3100388"/>
            <a:ext cx="4165600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Espace réservé du contenu 2"/>
          <p:cNvSpPr txBox="1">
            <a:spLocks/>
          </p:cNvSpPr>
          <p:nvPr/>
        </p:nvSpPr>
        <p:spPr bwMode="auto">
          <a:xfrm>
            <a:off x="141288" y="4665663"/>
            <a:ext cx="87852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fr-FR" sz="1800" kern="0" dirty="0">
                <a:solidFill>
                  <a:srgbClr val="000066"/>
                </a:solidFill>
                <a:latin typeface="+mj-lt"/>
              </a:rPr>
              <a:t>En moyenne.</a:t>
            </a:r>
            <a:endParaRPr lang="en-US" sz="1800" kern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Comparaison quantitative pour </a:t>
            </a:r>
            <a:r>
              <a:rPr lang="fr-FR" smtClean="0">
                <a:latin typeface="Symbol" pitchFamily="18" charset="2"/>
              </a:rPr>
              <a:t>D</a:t>
            </a:r>
            <a:r>
              <a:rPr lang="fr-FR" i="1" smtClean="0"/>
              <a:t>T</a:t>
            </a:r>
            <a:r>
              <a:rPr lang="fr-FR" smtClean="0"/>
              <a:t> = 0.1 K</a:t>
            </a:r>
            <a:endParaRPr lang="en-US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388" y="4937125"/>
            <a:ext cx="8785225" cy="844550"/>
          </a:xfrm>
        </p:spPr>
        <p:txBody>
          <a:bodyPr/>
          <a:lstStyle/>
          <a:p>
            <a:pPr algn="ctr">
              <a:defRPr/>
            </a:pPr>
            <a:r>
              <a:rPr lang="fr-FR" dirty="0" smtClean="0">
                <a:latin typeface="+mj-lt"/>
              </a:rPr>
              <a:t>Résultats en relative cohérence, malgré un point très singulier.</a:t>
            </a:r>
            <a:endParaRPr lang="en-US" dirty="0">
              <a:latin typeface="+mj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C9996F-6374-4747-A1FE-284EE48CB6D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3558" name="Image 7" descr="Flowrates01_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69950"/>
            <a:ext cx="400050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Image 8" descr="CoolRates01_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869950"/>
            <a:ext cx="4021137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Comparaison quantitative pour </a:t>
            </a:r>
            <a:r>
              <a:rPr lang="fr-FR" smtClean="0">
                <a:latin typeface="Symbol" pitchFamily="18" charset="2"/>
              </a:rPr>
              <a:t>D</a:t>
            </a:r>
            <a:r>
              <a:rPr lang="fr-FR" i="1" smtClean="0"/>
              <a:t>T</a:t>
            </a:r>
            <a:r>
              <a:rPr lang="fr-FR" smtClean="0"/>
              <a:t> = 0.5 K</a:t>
            </a:r>
            <a:endParaRPr lang="en-US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675" y="4937125"/>
            <a:ext cx="8964613" cy="844550"/>
          </a:xfrm>
        </p:spPr>
        <p:txBody>
          <a:bodyPr/>
          <a:lstStyle/>
          <a:p>
            <a:pPr algn="ctr">
              <a:defRPr/>
            </a:pPr>
            <a:r>
              <a:rPr lang="fr-FR" dirty="0" smtClean="0">
                <a:latin typeface="+mj-lt"/>
              </a:rPr>
              <a:t>Hormis </a:t>
            </a:r>
            <a:r>
              <a:rPr lang="fr-FR" dirty="0" smtClean="0"/>
              <a:t>un point très singulier, la cohérence des r</a:t>
            </a:r>
            <a:r>
              <a:rPr lang="fr-FR" dirty="0" smtClean="0">
                <a:latin typeface="+mj-lt"/>
              </a:rPr>
              <a:t>ésultats est assez bonne. À améliorer : l’évaluation de la température interne.</a:t>
            </a:r>
            <a:endParaRPr lang="en-US" dirty="0">
              <a:latin typeface="+mj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6E59D4-A5DC-4911-BE43-E4C09F12CD1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4582" name="Image 7" descr="Flowrates05_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877888"/>
            <a:ext cx="409257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Image 8" descr="CoolRates05_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877888"/>
            <a:ext cx="3973513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début plus qu’une conclusion</a:t>
            </a:r>
            <a:endParaRPr lang="en-US" smtClean="0"/>
          </a:p>
        </p:txBody>
      </p:sp>
      <p:sp>
        <p:nvSpPr>
          <p:cNvPr id="2560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smtClean="0"/>
          </a:p>
          <a:p>
            <a:pPr algn="ctr"/>
            <a:r>
              <a:rPr lang="fr-FR" smtClean="0"/>
              <a:t>Qualitativement : assez bon accord</a:t>
            </a:r>
          </a:p>
          <a:p>
            <a:pPr algn="ctr"/>
            <a:endParaRPr lang="fr-FR" smtClean="0"/>
          </a:p>
          <a:p>
            <a:pPr algn="ctr"/>
            <a:r>
              <a:rPr lang="fr-FR" smtClean="0"/>
              <a:t>Quantitativement : des différences qui restent à analyser</a:t>
            </a:r>
          </a:p>
          <a:p>
            <a:pPr algn="ctr"/>
            <a:endParaRPr lang="fr-FR" smtClean="0"/>
          </a:p>
          <a:p>
            <a:pPr algn="ctr"/>
            <a:r>
              <a:rPr lang="fr-FR" smtClean="0"/>
              <a:t>Projet : transformer la dynamique créée </a:t>
            </a:r>
            <a:br>
              <a:rPr lang="fr-FR" smtClean="0"/>
            </a:br>
            <a:r>
              <a:rPr lang="fr-FR" smtClean="0"/>
              <a:t>dans ce groupe de travail </a:t>
            </a:r>
            <a:br>
              <a:rPr lang="fr-FR" smtClean="0"/>
            </a:br>
            <a:r>
              <a:rPr lang="fr-FR" smtClean="0"/>
              <a:t>en un projet ANR.</a:t>
            </a:r>
          </a:p>
          <a:p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3558EAD-B6FE-46D0-BE06-D0CC8202FF1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5975"/>
          </a:xfrm>
        </p:spPr>
        <p:txBody>
          <a:bodyPr/>
          <a:lstStyle/>
          <a:p>
            <a:r>
              <a:rPr lang="fr-FR" smtClean="0"/>
              <a:t>Publications</a:t>
            </a:r>
            <a:endParaRPr lang="en-US" smtClean="0"/>
          </a:p>
        </p:txBody>
      </p:sp>
      <p:sp>
        <p:nvSpPr>
          <p:cNvPr id="25603" name="Espace réservé du contenu 2"/>
          <p:cNvSpPr>
            <a:spLocks noGrp="1"/>
          </p:cNvSpPr>
          <p:nvPr>
            <p:ph idx="1"/>
          </p:nvPr>
        </p:nvSpPr>
        <p:spPr>
          <a:xfrm>
            <a:off x="179388" y="844550"/>
            <a:ext cx="8785225" cy="4937125"/>
          </a:xfrm>
        </p:spPr>
        <p:txBody>
          <a:bodyPr/>
          <a:lstStyle/>
          <a:p>
            <a:pPr>
              <a:defRPr/>
            </a:pPr>
            <a:r>
              <a:rPr lang="fr-FR" b="1" dirty="0" smtClean="0"/>
              <a:t>Deux Conférences Internationales</a:t>
            </a:r>
          </a:p>
          <a:p>
            <a:pPr marL="534988" lvl="1" indent="-268288">
              <a:defRPr/>
            </a:pPr>
            <a:r>
              <a:rPr lang="en-US" sz="1600" dirty="0" smtClean="0"/>
              <a:t>B. </a:t>
            </a:r>
            <a:r>
              <a:rPr lang="en-US" sz="1600" dirty="0" err="1" smtClean="0"/>
              <a:t>Brangeon</a:t>
            </a:r>
            <a:r>
              <a:rPr lang="en-US" sz="1600" dirty="0" smtClean="0"/>
              <a:t>, A. </a:t>
            </a:r>
            <a:r>
              <a:rPr lang="en-US" sz="1600" dirty="0" err="1" smtClean="0"/>
              <a:t>Bastide</a:t>
            </a:r>
            <a:r>
              <a:rPr lang="en-US" sz="1600" dirty="0" smtClean="0"/>
              <a:t>, P. </a:t>
            </a:r>
            <a:r>
              <a:rPr lang="en-US" sz="1600" dirty="0" err="1" smtClean="0"/>
              <a:t>Joubert</a:t>
            </a:r>
            <a:r>
              <a:rPr lang="en-US" sz="1600" dirty="0" smtClean="0"/>
              <a:t>, M. Pons. Numerical investigation of natural convection in a cavity using an open geometry. </a:t>
            </a:r>
            <a:r>
              <a:rPr lang="en-US" sz="1600" i="1" dirty="0" smtClean="0"/>
              <a:t>12th International Conference on Indoor Air Quality and Climate (Indoor Air)</a:t>
            </a:r>
            <a:r>
              <a:rPr lang="en-US" sz="1600" dirty="0" smtClean="0"/>
              <a:t>, June 2011, Austin, Texas, 6p.</a:t>
            </a:r>
          </a:p>
          <a:p>
            <a:pPr marL="534988" lvl="1" indent="-268288">
              <a:defRPr/>
            </a:pPr>
            <a:r>
              <a:rPr lang="en-US" sz="1600" dirty="0" smtClean="0"/>
              <a:t>B. </a:t>
            </a:r>
            <a:r>
              <a:rPr lang="en-US" sz="1600" dirty="0" err="1" smtClean="0"/>
              <a:t>Brangeon</a:t>
            </a:r>
            <a:r>
              <a:rPr lang="en-US" sz="1600" dirty="0" smtClean="0"/>
              <a:t>, A. </a:t>
            </a:r>
            <a:r>
              <a:rPr lang="en-US" sz="1600" dirty="0" err="1" smtClean="0"/>
              <a:t>Bastide</a:t>
            </a:r>
            <a:r>
              <a:rPr lang="en-US" sz="1600" dirty="0" smtClean="0"/>
              <a:t>, P. </a:t>
            </a:r>
            <a:r>
              <a:rPr lang="en-US" sz="1600" dirty="0" err="1" smtClean="0"/>
              <a:t>Joubert</a:t>
            </a:r>
            <a:r>
              <a:rPr lang="en-US" sz="1600" dirty="0" smtClean="0"/>
              <a:t>. Numerical investigation of airflow in an open geometry. </a:t>
            </a:r>
            <a:r>
              <a:rPr lang="en-US" sz="1600" i="1" dirty="0" smtClean="0"/>
              <a:t>12th International Conference on Air Distribution in Rooms (</a:t>
            </a:r>
            <a:r>
              <a:rPr lang="en-US" sz="1600" i="1" dirty="0" err="1" smtClean="0"/>
              <a:t>Roomvent</a:t>
            </a:r>
            <a:r>
              <a:rPr lang="en-US" sz="1600" i="1" dirty="0" smtClean="0"/>
              <a:t>)</a:t>
            </a:r>
            <a:r>
              <a:rPr lang="en-US" sz="1600" dirty="0" smtClean="0"/>
              <a:t>. June 2011, Trondheim, Norway, 8p.</a:t>
            </a:r>
            <a:endParaRPr lang="fr-FR" sz="1600" dirty="0" smtClean="0"/>
          </a:p>
          <a:p>
            <a:pPr>
              <a:defRPr/>
            </a:pPr>
            <a:r>
              <a:rPr lang="fr-FR" b="1" dirty="0" smtClean="0"/>
              <a:t>Deux Conférences Nationales</a:t>
            </a:r>
          </a:p>
          <a:p>
            <a:pPr marL="534988" lvl="1" indent="-268288">
              <a:defRPr/>
            </a:pPr>
            <a:r>
              <a:rPr lang="fr-FR" sz="1600" dirty="0" smtClean="0"/>
              <a:t>Pons M., </a:t>
            </a:r>
            <a:r>
              <a:rPr lang="fr-FR" sz="1600" dirty="0" err="1" smtClean="0"/>
              <a:t>Chhay</a:t>
            </a:r>
            <a:r>
              <a:rPr lang="fr-FR" sz="1600" dirty="0" smtClean="0"/>
              <a:t> M., Chergui J., et Wurtz E., Une méthode multi-niveaux pour coupler radiation et advection-diffusion, Énergie solaire et thermique Actes Congrès Français de Thermique SFT 2011, 24-27 mai, Perpignan, 6 p., 2011. </a:t>
            </a:r>
          </a:p>
          <a:p>
            <a:pPr marL="534988" lvl="1" indent="-268288">
              <a:defRPr/>
            </a:pPr>
            <a:r>
              <a:rPr lang="fr-FR" sz="1600" dirty="0" smtClean="0"/>
              <a:t>B. </a:t>
            </a:r>
            <a:r>
              <a:rPr lang="fr-FR" sz="1600" dirty="0" err="1" smtClean="0"/>
              <a:t>Brangeon</a:t>
            </a:r>
            <a:r>
              <a:rPr lang="fr-FR" sz="1600" dirty="0" smtClean="0"/>
              <a:t>, A. Bastide, P. Joubert, et M. Pons, Étude numérique de la ventilation </a:t>
            </a:r>
            <a:r>
              <a:rPr lang="fr-FR" sz="1600" dirty="0" err="1" smtClean="0"/>
              <a:t>traversante</a:t>
            </a:r>
            <a:r>
              <a:rPr lang="fr-FR" sz="1600" dirty="0" smtClean="0"/>
              <a:t> naturelle dans une cavité ouverte - Application au rafraîchissement passif des locaux, Énergie solaire et thermique Actes Congrès Français de Thermique SFT 2011, 24-27 mai, Perpignan, 6 p., 2011. </a:t>
            </a:r>
          </a:p>
          <a:p>
            <a:pPr>
              <a:defRPr/>
            </a:pPr>
            <a:r>
              <a:rPr lang="fr-FR" b="1" dirty="0" smtClean="0"/>
              <a:t>Trois articles de revue en préparation</a:t>
            </a:r>
            <a:r>
              <a:rPr lang="fr-FR" dirty="0" smtClean="0"/>
              <a:t> (</a:t>
            </a:r>
            <a:r>
              <a:rPr lang="fr-FR" sz="1800" dirty="0" smtClean="0"/>
              <a:t>LOCIE, PIMENT, LIMSI</a:t>
            </a:r>
            <a:r>
              <a:rPr lang="fr-FR" dirty="0" smtClean="0"/>
              <a:t>)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0360D7-832D-4257-BB1B-A781329A480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9963"/>
          </a:xfrm>
        </p:spPr>
        <p:txBody>
          <a:bodyPr/>
          <a:lstStyle/>
          <a:p>
            <a:r>
              <a:rPr lang="fr-FR" smtClean="0"/>
              <a:t>Merci pour votre attention … et vos questions</a:t>
            </a:r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9FAF85-13C7-4646-9FC3-56E0B484A40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7653" name="Espace réservé du contenu 2"/>
          <p:cNvSpPr>
            <a:spLocks noGrp="1"/>
          </p:cNvSpPr>
          <p:nvPr>
            <p:ph idx="1"/>
          </p:nvPr>
        </p:nvSpPr>
        <p:spPr>
          <a:xfrm>
            <a:off x="179388" y="1336675"/>
            <a:ext cx="8785225" cy="3278188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990033"/>
                </a:solidFill>
              </a:rPr>
              <a:t>Merci aussi à </a:t>
            </a:r>
            <a:br>
              <a:rPr lang="fr-FR" smtClean="0">
                <a:solidFill>
                  <a:srgbClr val="990033"/>
                </a:solidFill>
              </a:rPr>
            </a:br>
            <a:r>
              <a:rPr lang="fr-FR" sz="2400" smtClean="0">
                <a:solidFill>
                  <a:srgbClr val="990033"/>
                </a:solidFill>
              </a:rPr>
              <a:t>Cécile Goffaux </a:t>
            </a:r>
            <a:r>
              <a:rPr lang="fr-FR" smtClean="0">
                <a:solidFill>
                  <a:srgbClr val="990033"/>
                </a:solidFill>
              </a:rPr>
              <a:t>(CENAERO), </a:t>
            </a:r>
            <a:r>
              <a:rPr lang="fr-FR" sz="2400" smtClean="0">
                <a:solidFill>
                  <a:srgbClr val="990033"/>
                </a:solidFill>
              </a:rPr>
              <a:t>Chadi Maalouf</a:t>
            </a:r>
            <a:r>
              <a:rPr lang="fr-FR" smtClean="0">
                <a:solidFill>
                  <a:srgbClr val="990033"/>
                </a:solidFill>
              </a:rPr>
              <a:t> (GRESPI), </a:t>
            </a:r>
            <a:r>
              <a:rPr lang="fr-FR" sz="2400" smtClean="0">
                <a:solidFill>
                  <a:srgbClr val="990033"/>
                </a:solidFill>
              </a:rPr>
              <a:t>Arnaud Jay</a:t>
            </a:r>
            <a:r>
              <a:rPr lang="fr-FR" smtClean="0">
                <a:solidFill>
                  <a:srgbClr val="990033"/>
                </a:solidFill>
              </a:rPr>
              <a:t> (CEA-LITEN-LEB), </a:t>
            </a:r>
            <a:r>
              <a:rPr lang="fr-FR" sz="2400" smtClean="0">
                <a:solidFill>
                  <a:srgbClr val="990033"/>
                </a:solidFill>
              </a:rPr>
              <a:t>Patrick Salagnac</a:t>
            </a:r>
            <a:r>
              <a:rPr lang="fr-FR" smtClean="0">
                <a:solidFill>
                  <a:srgbClr val="990033"/>
                </a:solidFill>
              </a:rPr>
              <a:t> (LEPTIAB) </a:t>
            </a:r>
            <a:br>
              <a:rPr lang="fr-FR" smtClean="0">
                <a:solidFill>
                  <a:srgbClr val="990033"/>
                </a:solidFill>
              </a:rPr>
            </a:br>
            <a:r>
              <a:rPr lang="fr-FR" smtClean="0">
                <a:solidFill>
                  <a:srgbClr val="990033"/>
                </a:solidFill>
              </a:rPr>
              <a:t>pour leurs gracieuses et riches contributions,</a:t>
            </a:r>
          </a:p>
          <a:p>
            <a:pPr algn="ctr"/>
            <a:r>
              <a:rPr lang="fr-FR" smtClean="0">
                <a:solidFill>
                  <a:srgbClr val="990033"/>
                </a:solidFill>
              </a:rPr>
              <a:t>…</a:t>
            </a:r>
            <a:r>
              <a:rPr lang="fr-FR" sz="1600" smtClean="0">
                <a:solidFill>
                  <a:srgbClr val="990033"/>
                </a:solidFill>
              </a:rPr>
              <a:t> à M. Pauly (NOBATEK ) </a:t>
            </a:r>
            <a:br>
              <a:rPr lang="fr-FR" sz="1600" smtClean="0">
                <a:solidFill>
                  <a:srgbClr val="990033"/>
                </a:solidFill>
              </a:rPr>
            </a:br>
            <a:r>
              <a:rPr lang="fr-FR" sz="1600" smtClean="0">
                <a:solidFill>
                  <a:srgbClr val="990033"/>
                </a:solidFill>
              </a:rPr>
              <a:t>pour son accompagnement,</a:t>
            </a:r>
            <a:endParaRPr lang="fr-FR" sz="1400" smtClean="0">
              <a:solidFill>
                <a:srgbClr val="990033"/>
              </a:solidFill>
            </a:endParaRPr>
          </a:p>
          <a:p>
            <a:pPr algn="ctr"/>
            <a:r>
              <a:rPr lang="fr-FR" sz="1800" smtClean="0">
                <a:solidFill>
                  <a:srgbClr val="990033"/>
                </a:solidFill>
              </a:rPr>
              <a:t>… à </a:t>
            </a:r>
            <a:r>
              <a:rPr lang="fr-FR" sz="1800" u="sng" smtClean="0">
                <a:solidFill>
                  <a:srgbClr val="990033"/>
                </a:solidFill>
              </a:rPr>
              <a:t>A. Sergent</a:t>
            </a:r>
            <a:r>
              <a:rPr lang="fr-FR" sz="1800" smtClean="0">
                <a:solidFill>
                  <a:srgbClr val="990033"/>
                </a:solidFill>
              </a:rPr>
              <a:t> et </a:t>
            </a:r>
            <a:r>
              <a:rPr lang="fr-FR" sz="1800" u="sng" smtClean="0">
                <a:solidFill>
                  <a:srgbClr val="990033"/>
                </a:solidFill>
              </a:rPr>
              <a:t>Y. Fraigneau</a:t>
            </a:r>
            <a:r>
              <a:rPr lang="fr-FR" sz="1800" smtClean="0">
                <a:solidFill>
                  <a:srgbClr val="990033"/>
                </a:solidFill>
              </a:rPr>
              <a:t> (CNRS-LIMSI) </a:t>
            </a:r>
            <a:br>
              <a:rPr lang="fr-FR" sz="1800" smtClean="0">
                <a:solidFill>
                  <a:srgbClr val="990033"/>
                </a:solidFill>
              </a:rPr>
            </a:br>
            <a:r>
              <a:rPr lang="fr-FR" sz="1800" smtClean="0">
                <a:solidFill>
                  <a:srgbClr val="990033"/>
                </a:solidFill>
              </a:rPr>
              <a:t>pour leur étude des conditions aux limites,</a:t>
            </a:r>
          </a:p>
          <a:p>
            <a:pPr algn="ctr"/>
            <a:r>
              <a:rPr lang="fr-FR" smtClean="0">
                <a:solidFill>
                  <a:srgbClr val="000099"/>
                </a:solidFill>
              </a:rPr>
              <a:t> et au Programme Interdisciplinaire Énergie du CNRS.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867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29F760-5C99-4FEB-A476-50D0223E41B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11267" name="ZoneTexte 12"/>
          <p:cNvSpPr txBox="1">
            <a:spLocks noChangeArrowheads="1"/>
          </p:cNvSpPr>
          <p:nvPr/>
        </p:nvSpPr>
        <p:spPr bwMode="auto">
          <a:xfrm>
            <a:off x="15875" y="30163"/>
            <a:ext cx="755650" cy="6804025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fr-FR" sz="6000" b="1">
                <a:solidFill>
                  <a:srgbClr val="800000"/>
                </a:solidFill>
                <a:latin typeface="Verdana" pitchFamily="34" charset="0"/>
                <a:cs typeface="Arial" charset="0"/>
              </a:rPr>
              <a:t>ADNBATI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714375" y="30163"/>
            <a:ext cx="3308350" cy="37147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lIns="0" tIns="36000" rIns="54000" bIns="10800"/>
          <a:lstStyle/>
          <a:p>
            <a:pPr>
              <a:lnSpc>
                <a:spcPts val="7200"/>
              </a:lnSpc>
              <a:defRPr/>
            </a:pPr>
            <a:r>
              <a:rPr lang="fr-FR" sz="2400" b="1" kern="0" dirty="0" err="1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mélioration</a:t>
            </a:r>
            <a:r>
              <a:rPr lang="fr-FR" sz="2400" b="1" kern="0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 de la </a:t>
            </a:r>
            <a:br>
              <a:rPr lang="fr-FR" sz="2400" b="1" kern="0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</a:br>
            <a:r>
              <a:rPr lang="fr-FR" sz="2400" b="1" kern="0" dirty="0" err="1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escription</a:t>
            </a:r>
            <a:r>
              <a:rPr lang="fr-FR" sz="2400" b="1" kern="0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 </a:t>
            </a:r>
            <a:br>
              <a:rPr lang="fr-FR" sz="2400" b="1" kern="0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</a:br>
            <a:r>
              <a:rPr lang="fr-FR" sz="2400" b="1" kern="0" dirty="0" err="1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umérique</a:t>
            </a:r>
            <a:r>
              <a:rPr lang="fr-FR" sz="2400" b="1" kern="0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 du</a:t>
            </a:r>
            <a:br>
              <a:rPr lang="fr-FR" sz="2400" b="1" kern="0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</a:br>
            <a:r>
              <a:rPr lang="fr-FR" sz="2400" b="1" kern="0" dirty="0" err="1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âtiment</a:t>
            </a:r>
            <a:endParaRPr lang="fr-FR" sz="2400" b="1" kern="0" dirty="0">
              <a:solidFill>
                <a:srgbClr val="800000"/>
              </a:solidFill>
              <a:latin typeface="Verdana" pitchFamily="34" charset="0"/>
              <a:ea typeface="+mj-ea"/>
              <a:cs typeface="+mj-cs"/>
            </a:endParaRPr>
          </a:p>
        </p:txBody>
      </p:sp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052638"/>
            <a:ext cx="828675" cy="8540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 txBox="1">
            <a:spLocks/>
          </p:cNvSpPr>
          <p:nvPr/>
        </p:nvSpPr>
        <p:spPr bwMode="auto">
          <a:xfrm>
            <a:off x="4054475" y="250825"/>
            <a:ext cx="4937125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36000" bIns="0" anchor="ctr"/>
          <a:lstStyle/>
          <a:p>
            <a:pPr algn="ctr">
              <a:defRPr/>
            </a:pPr>
            <a: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Projet Exploratoire</a:t>
            </a:r>
            <a:b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</a:br>
            <a: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PE09-3-2-1-1 </a:t>
            </a:r>
            <a:b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</a:br>
            <a: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du Programme Énergie </a:t>
            </a:r>
            <a:b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</a:br>
            <a: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2009-2010 </a:t>
            </a:r>
            <a:b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</a:br>
            <a:r>
              <a:rPr lang="fr-FR" sz="2400" b="1" dirty="0">
                <a:solidFill>
                  <a:srgbClr val="800000"/>
                </a:solidFill>
                <a:latin typeface="Verdana" pitchFamily="34" charset="0"/>
                <a:ea typeface="+mj-ea"/>
                <a:cs typeface="+mj-cs"/>
              </a:rPr>
              <a:t>du CNRS</a:t>
            </a:r>
          </a:p>
        </p:txBody>
      </p:sp>
      <p:sp>
        <p:nvSpPr>
          <p:cNvPr id="10" name="ZoneTexte 10"/>
          <p:cNvSpPr txBox="1">
            <a:spLocks noChangeArrowheads="1"/>
          </p:cNvSpPr>
          <p:nvPr/>
        </p:nvSpPr>
        <p:spPr bwMode="auto">
          <a:xfrm>
            <a:off x="4100513" y="2974975"/>
            <a:ext cx="50434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dirty="0">
                <a:solidFill>
                  <a:srgbClr val="000066"/>
                </a:solidFill>
                <a:latin typeface="+mj-lt"/>
              </a:rPr>
              <a:t>Avec Alain Bastide et Boris </a:t>
            </a:r>
            <a:r>
              <a:rPr lang="fr-FR" dirty="0" err="1">
                <a:solidFill>
                  <a:srgbClr val="000066"/>
                </a:solidFill>
                <a:latin typeface="+mj-lt"/>
              </a:rPr>
              <a:t>Brangeon</a:t>
            </a:r>
            <a:r>
              <a:rPr lang="fr-FR" dirty="0">
                <a:solidFill>
                  <a:srgbClr val="000066"/>
                </a:solidFill>
                <a:latin typeface="+mj-lt"/>
              </a:rPr>
              <a:t> </a:t>
            </a:r>
            <a:br>
              <a:rPr lang="fr-FR" dirty="0">
                <a:solidFill>
                  <a:srgbClr val="000066"/>
                </a:solidFill>
                <a:latin typeface="+mj-lt"/>
              </a:rPr>
            </a:br>
            <a:r>
              <a:rPr lang="fr-FR" dirty="0">
                <a:solidFill>
                  <a:srgbClr val="000066"/>
                </a:solidFill>
                <a:latin typeface="+mj-lt"/>
              </a:rPr>
              <a:t>(PIMENT ex-LPBS, </a:t>
            </a:r>
            <a:br>
              <a:rPr lang="fr-FR" dirty="0">
                <a:solidFill>
                  <a:srgbClr val="000066"/>
                </a:solidFill>
                <a:latin typeface="+mj-lt"/>
              </a:rPr>
            </a:br>
            <a:r>
              <a:rPr lang="fr-FR" dirty="0">
                <a:solidFill>
                  <a:srgbClr val="000066"/>
                </a:solidFill>
                <a:latin typeface="+mj-lt"/>
              </a:rPr>
              <a:t>St-Pierre de la Réunion)</a:t>
            </a:r>
          </a:p>
          <a:p>
            <a:pPr algn="ctr">
              <a:defRPr/>
            </a:pPr>
            <a:r>
              <a:rPr lang="fr-FR" dirty="0">
                <a:solidFill>
                  <a:srgbClr val="000066"/>
                </a:solidFill>
                <a:latin typeface="+mj-lt"/>
              </a:rPr>
              <a:t>et </a:t>
            </a:r>
            <a:br>
              <a:rPr lang="fr-FR" dirty="0">
                <a:solidFill>
                  <a:srgbClr val="000066"/>
                </a:solidFill>
                <a:latin typeface="+mj-lt"/>
              </a:rPr>
            </a:br>
            <a:r>
              <a:rPr lang="fr-FR" dirty="0">
                <a:solidFill>
                  <a:srgbClr val="000066"/>
                </a:solidFill>
                <a:latin typeface="+mj-lt"/>
              </a:rPr>
              <a:t>Etienne Wurtz et Louis Stephan </a:t>
            </a:r>
            <a:br>
              <a:rPr lang="fr-FR" dirty="0">
                <a:solidFill>
                  <a:srgbClr val="000066"/>
                </a:solidFill>
                <a:latin typeface="+mj-lt"/>
              </a:rPr>
            </a:br>
            <a:r>
              <a:rPr lang="fr-FR" dirty="0">
                <a:solidFill>
                  <a:srgbClr val="000066"/>
                </a:solidFill>
                <a:latin typeface="+mj-lt"/>
              </a:rPr>
              <a:t>(LOCIE, INES, Le Bourget du Lac)</a:t>
            </a:r>
          </a:p>
          <a:p>
            <a:pPr algn="ctr">
              <a:defRPr/>
            </a:pPr>
            <a:endParaRPr lang="fr-FR" dirty="0">
              <a:solidFill>
                <a:srgbClr val="000066"/>
              </a:solidFill>
              <a:latin typeface="+mj-lt"/>
            </a:endParaRPr>
          </a:p>
          <a:p>
            <a:pPr algn="ctr">
              <a:defRPr/>
            </a:pPr>
            <a:r>
              <a:rPr lang="fr-FR" b="1" dirty="0">
                <a:solidFill>
                  <a:srgbClr val="000066"/>
                </a:solidFill>
                <a:latin typeface="+mj-lt"/>
              </a:rPr>
              <a:t>http://adnbati.limsi.fr</a:t>
            </a:r>
          </a:p>
          <a:p>
            <a:pPr>
              <a:defRPr/>
            </a:pPr>
            <a:endParaRPr lang="fr-FR" sz="280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4F3F2F-1D2F-4A61-BE5F-4CB67B157DE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28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Maillages – modèles - dimension</a:t>
            </a:r>
            <a:endParaRPr lang="en-US" smtClean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79388" y="1052513"/>
          <a:ext cx="8785225" cy="34734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7045"/>
                <a:gridCol w="1757045"/>
                <a:gridCol w="1757045"/>
                <a:gridCol w="1757045"/>
                <a:gridCol w="1757045"/>
              </a:tblGrid>
              <a:tr h="425664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endParaRPr lang="fr-FR" sz="20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PIMENT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LOCIE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CEA-LEB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CENAERO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19114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Type de modèle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,</a:t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source</a:t>
                      </a:r>
                      <a:endParaRPr lang="en-US" sz="2000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Volumes finis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,</a:t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Piment </a:t>
                      </a:r>
                      <a:r>
                        <a:rPr lang="fr-FR" sz="2000" dirty="0" smtClean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/ </a:t>
                      </a:r>
                      <a:r>
                        <a:rPr lang="fr-FR" sz="2000" dirty="0" err="1" smtClean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Openfoam</a:t>
                      </a:r>
                      <a:endParaRPr lang="en-US" sz="2000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Éléments finis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,</a:t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 err="1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FreeFem</a:t>
                      </a:r>
                      <a:r>
                        <a:rPr lang="fr-FR" sz="2000" baseline="30000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++</a:t>
                      </a:r>
                      <a:endParaRPr lang="en-US" sz="2000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Volumes finis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,</a:t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Fluent</a:t>
                      </a:r>
                      <a:r>
                        <a:rPr lang="fr-FR" sz="2000" baseline="30000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®</a:t>
                      </a:r>
                      <a:endParaRPr lang="en-US" sz="2000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Volumes finis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,</a:t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Fluent</a:t>
                      </a:r>
                      <a:r>
                        <a:rPr lang="fr-FR" sz="2000" baseline="30000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®</a:t>
                      </a:r>
                      <a:endParaRPr lang="en-US" sz="2000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4336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Équation traitée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fr-FR" sz="2000" b="1" dirty="0" smtClean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Dimension</a:t>
                      </a:r>
                      <a:endParaRPr lang="en-US" sz="2000" b="1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NS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b="1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2D</a:t>
                      </a:r>
                      <a:endParaRPr lang="en-US" sz="2000" b="1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NS</a:t>
                      </a: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b="1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2D</a:t>
                      </a:r>
                      <a:endParaRPr lang="en-US" sz="2000" b="1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NS</a:t>
                      </a: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b="1" dirty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3D</a:t>
                      </a:r>
                      <a:endParaRPr lang="en-US" sz="2000" b="1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0099"/>
                          </a:solidFill>
                          <a:latin typeface="+mj-lt"/>
                          <a:ea typeface="Times New Roman"/>
                          <a:cs typeface="Arial"/>
                        </a:rPr>
                        <a:t>NS – RANS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b="1" dirty="0" smtClean="0">
                          <a:solidFill>
                            <a:srgbClr val="990033"/>
                          </a:solidFill>
                          <a:latin typeface="+mj-lt"/>
                          <a:ea typeface="Times New Roman"/>
                          <a:cs typeface="Arial"/>
                        </a:rPr>
                        <a:t>3D</a:t>
                      </a:r>
                      <a:endParaRPr lang="en-US" sz="2000" b="1" dirty="0">
                        <a:solidFill>
                          <a:srgbClr val="990033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4336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Nombre cellules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taille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49 360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structuré</a:t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1-1,2 mm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2 500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adaptatif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0,5-70 cm</a:t>
                      </a: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226 000</a:t>
                      </a:r>
                      <a:br>
                        <a:rPr lang="fr-FR" sz="2000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1–5 cm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900 000</a:t>
                      </a:r>
                      <a:br>
                        <a:rPr lang="fr-FR" sz="2000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/>
                      </a:r>
                      <a:b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</a:b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1–10 cm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79388" y="4830763"/>
            <a:ext cx="878522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fr-FR" kern="0" dirty="0">
                <a:solidFill>
                  <a:srgbClr val="990033"/>
                </a:solidFill>
                <a:latin typeface="Verdana" pitchFamily="34" charset="0"/>
              </a:rPr>
              <a:t>Approximation de </a:t>
            </a:r>
            <a:r>
              <a:rPr lang="fr-FR" kern="0" dirty="0" err="1">
                <a:solidFill>
                  <a:srgbClr val="990033"/>
                </a:solidFill>
                <a:latin typeface="Verdana" pitchFamily="34" charset="0"/>
              </a:rPr>
              <a:t>Boussinesq</a:t>
            </a:r>
            <a:r>
              <a:rPr lang="fr-FR" kern="0" dirty="0">
                <a:solidFill>
                  <a:srgbClr val="990033"/>
                </a:solidFill>
                <a:latin typeface="Verdana" pitchFamily="34" charset="0"/>
              </a:rPr>
              <a:t>.</a:t>
            </a:r>
            <a:endParaRPr lang="en-US" kern="0" dirty="0">
              <a:latin typeface="Verdana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0332B-588B-4160-AD7B-D78FB652EB7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mtClean="0"/>
              <a:t>Suite en projet pour mars : calculs 2D</a:t>
            </a:r>
            <a:br>
              <a:rPr lang="fr-FR" smtClean="0"/>
            </a:br>
            <a:r>
              <a:rPr lang="fr-FR" smtClean="0"/>
              <a:t>en vue d’un article de revue </a:t>
            </a:r>
            <a:br>
              <a:rPr lang="fr-FR" smtClean="0"/>
            </a:br>
            <a:r>
              <a:rPr lang="fr-FR" b="0" smtClean="0"/>
              <a:t>(et de l’inauguration du bâtiment)</a:t>
            </a:r>
            <a:endParaRPr lang="en-US" b="0" smtClean="0"/>
          </a:p>
        </p:txBody>
      </p:sp>
      <p:sp>
        <p:nvSpPr>
          <p:cNvPr id="30723" name="Espace réservé du contenu 2"/>
          <p:cNvSpPr>
            <a:spLocks noGrp="1"/>
          </p:cNvSpPr>
          <p:nvPr>
            <p:ph idx="1"/>
          </p:nvPr>
        </p:nvSpPr>
        <p:spPr>
          <a:xfrm>
            <a:off x="0" y="1311275"/>
            <a:ext cx="9144000" cy="4540250"/>
          </a:xfrm>
        </p:spPr>
        <p:txBody>
          <a:bodyPr/>
          <a:lstStyle/>
          <a:p>
            <a:pPr algn="ctr"/>
            <a:r>
              <a:rPr lang="fr-FR" u="sng" smtClean="0">
                <a:solidFill>
                  <a:srgbClr val="990033"/>
                </a:solidFill>
              </a:rPr>
              <a:t>Maillage fin, quasi DNS</a:t>
            </a:r>
            <a:r>
              <a:rPr lang="fr-FR" smtClean="0">
                <a:solidFill>
                  <a:srgbClr val="990033"/>
                </a:solidFill>
              </a:rPr>
              <a:t> avec </a:t>
            </a:r>
            <a:r>
              <a:rPr lang="fr-FR" i="1" smtClean="0">
                <a:solidFill>
                  <a:srgbClr val="990033"/>
                </a:solidFill>
              </a:rPr>
              <a:t>y</a:t>
            </a:r>
            <a:r>
              <a:rPr lang="fr-FR" sz="2800" i="1" baseline="30000" smtClean="0">
                <a:solidFill>
                  <a:srgbClr val="990033"/>
                </a:solidFill>
                <a:latin typeface="Times New Roman" pitchFamily="18" charset="0"/>
              </a:rPr>
              <a:t>+</a:t>
            </a:r>
            <a:r>
              <a:rPr lang="fr-FR" smtClean="0">
                <a:solidFill>
                  <a:srgbClr val="990033"/>
                </a:solidFill>
              </a:rPr>
              <a:t> de l’ordre de 1</a:t>
            </a:r>
            <a:r>
              <a:rPr lang="fr-FR" smtClean="0">
                <a:solidFill>
                  <a:srgbClr val="000066"/>
                </a:solidFill>
              </a:rPr>
              <a:t> :</a:t>
            </a:r>
            <a:br>
              <a:rPr lang="fr-FR" smtClean="0">
                <a:solidFill>
                  <a:srgbClr val="000066"/>
                </a:solidFill>
              </a:rPr>
            </a:br>
            <a:r>
              <a:rPr lang="fr-FR" sz="1800" smtClean="0">
                <a:solidFill>
                  <a:srgbClr val="000066"/>
                </a:solidFill>
              </a:rPr>
              <a:t>code DNS académique (</a:t>
            </a:r>
            <a:r>
              <a:rPr lang="fr-FR" sz="1600" smtClean="0">
                <a:solidFill>
                  <a:srgbClr val="000066"/>
                </a:solidFill>
              </a:rPr>
              <a:t>Piment, Locie</a:t>
            </a:r>
            <a:r>
              <a:rPr lang="fr-FR" sz="1800" smtClean="0">
                <a:solidFill>
                  <a:srgbClr val="000066"/>
                </a:solidFill>
              </a:rPr>
              <a:t>) - Fluent résolu sans modèle (</a:t>
            </a:r>
            <a:r>
              <a:rPr lang="fr-FR" sz="1600" smtClean="0">
                <a:solidFill>
                  <a:srgbClr val="000066"/>
                </a:solidFill>
              </a:rPr>
              <a:t>CENAERO</a:t>
            </a:r>
            <a:r>
              <a:rPr lang="fr-FR" sz="1800" smtClean="0">
                <a:solidFill>
                  <a:srgbClr val="000066"/>
                </a:solidFill>
              </a:rPr>
              <a:t>)</a:t>
            </a:r>
            <a:endParaRPr lang="fr-FR" smtClean="0">
              <a:solidFill>
                <a:srgbClr val="000066"/>
              </a:solidFill>
            </a:endParaRPr>
          </a:p>
          <a:p>
            <a:pPr algn="ctr"/>
            <a:endParaRPr lang="fr-FR" sz="800" smtClean="0">
              <a:solidFill>
                <a:srgbClr val="000066"/>
              </a:solidFill>
            </a:endParaRPr>
          </a:p>
          <a:p>
            <a:pPr algn="ctr"/>
            <a:r>
              <a:rPr lang="fr-FR" u="sng" smtClean="0">
                <a:solidFill>
                  <a:srgbClr val="000066"/>
                </a:solidFill>
              </a:rPr>
              <a:t>Maillage sous-résolu</a:t>
            </a:r>
            <a:r>
              <a:rPr lang="fr-FR" smtClean="0">
                <a:solidFill>
                  <a:srgbClr val="000066"/>
                </a:solidFill>
              </a:rPr>
              <a:t/>
            </a:r>
            <a:br>
              <a:rPr lang="fr-FR" smtClean="0">
                <a:solidFill>
                  <a:srgbClr val="000066"/>
                </a:solidFill>
              </a:rPr>
            </a:br>
            <a:r>
              <a:rPr lang="fr-FR" sz="1800" smtClean="0">
                <a:solidFill>
                  <a:srgbClr val="000066"/>
                </a:solidFill>
              </a:rPr>
              <a:t>Fluent sous-résolu, avec ou sans modèle RANS (</a:t>
            </a:r>
            <a:r>
              <a:rPr lang="fr-FR" sz="1600" smtClean="0">
                <a:solidFill>
                  <a:srgbClr val="000066"/>
                </a:solidFill>
              </a:rPr>
              <a:t>CEA-LEB</a:t>
            </a:r>
            <a:r>
              <a:rPr lang="fr-FR" sz="1800" smtClean="0">
                <a:solidFill>
                  <a:srgbClr val="000066"/>
                </a:solidFill>
              </a:rPr>
              <a:t>) – Openfoam natif, LES pénalisée (</a:t>
            </a:r>
            <a:r>
              <a:rPr lang="fr-FR" sz="1600" smtClean="0">
                <a:solidFill>
                  <a:srgbClr val="000066"/>
                </a:solidFill>
              </a:rPr>
              <a:t>Piment</a:t>
            </a:r>
            <a:r>
              <a:rPr lang="fr-FR" sz="1800" smtClean="0">
                <a:solidFill>
                  <a:srgbClr val="000066"/>
                </a:solidFill>
              </a:rPr>
              <a:t>) – Design-Builder </a:t>
            </a:r>
            <a:r>
              <a:rPr lang="fr-FR" sz="1800" i="1" smtClean="0">
                <a:solidFill>
                  <a:srgbClr val="000066"/>
                </a:solidFill>
              </a:rPr>
              <a:t>k</a:t>
            </a:r>
            <a:r>
              <a:rPr lang="fr-FR" sz="1800" i="1" smtClean="0">
                <a:solidFill>
                  <a:srgbClr val="000066"/>
                </a:solidFill>
                <a:latin typeface="Calibri" pitchFamily="34" charset="0"/>
              </a:rPr>
              <a:t>-</a:t>
            </a:r>
            <a:r>
              <a:rPr lang="fr-FR" sz="1800" i="1" smtClean="0">
                <a:solidFill>
                  <a:srgbClr val="000066"/>
                </a:solidFill>
                <a:latin typeface="Symbol" pitchFamily="18" charset="2"/>
              </a:rPr>
              <a:t>e</a:t>
            </a:r>
            <a:r>
              <a:rPr lang="fr-FR" sz="1800" smtClean="0">
                <a:solidFill>
                  <a:srgbClr val="000066"/>
                </a:solidFill>
              </a:rPr>
              <a:t> (</a:t>
            </a:r>
            <a:r>
              <a:rPr lang="fr-FR" sz="1600" smtClean="0">
                <a:solidFill>
                  <a:srgbClr val="000066"/>
                </a:solidFill>
              </a:rPr>
              <a:t>NOBATEK</a:t>
            </a:r>
            <a:r>
              <a:rPr lang="fr-FR" sz="1800" smtClean="0">
                <a:solidFill>
                  <a:srgbClr val="000066"/>
                </a:solidFill>
              </a:rPr>
              <a:t>)</a:t>
            </a:r>
            <a:endParaRPr lang="fr-FR" smtClean="0">
              <a:solidFill>
                <a:srgbClr val="000066"/>
              </a:solidFill>
            </a:endParaRPr>
          </a:p>
          <a:p>
            <a:pPr algn="ctr"/>
            <a:endParaRPr lang="fr-FR" sz="800" smtClean="0">
              <a:solidFill>
                <a:srgbClr val="000066"/>
              </a:solidFill>
            </a:endParaRPr>
          </a:p>
          <a:p>
            <a:pPr algn="ctr"/>
            <a:r>
              <a:rPr lang="fr-FR" u="sng" smtClean="0">
                <a:solidFill>
                  <a:srgbClr val="990033"/>
                </a:solidFill>
              </a:rPr>
              <a:t>Méthode zonale</a:t>
            </a:r>
            <a:r>
              <a:rPr lang="fr-FR" smtClean="0">
                <a:solidFill>
                  <a:srgbClr val="000066"/>
                </a:solidFill>
              </a:rPr>
              <a:t/>
            </a:r>
            <a:br>
              <a:rPr lang="fr-FR" smtClean="0">
                <a:solidFill>
                  <a:srgbClr val="000066"/>
                </a:solidFill>
              </a:rPr>
            </a:br>
            <a:r>
              <a:rPr lang="fr-FR" sz="1800" smtClean="0">
                <a:solidFill>
                  <a:srgbClr val="000066"/>
                </a:solidFill>
              </a:rPr>
              <a:t>(maillage très grossier en « zones »)</a:t>
            </a:r>
            <a:br>
              <a:rPr lang="fr-FR" sz="1800" smtClean="0">
                <a:solidFill>
                  <a:srgbClr val="000066"/>
                </a:solidFill>
              </a:rPr>
            </a:br>
            <a:r>
              <a:rPr lang="fr-FR" smtClean="0">
                <a:solidFill>
                  <a:srgbClr val="990033"/>
                </a:solidFill>
              </a:rPr>
              <a:t>(</a:t>
            </a:r>
            <a:r>
              <a:rPr lang="fr-FR" b="1" smtClean="0">
                <a:solidFill>
                  <a:srgbClr val="990033"/>
                </a:solidFill>
              </a:rPr>
              <a:t>qui ??? Appel à volontaires</a:t>
            </a:r>
            <a:r>
              <a:rPr lang="fr-FR" smtClean="0">
                <a:solidFill>
                  <a:srgbClr val="990033"/>
                </a:solidFill>
              </a:rPr>
              <a:t>).</a:t>
            </a:r>
          </a:p>
          <a:p>
            <a:pPr algn="ctr"/>
            <a:endParaRPr lang="fr-FR" sz="800" smtClean="0">
              <a:solidFill>
                <a:srgbClr val="000066"/>
              </a:solidFill>
              <a:latin typeface="Calibri" pitchFamily="34" charset="0"/>
            </a:endParaRPr>
          </a:p>
          <a:p>
            <a:pPr algn="ctr"/>
            <a:r>
              <a:rPr lang="fr-FR" u="sng" smtClean="0">
                <a:solidFill>
                  <a:srgbClr val="000066"/>
                </a:solidFill>
              </a:rPr>
              <a:t>Méthode nodale</a:t>
            </a:r>
            <a:r>
              <a:rPr lang="fr-FR" smtClean="0">
                <a:solidFill>
                  <a:srgbClr val="000066"/>
                </a:solidFill>
              </a:rPr>
              <a:t/>
            </a:r>
            <a:br>
              <a:rPr lang="fr-FR" smtClean="0">
                <a:solidFill>
                  <a:srgbClr val="000066"/>
                </a:solidFill>
              </a:rPr>
            </a:br>
            <a:r>
              <a:rPr lang="fr-FR" sz="1800" smtClean="0">
                <a:solidFill>
                  <a:srgbClr val="000066"/>
                </a:solidFill>
              </a:rPr>
              <a:t>(une seule « zone ») – TRNSYS (</a:t>
            </a:r>
            <a:r>
              <a:rPr lang="fr-FR" sz="1600" smtClean="0">
                <a:solidFill>
                  <a:srgbClr val="000066"/>
                </a:solidFill>
              </a:rPr>
              <a:t>CENAERO + Univ. Cath. Louvain</a:t>
            </a:r>
            <a:r>
              <a:rPr lang="fr-FR" sz="1800" smtClean="0">
                <a:solidFill>
                  <a:srgbClr val="000066"/>
                </a:solidFill>
              </a:rPr>
              <a:t>)</a:t>
            </a:r>
            <a:endParaRPr lang="fr-FR" smtClean="0">
              <a:solidFill>
                <a:srgbClr val="000066"/>
              </a:solidFill>
            </a:endParaRPr>
          </a:p>
          <a:p>
            <a:pPr algn="ctr"/>
            <a:endParaRPr lang="fr-FR" sz="800" smtClean="0">
              <a:solidFill>
                <a:srgbClr val="000066"/>
              </a:solidFill>
            </a:endParaRPr>
          </a:p>
          <a:p>
            <a:pPr algn="ctr"/>
            <a:r>
              <a:rPr lang="fr-FR" u="sng" smtClean="0">
                <a:solidFill>
                  <a:srgbClr val="990033"/>
                </a:solidFill>
              </a:rPr>
              <a:t>Approche semi-empirique</a:t>
            </a:r>
            <a:r>
              <a:rPr lang="fr-FR" smtClean="0">
                <a:solidFill>
                  <a:srgbClr val="990033"/>
                </a:solidFill>
              </a:rPr>
              <a:t> </a:t>
            </a:r>
            <a:r>
              <a:rPr lang="fr-FR" smtClean="0">
                <a:solidFill>
                  <a:srgbClr val="000066"/>
                </a:solidFill>
              </a:rPr>
              <a:t>– (</a:t>
            </a:r>
            <a:r>
              <a:rPr lang="fr-FR" sz="1600" smtClean="0">
                <a:solidFill>
                  <a:srgbClr val="000066"/>
                </a:solidFill>
              </a:rPr>
              <a:t>Leptiab</a:t>
            </a:r>
            <a:r>
              <a:rPr lang="fr-FR" smtClean="0">
                <a:solidFill>
                  <a:srgbClr val="000066"/>
                </a:solidFill>
              </a:rPr>
              <a:t>)</a:t>
            </a:r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AE6938-7DD9-425A-8AF5-439014E0ED1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Simuler les flux d’air dans les bâtiments</a:t>
            </a:r>
            <a:endParaRPr lang="en-US" smtClean="0"/>
          </a:p>
        </p:txBody>
      </p:sp>
      <p:sp>
        <p:nvSpPr>
          <p:cNvPr id="1229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Un nouveau besoin, pour …</a:t>
            </a:r>
          </a:p>
          <a:p>
            <a:pPr lvl="1"/>
            <a:endParaRPr lang="fr-FR" smtClean="0"/>
          </a:p>
          <a:p>
            <a:pPr lvl="1"/>
            <a:r>
              <a:rPr lang="fr-FR" smtClean="0"/>
              <a:t>… une meilleure qualité de l’air</a:t>
            </a:r>
          </a:p>
          <a:p>
            <a:pPr lvl="2"/>
            <a:r>
              <a:rPr lang="fr-FR" smtClean="0"/>
              <a:t>= éviter des accumulations de polluant ou </a:t>
            </a:r>
            <a:br>
              <a:rPr lang="fr-FR" smtClean="0"/>
            </a:br>
            <a:r>
              <a:rPr lang="fr-FR" smtClean="0"/>
              <a:t>de vapeur d’eau dans des boucles de recirculation,</a:t>
            </a:r>
          </a:p>
          <a:p>
            <a:pPr lvl="1"/>
            <a:endParaRPr lang="fr-FR" smtClean="0"/>
          </a:p>
          <a:p>
            <a:pPr lvl="1"/>
            <a:r>
              <a:rPr lang="fr-FR" smtClean="0"/>
              <a:t>…  une facture énergétique réduite</a:t>
            </a:r>
          </a:p>
          <a:p>
            <a:pPr lvl="2"/>
            <a:r>
              <a:rPr lang="fr-FR" smtClean="0"/>
              <a:t> = par exemple utiliser la ventilation nocturne</a:t>
            </a:r>
          </a:p>
          <a:p>
            <a:pPr lvl="2"/>
            <a:endParaRPr lang="fr-FR" smtClean="0"/>
          </a:p>
          <a:p>
            <a:r>
              <a:rPr lang="fr-FR" smtClean="0"/>
              <a:t>… mais aussi avec le besoin d’une « assez bonne » précision.</a:t>
            </a:r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2343AD-0BAF-4885-9A67-6012B06D9CC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Outils actuels de calcul des écoulements</a:t>
            </a:r>
            <a:endParaRPr lang="en-US" smtClean="0"/>
          </a:p>
        </p:txBody>
      </p:sp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3646487"/>
          </a:xfrm>
        </p:spPr>
        <p:txBody>
          <a:bodyPr/>
          <a:lstStyle/>
          <a:p>
            <a:r>
              <a:rPr lang="fr-FR" smtClean="0"/>
              <a:t>Formules analytiques phénoménologiques</a:t>
            </a:r>
            <a:br>
              <a:rPr lang="fr-FR" smtClean="0"/>
            </a:br>
            <a:r>
              <a:rPr lang="fr-FR" smtClean="0"/>
              <a:t>(nécessitant très peu de données) :</a:t>
            </a:r>
          </a:p>
          <a:p>
            <a:endParaRPr lang="fr-FR" sz="1200" smtClean="0"/>
          </a:p>
          <a:p>
            <a:r>
              <a:rPr lang="fr-FR" smtClean="0"/>
              <a:t>Modèles nodaux</a:t>
            </a:r>
            <a:br>
              <a:rPr lang="fr-FR" smtClean="0"/>
            </a:br>
            <a:r>
              <a:rPr lang="fr-FR" smtClean="0"/>
              <a:t>(1 nœud par pièce, avec relations </a:t>
            </a:r>
            <a:r>
              <a:rPr lang="fr-FR" i="1" smtClean="0"/>
              <a:t>V</a:t>
            </a:r>
            <a:r>
              <a:rPr lang="fr-FR" smtClean="0"/>
              <a:t>-</a:t>
            </a:r>
            <a:r>
              <a:rPr lang="fr-FR" smtClean="0">
                <a:latin typeface="Symbol" pitchFamily="18" charset="2"/>
              </a:rPr>
              <a:t>D</a:t>
            </a:r>
            <a:r>
              <a:rPr lang="fr-FR" i="1" smtClean="0"/>
              <a:t>P</a:t>
            </a:r>
            <a:r>
              <a:rPr lang="fr-FR" smtClean="0"/>
              <a:t> du type pertes de charge, résolution par réseau).</a:t>
            </a:r>
          </a:p>
          <a:p>
            <a:endParaRPr lang="fr-FR" sz="1200" smtClean="0"/>
          </a:p>
          <a:p>
            <a:r>
              <a:rPr lang="fr-FR" smtClean="0"/>
              <a:t>Modèles zonaux : </a:t>
            </a:r>
            <a:br>
              <a:rPr lang="fr-FR" smtClean="0"/>
            </a:br>
            <a:r>
              <a:rPr lang="fr-FR" smtClean="0"/>
              <a:t>Écoulement évalué par </a:t>
            </a:r>
            <a:br>
              <a:rPr lang="fr-FR" smtClean="0"/>
            </a:br>
            <a:r>
              <a:rPr lang="fr-FR" smtClean="0"/>
              <a:t>relations vitesse-pression </a:t>
            </a:r>
            <a:br>
              <a:rPr lang="fr-FR" smtClean="0"/>
            </a:br>
            <a:r>
              <a:rPr lang="fr-FR" smtClean="0"/>
              <a:t>type Bernoulli.</a:t>
            </a:r>
          </a:p>
          <a:p>
            <a:endParaRPr lang="fr-FR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graphicFrame>
        <p:nvGraphicFramePr>
          <p:cNvPr id="13317" name="Object 2"/>
          <p:cNvGraphicFramePr>
            <a:graphicFrameLocks noChangeAspect="1"/>
          </p:cNvGraphicFramePr>
          <p:nvPr/>
        </p:nvGraphicFramePr>
        <p:xfrm>
          <a:off x="6227763" y="1408113"/>
          <a:ext cx="26924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3" imgW="2692400" imgH="368300" progId="Equation.DSMT4">
                  <p:embed/>
                </p:oleObj>
              </mc:Choice>
              <mc:Fallback>
                <p:oleObj name="Equation" r:id="rId3" imgW="2692400" imgH="368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1408113"/>
                        <a:ext cx="26924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75" y="2819400"/>
            <a:ext cx="42894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4922838" y="5067300"/>
            <a:ext cx="4191000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/>
          <a:lstStyle/>
          <a:p>
            <a:pPr algn="ctr" eaLnBrk="0" hangingPunct="0">
              <a:spcBef>
                <a:spcPct val="20000"/>
              </a:spcBef>
              <a:buClr>
                <a:srgbClr val="800000"/>
              </a:buClr>
              <a:defRPr/>
            </a:pPr>
            <a:r>
              <a:rPr lang="fr-FR" sz="1400" dirty="0">
                <a:latin typeface="+mj-lt"/>
              </a:rPr>
              <a:t>Source : </a:t>
            </a:r>
            <a:r>
              <a:rPr lang="fr-FR" sz="1400" dirty="0" err="1">
                <a:latin typeface="+mj-lt"/>
              </a:rPr>
              <a:t>Boukhris</a:t>
            </a:r>
            <a:r>
              <a:rPr lang="fr-FR" sz="1400" dirty="0">
                <a:latin typeface="+mj-lt"/>
              </a:rPr>
              <a:t>, Gharbi &amp; </a:t>
            </a:r>
            <a:r>
              <a:rPr lang="fr-FR" sz="1400" dirty="0" err="1">
                <a:latin typeface="+mj-lt"/>
              </a:rPr>
              <a:t>Ghrab</a:t>
            </a:r>
            <a:r>
              <a:rPr lang="fr-FR" sz="1400" dirty="0">
                <a:latin typeface="+mj-lt"/>
              </a:rPr>
              <a:t>-Morcos, </a:t>
            </a:r>
            <a:r>
              <a:rPr lang="en-US" sz="1400" i="1" dirty="0">
                <a:latin typeface="+mj-lt"/>
              </a:rPr>
              <a:t>Building Simulation, </a:t>
            </a:r>
            <a:r>
              <a:rPr lang="en-US" sz="1400" b="1" dirty="0">
                <a:latin typeface="+mj-lt"/>
              </a:rPr>
              <a:t>2(1)</a:t>
            </a:r>
            <a:r>
              <a:rPr lang="en-US" sz="1400" dirty="0">
                <a:latin typeface="+mj-lt"/>
              </a:rPr>
              <a:t>, 67–74, (2009).</a:t>
            </a:r>
            <a:endParaRPr lang="fr-FR" sz="1400" dirty="0">
              <a:latin typeface="+mj-lt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258763" y="4597400"/>
            <a:ext cx="4545012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342900" indent="-342900" algn="r" eaLnBrk="0" hangingPunct="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fr-FR" sz="1400" kern="0" dirty="0">
                <a:latin typeface="Verdana" pitchFamily="34" charset="0"/>
              </a:rPr>
              <a:t>7×3×6 </a:t>
            </a:r>
            <a:r>
              <a:rPr lang="fr-FR" sz="1400" i="1" kern="0" dirty="0">
                <a:latin typeface="Verdana" pitchFamily="34" charset="0"/>
              </a:rPr>
              <a:t>zones</a:t>
            </a:r>
            <a:r>
              <a:rPr lang="fr-FR" sz="1400" kern="0" dirty="0">
                <a:latin typeface="Verdana" pitchFamily="34" charset="0"/>
              </a:rPr>
              <a:t> (126) pour volume </a:t>
            </a:r>
            <a:br>
              <a:rPr lang="fr-FR" sz="1400" kern="0" dirty="0">
                <a:latin typeface="Verdana" pitchFamily="34" charset="0"/>
              </a:rPr>
            </a:br>
            <a:r>
              <a:rPr lang="fr-FR" sz="1400" kern="0" dirty="0">
                <a:latin typeface="Verdana" pitchFamily="34" charset="0"/>
              </a:rPr>
              <a:t>de 6.2×3.1 ×2.5 (m).</a:t>
            </a:r>
            <a:br>
              <a:rPr lang="fr-FR" sz="1400" kern="0" dirty="0">
                <a:latin typeface="Verdana" pitchFamily="34" charset="0"/>
              </a:rPr>
            </a:br>
            <a:r>
              <a:rPr lang="fr-FR" sz="1400" kern="0" dirty="0">
                <a:latin typeface="Verdana" pitchFamily="34" charset="0"/>
              </a:rPr>
              <a:t>(0.7x0.7x0.7m)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2863322-C9AA-428A-AD06-146E63008F1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Définition d’un cas-test commun pour …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idx="1"/>
          </p:nvPr>
        </p:nvSpPr>
        <p:spPr>
          <a:xfrm>
            <a:off x="168275" y="1071563"/>
            <a:ext cx="8772525" cy="4049712"/>
          </a:xfrm>
        </p:spPr>
        <p:txBody>
          <a:bodyPr/>
          <a:lstStyle/>
          <a:p>
            <a:pPr algn="ctr"/>
            <a:r>
              <a:rPr lang="fr-FR" smtClean="0"/>
              <a:t>… relier </a:t>
            </a:r>
            <a:r>
              <a:rPr lang="fr-FR" smtClean="0">
                <a:solidFill>
                  <a:srgbClr val="000099"/>
                </a:solidFill>
              </a:rPr>
              <a:t>l’approche « </a:t>
            </a:r>
            <a:r>
              <a:rPr lang="fr-FR" i="1" smtClean="0">
                <a:solidFill>
                  <a:srgbClr val="000099"/>
                </a:solidFill>
              </a:rPr>
              <a:t>MFN</a:t>
            </a:r>
            <a:r>
              <a:rPr lang="fr-FR" smtClean="0">
                <a:solidFill>
                  <a:srgbClr val="000099"/>
                </a:solidFill>
              </a:rPr>
              <a:t> »</a:t>
            </a:r>
            <a:r>
              <a:rPr lang="fr-FR" smtClean="0"/>
              <a:t>, </a:t>
            </a:r>
            <a:br>
              <a:rPr lang="fr-FR" smtClean="0"/>
            </a:br>
            <a:r>
              <a:rPr lang="fr-FR" smtClean="0"/>
              <a:t>avec ses questions </a:t>
            </a:r>
            <a:r>
              <a:rPr lang="fr-FR" smtClean="0">
                <a:sym typeface="Symbol" pitchFamily="18" charset="2"/>
              </a:rPr>
              <a:t>plutôt académiques</a:t>
            </a:r>
            <a:br>
              <a:rPr lang="fr-FR" smtClean="0">
                <a:sym typeface="Symbol" pitchFamily="18" charset="2"/>
              </a:rPr>
            </a:br>
            <a:r>
              <a:rPr lang="fr-FR" sz="1800" smtClean="0">
                <a:sym typeface="Symbol" pitchFamily="18" charset="2"/>
              </a:rPr>
              <a:t>(</a:t>
            </a:r>
            <a:r>
              <a:rPr lang="fr-FR" sz="1800" i="1" smtClean="0">
                <a:sym typeface="Symbol" pitchFamily="18" charset="2"/>
              </a:rPr>
              <a:t>Maillage suffisamment résolu espace et temps ? </a:t>
            </a:r>
            <a:br>
              <a:rPr lang="fr-FR" sz="1800" i="1" smtClean="0">
                <a:sym typeface="Symbol" pitchFamily="18" charset="2"/>
              </a:rPr>
            </a:br>
            <a:r>
              <a:rPr lang="fr-FR" sz="1800" i="1" smtClean="0">
                <a:sym typeface="Symbol" pitchFamily="18" charset="2"/>
              </a:rPr>
              <a:t>Schéma numérique convergent ? stable ? Modèle de </a:t>
            </a:r>
            <a:br>
              <a:rPr lang="fr-FR" sz="1800" i="1" smtClean="0">
                <a:sym typeface="Symbol" pitchFamily="18" charset="2"/>
              </a:rPr>
            </a:br>
            <a:r>
              <a:rPr lang="fr-FR" sz="1800" i="1" smtClean="0">
                <a:sym typeface="Symbol" pitchFamily="18" charset="2"/>
              </a:rPr>
              <a:t>turbulence adapté aux forts Reynolds mais à basse vitesse ?</a:t>
            </a:r>
            <a:r>
              <a:rPr lang="fr-FR" sz="1800" smtClean="0">
                <a:sym typeface="Symbol" pitchFamily="18" charset="2"/>
              </a:rPr>
              <a:t>)</a:t>
            </a:r>
            <a:r>
              <a:rPr lang="fr-FR" smtClean="0">
                <a:sym typeface="Symbol" pitchFamily="18" charset="2"/>
              </a:rPr>
              <a:t/>
            </a:r>
            <a:br>
              <a:rPr lang="fr-FR" smtClean="0">
                <a:sym typeface="Symbol" pitchFamily="18" charset="2"/>
              </a:rPr>
            </a:br>
            <a:r>
              <a:rPr lang="fr-FR" smtClean="0">
                <a:sym typeface="Symbol" pitchFamily="18" charset="2"/>
              </a:rPr>
              <a:t>et </a:t>
            </a:r>
            <a:r>
              <a:rPr lang="fr-FR" smtClean="0"/>
              <a:t>un vrai point dur de la MFN :</a:t>
            </a:r>
            <a:br>
              <a:rPr lang="fr-FR" smtClean="0"/>
            </a:br>
            <a:r>
              <a:rPr lang="fr-FR" smtClean="0"/>
              <a:t>la </a:t>
            </a:r>
            <a:r>
              <a:rPr lang="fr-FR" smtClean="0">
                <a:solidFill>
                  <a:srgbClr val="800000"/>
                </a:solidFill>
              </a:rPr>
              <a:t>convection naturelle en milieu ouvert</a:t>
            </a:r>
            <a:r>
              <a:rPr lang="fr-FR" smtClean="0"/>
              <a:t>,</a:t>
            </a:r>
            <a:endParaRPr lang="fr-FR" sz="1800" smtClean="0">
              <a:sym typeface="Symbol" pitchFamily="18" charset="2"/>
            </a:endParaRPr>
          </a:p>
          <a:p>
            <a:pPr algn="ctr"/>
            <a:endParaRPr lang="fr-FR" sz="1200" smtClean="0">
              <a:sym typeface="Symbol" pitchFamily="18" charset="2"/>
            </a:endParaRPr>
          </a:p>
          <a:p>
            <a:pPr algn="ctr"/>
            <a:r>
              <a:rPr lang="fr-FR" smtClean="0">
                <a:sym typeface="Symbol" pitchFamily="18" charset="2"/>
              </a:rPr>
              <a:t>… et </a:t>
            </a:r>
            <a:r>
              <a:rPr lang="fr-FR" smtClean="0">
                <a:solidFill>
                  <a:srgbClr val="000099"/>
                </a:solidFill>
                <a:sym typeface="Symbol" pitchFamily="18" charset="2"/>
              </a:rPr>
              <a:t>l’approche « </a:t>
            </a:r>
            <a:r>
              <a:rPr lang="fr-FR" i="1" smtClean="0">
                <a:solidFill>
                  <a:srgbClr val="000099"/>
                </a:solidFill>
                <a:sym typeface="Symbol" pitchFamily="18" charset="2"/>
              </a:rPr>
              <a:t>bâtiment</a:t>
            </a:r>
            <a:r>
              <a:rPr lang="fr-FR" smtClean="0">
                <a:solidFill>
                  <a:srgbClr val="000099"/>
                </a:solidFill>
                <a:sym typeface="Symbol" pitchFamily="18" charset="2"/>
              </a:rPr>
              <a:t> »</a:t>
            </a:r>
            <a:r>
              <a:rPr lang="fr-FR" smtClean="0">
                <a:sym typeface="Symbol" pitchFamily="18" charset="2"/>
              </a:rPr>
              <a:t> </a:t>
            </a:r>
            <a:br>
              <a:rPr lang="fr-FR" smtClean="0">
                <a:sym typeface="Symbol" pitchFamily="18" charset="2"/>
              </a:rPr>
            </a:br>
            <a:r>
              <a:rPr lang="fr-FR" smtClean="0">
                <a:sym typeface="Symbol" pitchFamily="18" charset="2"/>
              </a:rPr>
              <a:t>à travers</a:t>
            </a:r>
            <a:r>
              <a:rPr lang="fr-FR" smtClean="0"/>
              <a:t> un cas réel.</a:t>
            </a:r>
            <a:endParaRPr lang="fr-FR" sz="1200" smtClean="0"/>
          </a:p>
        </p:txBody>
      </p:sp>
      <p:sp>
        <p:nvSpPr>
          <p:cNvPr id="14341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3430588" y="6492875"/>
            <a:ext cx="2133600" cy="365125"/>
          </a:xfrm>
        </p:spPr>
        <p:txBody>
          <a:bodyPr rtlCol="0" anchor="ctr"/>
          <a:lstStyle/>
          <a:p>
            <a:pPr>
              <a:defRPr/>
            </a:pPr>
            <a:r>
              <a:rPr lang="fr-FR" b="0"/>
              <a:t>Journée Thématique IBPSA 2011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9B42E4-3BBA-4BD4-A076-78215B985FE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0COLLAB\ADN_BATI\0BENCH_No2\ADNBATI-3D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2670175"/>
            <a:ext cx="51498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bâtiment réel, mais très simple …</a:t>
            </a:r>
            <a:endParaRPr lang="en-US" smtClean="0"/>
          </a:p>
        </p:txBody>
      </p:sp>
      <p:sp>
        <p:nvSpPr>
          <p:cNvPr id="15364" name="Espace réservé du contenu 2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1949450"/>
          </a:xfrm>
        </p:spPr>
        <p:txBody>
          <a:bodyPr/>
          <a:lstStyle/>
          <a:p>
            <a:pPr algn="ctr"/>
            <a:r>
              <a:rPr lang="fr-FR" smtClean="0"/>
              <a:t>Un bâtiment très simple : </a:t>
            </a:r>
            <a:br>
              <a:rPr lang="fr-FR" smtClean="0"/>
            </a:br>
            <a:r>
              <a:rPr lang="fr-FR" smtClean="0"/>
              <a:t>juste une chambre générique du nouveau bâtiment d’accueil </a:t>
            </a:r>
            <a:br>
              <a:rPr lang="fr-FR" smtClean="0"/>
            </a:br>
            <a:r>
              <a:rPr lang="fr-FR" smtClean="0"/>
              <a:t>de l’Institut d’Études Scientifique de Cargèse, </a:t>
            </a:r>
            <a:br>
              <a:rPr lang="fr-FR" smtClean="0"/>
            </a:br>
            <a:r>
              <a:rPr lang="fr-FR" smtClean="0"/>
              <a:t>avec une ouverture basse côté Est (A) </a:t>
            </a:r>
            <a:br>
              <a:rPr lang="fr-FR" smtClean="0"/>
            </a:br>
            <a:r>
              <a:rPr lang="fr-FR" smtClean="0"/>
              <a:t>et une ouverture haute côté Ouest (B).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EB7B7D-D11A-43E8-A8FD-8EF77197164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 8" descr="ADNBATI_No3_2D_20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52475"/>
            <a:ext cx="486727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… puis simplifié jusqu’au 2D .</a:t>
            </a:r>
            <a:endParaRPr lang="en-US" smtClean="0"/>
          </a:p>
        </p:txBody>
      </p:sp>
      <p:sp>
        <p:nvSpPr>
          <p:cNvPr id="16388" name="Espace réservé du contenu 2"/>
          <p:cNvSpPr>
            <a:spLocks noGrp="1"/>
          </p:cNvSpPr>
          <p:nvPr>
            <p:ph idx="1"/>
          </p:nvPr>
        </p:nvSpPr>
        <p:spPr>
          <a:xfrm>
            <a:off x="4860925" y="854075"/>
            <a:ext cx="4149725" cy="3290888"/>
          </a:xfrm>
        </p:spPr>
        <p:txBody>
          <a:bodyPr/>
          <a:lstStyle/>
          <a:p>
            <a:r>
              <a:rPr lang="fr-FR" smtClean="0"/>
              <a:t>Murs intérieurs isothermes </a:t>
            </a:r>
            <a:br>
              <a:rPr lang="fr-FR" smtClean="0"/>
            </a:br>
            <a:r>
              <a:rPr lang="fr-FR" smtClean="0"/>
              <a:t>(25°C+</a:t>
            </a:r>
            <a:r>
              <a:rPr lang="fr-FR" smtClean="0">
                <a:latin typeface="Symbol" pitchFamily="18" charset="2"/>
              </a:rPr>
              <a:t>D</a:t>
            </a:r>
            <a:r>
              <a:rPr lang="fr-FR" i="1" smtClean="0"/>
              <a:t>T</a:t>
            </a:r>
            <a:r>
              <a:rPr lang="fr-FR" smtClean="0"/>
              <a:t> ; </a:t>
            </a:r>
            <a:br>
              <a:rPr lang="fr-FR" smtClean="0"/>
            </a:br>
            <a:r>
              <a:rPr lang="fr-FR" smtClean="0"/>
              <a:t>avec </a:t>
            </a:r>
            <a:r>
              <a:rPr lang="fr-FR" smtClean="0">
                <a:latin typeface="Symbol" pitchFamily="18" charset="2"/>
              </a:rPr>
              <a:t>D</a:t>
            </a:r>
            <a:r>
              <a:rPr lang="fr-FR" i="1" smtClean="0"/>
              <a:t>T</a:t>
            </a:r>
            <a:r>
              <a:rPr lang="fr-FR" smtClean="0"/>
              <a:t>=0,1 ou 0,5 K) ;</a:t>
            </a:r>
          </a:p>
          <a:p>
            <a:r>
              <a:rPr lang="fr-FR" smtClean="0"/>
              <a:t>Air extérieur à 25°C ;</a:t>
            </a:r>
          </a:p>
          <a:p>
            <a:r>
              <a:rPr lang="fr-FR" smtClean="0"/>
              <a:t>Les deux ouvertures (A et B) libres d’obstacles ;</a:t>
            </a:r>
          </a:p>
          <a:p>
            <a:r>
              <a:rPr lang="fr-FR" smtClean="0"/>
              <a:t>Ra = 1.43×10</a:t>
            </a:r>
            <a:r>
              <a:rPr lang="fr-FR" sz="2400" baseline="30000" smtClean="0"/>
              <a:t>8</a:t>
            </a:r>
            <a:r>
              <a:rPr lang="fr-FR" smtClean="0"/>
              <a:t> ou 7.15×10</a:t>
            </a:r>
            <a:r>
              <a:rPr lang="fr-FR" sz="2400" baseline="30000" smtClean="0"/>
              <a:t>8</a:t>
            </a:r>
            <a:r>
              <a:rPr lang="fr-FR" smtClean="0"/>
              <a:t> (turbulence limitée).</a:t>
            </a:r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182563" y="4749800"/>
            <a:ext cx="8828087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fr-FR" kern="0" dirty="0">
                <a:latin typeface="Verdana" pitchFamily="34" charset="0"/>
              </a:rPr>
              <a:t>C’est </a:t>
            </a:r>
            <a:r>
              <a:rPr lang="fr-FR" i="1" kern="0" dirty="0">
                <a:latin typeface="Verdana" pitchFamily="34" charset="0"/>
              </a:rPr>
              <a:t>a priori</a:t>
            </a:r>
            <a:r>
              <a:rPr lang="fr-FR" kern="0" dirty="0">
                <a:latin typeface="Verdana" pitchFamily="34" charset="0"/>
              </a:rPr>
              <a:t> sur ce cas commun que les </a:t>
            </a:r>
            <a:br>
              <a:rPr lang="fr-FR" kern="0" dirty="0">
                <a:latin typeface="Verdana" pitchFamily="34" charset="0"/>
              </a:rPr>
            </a:br>
            <a:r>
              <a:rPr lang="fr-FR" kern="0" dirty="0">
                <a:latin typeface="Verdana" pitchFamily="34" charset="0"/>
              </a:rPr>
              <a:t>améliorations numériques ont été testées.</a:t>
            </a:r>
            <a:endParaRPr lang="en-US" kern="0" dirty="0">
              <a:latin typeface="Verdana" pitchFamily="34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B7A26B-7A28-4E3F-9999-DFF08F9606E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Améliorations Numériques (1 : LOCIE – INES)</a:t>
            </a:r>
            <a:endParaRPr lang="en-US" smtClean="0"/>
          </a:p>
        </p:txBody>
      </p:sp>
      <p:sp>
        <p:nvSpPr>
          <p:cNvPr id="17411" name="Espace réservé du contenu 2"/>
          <p:cNvSpPr>
            <a:spLocks noGrp="1"/>
          </p:cNvSpPr>
          <p:nvPr>
            <p:ph idx="1"/>
          </p:nvPr>
        </p:nvSpPr>
        <p:spPr>
          <a:xfrm>
            <a:off x="141288" y="874713"/>
            <a:ext cx="8837612" cy="763587"/>
          </a:xfrm>
        </p:spPr>
        <p:txBody>
          <a:bodyPr/>
          <a:lstStyle/>
          <a:p>
            <a:pPr algn="r"/>
            <a:r>
              <a:rPr lang="fr-FR" smtClean="0">
                <a:solidFill>
                  <a:srgbClr val="000066"/>
                </a:solidFill>
              </a:rPr>
              <a:t>Modèle Navier-Stokes par éléments finis avec maillage adaptatif </a:t>
            </a:r>
            <a:r>
              <a:rPr lang="fr-FR" sz="1800" smtClean="0"/>
              <a:t>sur une base FreeFem++</a:t>
            </a:r>
            <a:r>
              <a:rPr lang="fr-FR" smtClean="0"/>
              <a:t>.</a:t>
            </a:r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646616-5A7D-41DE-8AA4-C52394FCC6C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7414" name="Picture 3" descr="vitesse_moyenne_Temp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3594100"/>
            <a:ext cx="4686300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 bwMode="auto">
          <a:xfrm>
            <a:off x="38100" y="2944813"/>
            <a:ext cx="431958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177800" indent="-177800" algn="ctr" eaLnBrk="0" hangingPunct="0">
              <a:spcBef>
                <a:spcPct val="20000"/>
              </a:spcBef>
              <a:buClr>
                <a:srgbClr val="000066"/>
              </a:buClr>
              <a:defRPr/>
            </a:pPr>
            <a:r>
              <a:rPr lang="fr-FR" sz="1400" i="1" kern="0" dirty="0">
                <a:latin typeface="Verdana" pitchFamily="34" charset="0"/>
              </a:rPr>
              <a:t>Un maillage instantané</a:t>
            </a:r>
            <a:endParaRPr lang="en-US" sz="1400" i="1" kern="0" dirty="0">
              <a:latin typeface="Verdana" pitchFamily="34" charset="0"/>
            </a:endParaRPr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 bwMode="auto">
          <a:xfrm>
            <a:off x="2501900" y="5575300"/>
            <a:ext cx="43195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177800" indent="-177800" algn="ctr" eaLnBrk="0" hangingPunct="0">
              <a:spcBef>
                <a:spcPct val="20000"/>
              </a:spcBef>
              <a:buClr>
                <a:srgbClr val="000066"/>
              </a:buClr>
              <a:defRPr/>
            </a:pPr>
            <a:r>
              <a:rPr lang="fr-FR" sz="1400" i="1" kern="0" dirty="0">
                <a:latin typeface="Verdana" pitchFamily="34" charset="0"/>
              </a:rPr>
              <a:t>Champs de température moyenne</a:t>
            </a:r>
            <a:endParaRPr lang="en-US" sz="1400" i="1" kern="0" dirty="0">
              <a:latin typeface="Verdana" pitchFamily="34" charset="0"/>
            </a:endParaRPr>
          </a:p>
        </p:txBody>
      </p:sp>
      <p:graphicFrame>
        <p:nvGraphicFramePr>
          <p:cNvPr id="17" name="Tableau 16"/>
          <p:cNvGraphicFramePr>
            <a:graphicFrameLocks noGrp="1"/>
          </p:cNvGraphicFramePr>
          <p:nvPr/>
        </p:nvGraphicFramePr>
        <p:xfrm>
          <a:off x="4000500" y="1816100"/>
          <a:ext cx="5143500" cy="2239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561"/>
                <a:gridCol w="1879440"/>
                <a:gridCol w="1714500"/>
              </a:tblGrid>
              <a:tr h="533301">
                <a:tc>
                  <a:txBody>
                    <a:bodyPr/>
                    <a:lstStyle/>
                    <a:p>
                      <a:pPr algn="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rgbClr val="000066"/>
                          </a:solidFill>
                        </a:rPr>
                        <a:t>Initialement</a:t>
                      </a:r>
                      <a:endParaRPr lang="en-US" sz="1800" b="0" dirty="0">
                        <a:solidFill>
                          <a:srgbClr val="000066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fr-FR" sz="1800" b="0" i="1" dirty="0" smtClean="0">
                          <a:solidFill>
                            <a:srgbClr val="800000"/>
                          </a:solidFill>
                        </a:rPr>
                        <a:t>t</a:t>
                      </a:r>
                      <a:r>
                        <a:rPr lang="fr-FR" sz="1800" b="0" dirty="0" smtClean="0">
                          <a:solidFill>
                            <a:srgbClr val="800000"/>
                          </a:solidFill>
                        </a:rPr>
                        <a:t> = 3600 s</a:t>
                      </a:r>
                      <a:endParaRPr lang="en-US" sz="1800" b="0" dirty="0">
                        <a:solidFill>
                          <a:srgbClr val="800000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0059">
                <a:tc>
                  <a:txBody>
                    <a:bodyPr/>
                    <a:lstStyle/>
                    <a:p>
                      <a:pPr algn="r"/>
                      <a:r>
                        <a:rPr lang="fr-FR" sz="1800" b="0" dirty="0" smtClean="0">
                          <a:solidFill>
                            <a:schemeClr val="tx1"/>
                          </a:solidFill>
                        </a:rPr>
                        <a:t>Nb de points 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rgbClr val="000066"/>
                          </a:solidFill>
                        </a:rPr>
                        <a:t>12000</a:t>
                      </a:r>
                      <a:endParaRPr lang="en-US" sz="1800" b="0" dirty="0">
                        <a:solidFill>
                          <a:srgbClr val="000066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rgbClr val="800000"/>
                          </a:solidFill>
                        </a:rPr>
                        <a:t>1200</a:t>
                      </a:r>
                      <a:endParaRPr lang="en-US" sz="1800" b="0" dirty="0">
                        <a:solidFill>
                          <a:srgbClr val="800000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3301">
                <a:tc>
                  <a:txBody>
                    <a:bodyPr/>
                    <a:lstStyle/>
                    <a:p>
                      <a:pPr algn="r"/>
                      <a:r>
                        <a:rPr lang="fr-FR" sz="1800" b="0" dirty="0" smtClean="0">
                          <a:solidFill>
                            <a:schemeClr val="tx1"/>
                          </a:solidFill>
                        </a:rPr>
                        <a:t>Temps CPU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rgbClr val="000066"/>
                          </a:solidFill>
                        </a:rPr>
                        <a:t>10</a:t>
                      </a:r>
                      <a:endParaRPr lang="en-US" sz="1800" b="0" dirty="0">
                        <a:solidFill>
                          <a:srgbClr val="000066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rgbClr val="800000"/>
                          </a:solidFill>
                        </a:rPr>
                        <a:t>0.3</a:t>
                      </a:r>
                      <a:endParaRPr lang="en-US" sz="1800" b="0" dirty="0">
                        <a:solidFill>
                          <a:srgbClr val="800000"/>
                        </a:solidFill>
                      </a:endParaRPr>
                    </a:p>
                  </a:txBody>
                  <a:tcPr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3301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7436" name="Connecteur droit avec flèche 18"/>
          <p:cNvCxnSpPr>
            <a:cxnSpLocks noChangeShapeType="1"/>
          </p:cNvCxnSpPr>
          <p:nvPr/>
        </p:nvCxnSpPr>
        <p:spPr bwMode="auto">
          <a:xfrm>
            <a:off x="7131050" y="2679700"/>
            <a:ext cx="7874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37" name="Connecteur droit avec flèche 19"/>
          <p:cNvCxnSpPr>
            <a:cxnSpLocks noChangeShapeType="1"/>
          </p:cNvCxnSpPr>
          <p:nvPr/>
        </p:nvCxnSpPr>
        <p:spPr bwMode="auto">
          <a:xfrm>
            <a:off x="7131050" y="3251200"/>
            <a:ext cx="7874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438" name="Picture 2" descr="maillage_global_final_dt1_t=3600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333500"/>
            <a:ext cx="412750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9" name="Picture 16" descr="vitesse_moyenne_Temp_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3594100"/>
            <a:ext cx="467995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Améliorations Numériques (2 : PIMENT)</a:t>
            </a:r>
            <a:endParaRPr lang="en-US" smtClean="0"/>
          </a:p>
        </p:txBody>
      </p:sp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>
          <a:xfrm>
            <a:off x="141288" y="874713"/>
            <a:ext cx="9002712" cy="1246187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000066"/>
                </a:solidFill>
              </a:rPr>
              <a:t>Modèle Navier-Stokes par différences finies, avec modèle </a:t>
            </a:r>
            <a:br>
              <a:rPr lang="fr-FR" smtClean="0">
                <a:solidFill>
                  <a:srgbClr val="000066"/>
                </a:solidFill>
              </a:rPr>
            </a:br>
            <a:r>
              <a:rPr lang="fr-FR" smtClean="0">
                <a:solidFill>
                  <a:srgbClr val="000066"/>
                </a:solidFill>
              </a:rPr>
              <a:t>« LES hybride » adapté à l’habitat</a:t>
            </a:r>
            <a:r>
              <a:rPr lang="fr-FR" smtClean="0"/>
              <a:t> </a:t>
            </a:r>
            <a:r>
              <a:rPr lang="fr-FR" sz="1800" smtClean="0"/>
              <a:t>(sur base OpenFoam)</a:t>
            </a:r>
            <a:r>
              <a:rPr lang="fr-FR" smtClean="0"/>
              <a:t>.</a:t>
            </a:r>
            <a:endParaRPr lang="en-US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Journée Thématique IBPSA 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2B0807-BC6E-4CA0-920B-1CBAED08E16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843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" r="497"/>
          <a:stretch>
            <a:fillRect/>
          </a:stretch>
        </p:blipFill>
        <p:spPr bwMode="auto">
          <a:xfrm>
            <a:off x="2616200" y="1676400"/>
            <a:ext cx="4457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844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" r="645"/>
          <a:stretch>
            <a:fillRect/>
          </a:stretch>
        </p:blipFill>
        <p:spPr bwMode="auto">
          <a:xfrm>
            <a:off x="2927350" y="2095500"/>
            <a:ext cx="37592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" name="Espace réservé du contenu 2"/>
          <p:cNvSpPr txBox="1">
            <a:spLocks/>
          </p:cNvSpPr>
          <p:nvPr/>
        </p:nvSpPr>
        <p:spPr bwMode="auto">
          <a:xfrm>
            <a:off x="0" y="5497513"/>
            <a:ext cx="91440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marL="177800" indent="-177800" algn="ctr" eaLnBrk="0" hangingPunct="0">
              <a:spcBef>
                <a:spcPct val="20000"/>
              </a:spcBef>
              <a:buClr>
                <a:srgbClr val="000066"/>
              </a:buClr>
              <a:defRPr/>
            </a:pPr>
            <a:r>
              <a:rPr lang="fr-FR" sz="1400" i="1" dirty="0">
                <a:latin typeface="+mj-lt"/>
              </a:rPr>
              <a:t>Température et module vitesse pour </a:t>
            </a:r>
            <a:r>
              <a:rPr lang="fr-FR" sz="1400" i="1" dirty="0">
                <a:latin typeface="Symbol" pitchFamily="18" charset="2"/>
              </a:rPr>
              <a:t>D</a:t>
            </a:r>
            <a:r>
              <a:rPr lang="fr-FR" sz="1400" i="1" dirty="0">
                <a:latin typeface="Times New Roman" pitchFamily="18" charset="0"/>
              </a:rPr>
              <a:t>T = 0.1 K.</a:t>
            </a:r>
            <a:endParaRPr lang="en-US" sz="1400" kern="0" dirty="0">
              <a:latin typeface="+mj-lt"/>
            </a:endParaRPr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 bwMode="auto">
          <a:xfrm>
            <a:off x="141288" y="2552700"/>
            <a:ext cx="90027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bIns="10800"/>
          <a:lstStyle/>
          <a:p>
            <a:pPr algn="ctr" eaLnBrk="0" hangingPunct="0">
              <a:spcBef>
                <a:spcPct val="20000"/>
              </a:spcBef>
              <a:buClr>
                <a:srgbClr val="000066"/>
              </a:buClr>
              <a:defRPr/>
            </a:pPr>
            <a:r>
              <a:rPr lang="fr-FR" kern="0" dirty="0">
                <a:latin typeface="Verdana" pitchFamily="34" charset="0"/>
              </a:rPr>
              <a:t>où les fonctions </a:t>
            </a:r>
            <a:r>
              <a:rPr lang="fr-FR" sz="2400" i="1" kern="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2800" kern="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kern="0" dirty="0">
                <a:latin typeface="Verdana" pitchFamily="34" charset="0"/>
              </a:rPr>
              <a:t> et </a:t>
            </a:r>
            <a:r>
              <a:rPr lang="fr-FR" sz="2400" i="1" kern="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2800" kern="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kern="0" dirty="0">
                <a:latin typeface="Verdana" pitchFamily="34" charset="0"/>
              </a:rPr>
              <a:t> sont des corrélations </a:t>
            </a:r>
            <a:br>
              <a:rPr lang="fr-FR" kern="0" dirty="0">
                <a:latin typeface="Verdana" pitchFamily="34" charset="0"/>
              </a:rPr>
            </a:br>
            <a:r>
              <a:rPr lang="fr-FR" kern="0" dirty="0">
                <a:latin typeface="Verdana" pitchFamily="34" charset="0"/>
              </a:rPr>
              <a:t>obtenues à partir de réalisations DNS.</a:t>
            </a:r>
            <a:endParaRPr lang="en-US" kern="0" dirty="0">
              <a:latin typeface="Verdana" pitchFamily="34" charset="0"/>
            </a:endParaRPr>
          </a:p>
        </p:txBody>
      </p:sp>
      <p:pic>
        <p:nvPicPr>
          <p:cNvPr id="18444" name="Image 9" descr="Piment_UMag_2D_ADN_1_57_10_8_DT_5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38" y="3417888"/>
            <a:ext cx="4449762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Image 10" descr="Piment_T_2D_ADN_1_57_10_8_DT_5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38525"/>
            <a:ext cx="44577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_LIMSI_3">
  <a:themeElements>
    <a:clrScheme name="Modele_LIMSI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-45720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-45720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ele_LIMSI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LIMSI_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LIMSI_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LIMSI_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LIMSI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LIMSI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LIMSI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12078</TotalTime>
  <Words>776</Words>
  <Application>Microsoft Office PowerPoint</Application>
  <PresentationFormat>Affichage à l'écran (4:3)</PresentationFormat>
  <Paragraphs>175</Paragraphs>
  <Slides>21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2" baseType="lpstr">
      <vt:lpstr>Comic Sans MS</vt:lpstr>
      <vt:lpstr>Arial</vt:lpstr>
      <vt:lpstr>Verdana</vt:lpstr>
      <vt:lpstr>Wingdings</vt:lpstr>
      <vt:lpstr>Times New Roman</vt:lpstr>
      <vt:lpstr>Symbol</vt:lpstr>
      <vt:lpstr>Euclid Fraktur</vt:lpstr>
      <vt:lpstr>SimSun</vt:lpstr>
      <vt:lpstr>Calibri</vt:lpstr>
      <vt:lpstr>Modele_LIMSI_3</vt:lpstr>
      <vt:lpstr>MathType 6.0 Equation</vt:lpstr>
      <vt:lpstr>Simulation numérique de ventilation naturelle, résultats et points durs du benchmark ADNBATI </vt:lpstr>
      <vt:lpstr>Présentation PowerPoint</vt:lpstr>
      <vt:lpstr>Simuler les flux d’air dans les bâtiments</vt:lpstr>
      <vt:lpstr>Outils actuels de calcul des écoulements</vt:lpstr>
      <vt:lpstr>Définition d’un cas-test commun pour …</vt:lpstr>
      <vt:lpstr>Un bâtiment réel, mais très simple …</vt:lpstr>
      <vt:lpstr>… puis simplifié jusqu’au 2D .</vt:lpstr>
      <vt:lpstr>Améliorations Numériques (1 : LOCIE – INES)</vt:lpstr>
      <vt:lpstr>Améliorations Numériques (2 : PIMENT)</vt:lpstr>
      <vt:lpstr>Améliorations Numériques (3 : LIMSI)</vt:lpstr>
      <vt:lpstr>ADNBATI = un benchmark, un groupe de travail http://adnbati.limsi.fr</vt:lpstr>
      <vt:lpstr>Hypothèses numériques</vt:lpstr>
      <vt:lpstr>Comparaison qualitative (température)</vt:lpstr>
      <vt:lpstr>Comparaison quantitative pour DT = 0.1 K</vt:lpstr>
      <vt:lpstr>Comparaison quantitative pour DT = 0.5 K</vt:lpstr>
      <vt:lpstr>Un début plus qu’une conclusion</vt:lpstr>
      <vt:lpstr>Publications</vt:lpstr>
      <vt:lpstr>Merci pour votre attention … et vos questions</vt:lpstr>
      <vt:lpstr>Présentation PowerPoint</vt:lpstr>
      <vt:lpstr>Maillages – modèles - dimension</vt:lpstr>
      <vt:lpstr>Suite en projet pour mars : calculs 2D en vue d’un article de revue  (et de l’inauguration du bâtiment)</vt:lpstr>
    </vt:vector>
  </TitlesOfParts>
  <Company>LIMSI - 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Pons</dc:creator>
  <cp:lastModifiedBy>Michel Pons</cp:lastModifiedBy>
  <cp:revision>1041</cp:revision>
  <dcterms:created xsi:type="dcterms:W3CDTF">2006-03-13T21:28:09Z</dcterms:created>
  <dcterms:modified xsi:type="dcterms:W3CDTF">2011-04-09T21:31:22Z</dcterms:modified>
</cp:coreProperties>
</file>