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notesMasterIdLst>
    <p:notesMasterId r:id="rId72"/>
  </p:notesMasterIdLst>
  <p:handoutMasterIdLst>
    <p:handoutMasterId r:id="rId73"/>
  </p:handoutMasterIdLst>
  <p:sldIdLst>
    <p:sldId id="305" r:id="rId2"/>
    <p:sldId id="281" r:id="rId3"/>
    <p:sldId id="306" r:id="rId4"/>
    <p:sldId id="311" r:id="rId5"/>
    <p:sldId id="314" r:id="rId6"/>
    <p:sldId id="315" r:id="rId7"/>
    <p:sldId id="309" r:id="rId8"/>
    <p:sldId id="318" r:id="rId9"/>
    <p:sldId id="316" r:id="rId10"/>
    <p:sldId id="317" r:id="rId11"/>
    <p:sldId id="319" r:id="rId12"/>
    <p:sldId id="320" r:id="rId13"/>
    <p:sldId id="321" r:id="rId14"/>
    <p:sldId id="365" r:id="rId15"/>
    <p:sldId id="322" r:id="rId16"/>
    <p:sldId id="324" r:id="rId17"/>
    <p:sldId id="325" r:id="rId18"/>
    <p:sldId id="327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9" r:id="rId29"/>
    <p:sldId id="340" r:id="rId30"/>
    <p:sldId id="341" r:id="rId31"/>
    <p:sldId id="342" r:id="rId32"/>
    <p:sldId id="343" r:id="rId33"/>
    <p:sldId id="344" r:id="rId34"/>
    <p:sldId id="345" r:id="rId35"/>
    <p:sldId id="347" r:id="rId36"/>
    <p:sldId id="348" r:id="rId37"/>
    <p:sldId id="349" r:id="rId38"/>
    <p:sldId id="351" r:id="rId39"/>
    <p:sldId id="350" r:id="rId40"/>
    <p:sldId id="352" r:id="rId41"/>
    <p:sldId id="353" r:id="rId42"/>
    <p:sldId id="354" r:id="rId43"/>
    <p:sldId id="355" r:id="rId44"/>
    <p:sldId id="357" r:id="rId45"/>
    <p:sldId id="358" r:id="rId46"/>
    <p:sldId id="359" r:id="rId47"/>
    <p:sldId id="360" r:id="rId48"/>
    <p:sldId id="361" r:id="rId49"/>
    <p:sldId id="362" r:id="rId50"/>
    <p:sldId id="363" r:id="rId51"/>
    <p:sldId id="364" r:id="rId52"/>
    <p:sldId id="366" r:id="rId53"/>
    <p:sldId id="367" r:id="rId54"/>
    <p:sldId id="368" r:id="rId55"/>
    <p:sldId id="369" r:id="rId56"/>
    <p:sldId id="370" r:id="rId57"/>
    <p:sldId id="371" r:id="rId58"/>
    <p:sldId id="372" r:id="rId59"/>
    <p:sldId id="373" r:id="rId60"/>
    <p:sldId id="374" r:id="rId61"/>
    <p:sldId id="375" r:id="rId62"/>
    <p:sldId id="376" r:id="rId63"/>
    <p:sldId id="377" r:id="rId64"/>
    <p:sldId id="378" r:id="rId65"/>
    <p:sldId id="379" r:id="rId66"/>
    <p:sldId id="380" r:id="rId67"/>
    <p:sldId id="381" r:id="rId68"/>
    <p:sldId id="382" r:id="rId69"/>
    <p:sldId id="383" r:id="rId70"/>
    <p:sldId id="384" r:id="rId7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E2470311-67BF-4DB7-9DC2-5509C0C08A8D}">
          <p14:sldIdLst>
            <p14:sldId id="305"/>
            <p14:sldId id="281"/>
          </p14:sldIdLst>
        </p14:section>
        <p14:section name="Prérequis" id="{F75ECC1A-C314-4B5F-8037-FCCA57914B89}">
          <p14:sldIdLst>
            <p14:sldId id="306"/>
            <p14:sldId id="311"/>
            <p14:sldId id="314"/>
            <p14:sldId id="315"/>
            <p14:sldId id="309"/>
            <p14:sldId id="318"/>
            <p14:sldId id="316"/>
            <p14:sldId id="317"/>
            <p14:sldId id="319"/>
            <p14:sldId id="320"/>
            <p14:sldId id="321"/>
            <p14:sldId id="365"/>
            <p14:sldId id="322"/>
            <p14:sldId id="324"/>
            <p14:sldId id="325"/>
            <p14:sldId id="327"/>
            <p14:sldId id="329"/>
            <p14:sldId id="330"/>
            <p14:sldId id="331"/>
            <p14:sldId id="332"/>
            <p14:sldId id="333"/>
            <p14:sldId id="334"/>
            <p14:sldId id="335"/>
          </p14:sldIdLst>
        </p14:section>
        <p14:section name="Mecanismes" id="{98E5318C-08B2-43A1-BEC1-97BF429ACCF9}">
          <p14:sldIdLst>
            <p14:sldId id="336"/>
            <p14:sldId id="337"/>
            <p14:sldId id="339"/>
            <p14:sldId id="340"/>
            <p14:sldId id="341"/>
            <p14:sldId id="342"/>
            <p14:sldId id="343"/>
            <p14:sldId id="344"/>
            <p14:sldId id="345"/>
            <p14:sldId id="347"/>
            <p14:sldId id="348"/>
            <p14:sldId id="349"/>
            <p14:sldId id="351"/>
            <p14:sldId id="350"/>
            <p14:sldId id="352"/>
            <p14:sldId id="353"/>
            <p14:sldId id="354"/>
            <p14:sldId id="355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</p14:sldIdLst>
        </p14:section>
        <p14:section name="Airflow Networks" id="{23231121-3589-4411-83C5-8E42A487F940}">
          <p14:sldIdLst>
            <p14:sldId id="366"/>
            <p14:sldId id="367"/>
            <p14:sldId id="368"/>
            <p14:sldId id="369"/>
            <p14:sldId id="370"/>
          </p14:sldIdLst>
        </p14:section>
        <p14:section name="Vent et Bâtiments" id="{4E920709-0AD3-4609-A44A-8DD8A18D38FE}">
          <p14:sldIdLst>
            <p14:sldId id="371"/>
            <p14:sldId id="372"/>
            <p14:sldId id="373"/>
            <p14:sldId id="374"/>
            <p14:sldId id="375"/>
            <p14:sldId id="376"/>
            <p14:sldId id="377"/>
            <p14:sldId id="378"/>
            <p14:sldId id="379"/>
            <p14:sldId id="380"/>
            <p14:sldId id="381"/>
            <p14:sldId id="382"/>
            <p14:sldId id="383"/>
          </p14:sldIdLst>
        </p14:section>
        <p14:section name="Grandes ouvertures" id="{5249FD82-3C52-4206-8D84-9FD506CCC479}">
          <p14:sldIdLst>
            <p14:sldId id="3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B4AB37"/>
    <a:srgbClr val="388006"/>
    <a:srgbClr val="C00000"/>
    <a:srgbClr val="203864"/>
    <a:srgbClr val="135DD5"/>
    <a:srgbClr val="BBA927"/>
    <a:srgbClr val="944E8F"/>
    <a:srgbClr val="F6B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6102" autoAdjust="0"/>
    <p:restoredTop sz="91422" autoAdjust="0"/>
  </p:normalViewPr>
  <p:slideViewPr>
    <p:cSldViewPr snapToGrid="0">
      <p:cViewPr varScale="1">
        <p:scale>
          <a:sx n="103" d="100"/>
          <a:sy n="103" d="100"/>
        </p:scale>
        <p:origin x="114" y="3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12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92B4B-996F-4C92-9A46-9C20434F5B76}" type="datetimeFigureOut">
              <a:rPr lang="fr-FR" smtClean="0"/>
              <a:t>26/05/2026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2C565-15B6-4F64-8325-B46257A50E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6322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68CD9-5C78-4DF4-80F5-2DAE6CE126B1}" type="datetimeFigureOut">
              <a:rPr lang="fr-FR" smtClean="0"/>
              <a:t>26/05/2026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70CE85-E8C6-46D6-ADD5-A395B562E27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2092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0730" y="3786305"/>
            <a:ext cx="11670537" cy="3651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Présentateur</a:t>
            </a:r>
            <a:endParaRPr lang="en-US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319EBE1-D42A-405C-BFF4-CF766BB438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0731" y="2051654"/>
            <a:ext cx="11670537" cy="140078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4800" i="0"/>
            </a:lvl1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24B2E66-AA78-4D7C-B587-0AAEA3D6F3D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fr-FR" dirty="0"/>
              <a:t>damien.david@insa-lyon.fr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6587DA4-43C7-40B1-BB26-0F65D9D88AF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D0FECF3-A7B8-42E6-B475-4D6114A357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0732" y="4920343"/>
            <a:ext cx="11670536" cy="1031195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000" b="0" i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contexte</a:t>
            </a:r>
          </a:p>
        </p:txBody>
      </p:sp>
    </p:spTree>
    <p:extLst>
      <p:ext uri="{BB962C8B-B14F-4D97-AF65-F5344CB8AC3E}">
        <p14:creationId xmlns:p14="http://schemas.microsoft.com/office/powerpoint/2010/main" val="92232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9C65463-FA23-4D74-A881-A8E64C7A57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0732" y="1563880"/>
            <a:ext cx="5515955" cy="4612289"/>
          </a:xfrm>
        </p:spPr>
        <p:txBody>
          <a:bodyPr/>
          <a:lstStyle>
            <a:lvl1pPr marL="266700" indent="-266700">
              <a:spcBef>
                <a:spcPts val="2400"/>
              </a:spcBef>
              <a:buClr>
                <a:schemeClr val="accent5">
                  <a:lumMod val="50000"/>
                </a:schemeClr>
              </a:buClr>
              <a:buSzPct val="70000"/>
              <a:buFont typeface="Wingdings 3" panose="05040102010807070707" pitchFamily="18" charset="2"/>
              <a:buChar char=""/>
              <a:defRPr lang="fr-FR" dirty="0"/>
            </a:lvl1pPr>
            <a:lvl2pPr marL="361950" indent="-276225">
              <a:defRPr lang="fr-FR" dirty="0"/>
            </a:lvl2pPr>
            <a:lvl3pPr marL="542925" indent="-276225">
              <a:defRPr lang="fr-FR" dirty="0"/>
            </a:lvl3pPr>
            <a:lvl4pPr marL="809625" indent="-266700">
              <a:defRPr lang="fr-FR" dirty="0"/>
            </a:lvl4pPr>
            <a:lvl5pPr marL="990600" indent="-276225">
              <a:defRPr lang="fr-FR" dirty="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3FCFCEDC-1225-4ED0-B4C6-47B44F91F5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15314" y="1563880"/>
            <a:ext cx="5515954" cy="4612289"/>
          </a:xfrm>
        </p:spPr>
        <p:txBody>
          <a:bodyPr/>
          <a:lstStyle>
            <a:lvl1pPr marL="266700" indent="-266700">
              <a:spcBef>
                <a:spcPts val="2400"/>
              </a:spcBef>
              <a:buClr>
                <a:schemeClr val="accent5">
                  <a:lumMod val="50000"/>
                </a:schemeClr>
              </a:buClr>
              <a:buSzPct val="70000"/>
              <a:buFont typeface="Wingdings 3" panose="05040102010807070707" pitchFamily="18" charset="2"/>
              <a:buChar char=""/>
              <a:defRPr lang="fr-FR" dirty="0"/>
            </a:lvl1pPr>
            <a:lvl2pPr marL="361950" indent="-276225">
              <a:defRPr lang="fr-FR" dirty="0"/>
            </a:lvl2pPr>
            <a:lvl3pPr marL="542925" indent="-276225">
              <a:defRPr lang="fr-FR" dirty="0"/>
            </a:lvl3pPr>
            <a:lvl4pPr marL="809625" indent="-266700">
              <a:defRPr lang="fr-FR" dirty="0"/>
            </a:lvl4pPr>
            <a:lvl5pPr marL="990600" indent="-276225">
              <a:defRPr lang="fr-FR" dirty="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53A28D1-0302-4601-9F6C-2FC52FC3A29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AF3948B-9E32-4419-92CA-414FDDA9B6C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9010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sous-titre, et bandeau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E49D1C5-30E2-44C1-A529-14C6F4217D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731" y="4078514"/>
            <a:ext cx="11692171" cy="2098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fr-FR" dirty="0"/>
            </a:lvl1pPr>
            <a:lvl2pPr>
              <a:defRPr lang="fr-FR" dirty="0"/>
            </a:lvl2pPr>
            <a:lvl3pPr>
              <a:defRPr lang="fr-FR" dirty="0"/>
            </a:lvl3pPr>
            <a:lvl4pPr>
              <a:defRPr lang="fr-FR" dirty="0"/>
            </a:lvl4pPr>
            <a:lvl5pPr>
              <a:defRPr lang="en-US" dirty="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D1E7C74C-76E7-4679-8BCB-67094FE439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9095" y="672745"/>
            <a:ext cx="11692172" cy="501650"/>
          </a:xfrm>
        </p:spPr>
        <p:txBody>
          <a:bodyPr/>
          <a:lstStyle>
            <a:lvl1pPr marL="0" indent="0">
              <a:buNone/>
              <a:defRPr b="1" i="0" u="sng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E94D461-2ADB-4296-AD54-F50C139DADF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fr-FR" dirty="0"/>
              <a:t>damien.david@insa-lyon.fr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965BB5F-AF9F-449B-9E2A-A4C100D48B9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7808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D092925-1266-4B81-8A28-6E4C3288F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732" y="4151086"/>
            <a:ext cx="11670536" cy="20258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fr-FR" dirty="0"/>
            </a:lvl1pPr>
            <a:lvl2pPr>
              <a:defRPr lang="fr-FR" dirty="0"/>
            </a:lvl2pPr>
            <a:lvl3pPr>
              <a:defRPr lang="fr-FR" dirty="0"/>
            </a:lvl3pPr>
            <a:lvl4pPr>
              <a:defRPr lang="fr-FR" dirty="0"/>
            </a:lvl4pPr>
            <a:lvl5pPr>
              <a:defRPr lang="en-US" dirty="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1D7931-2E6A-4AAC-BD20-8453CDF7D1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fr-FR" dirty="0"/>
              <a:t>damien.david@insa-lyon.fr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82D99A9-9139-431C-8405-D3209EB056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731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39682A-BC2D-474A-B5CE-CC0A114CB4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B38C1E5-03DA-4F29-AF0F-0F7136EB74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3652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E04A586-E739-4E31-B476-3ECDD4B04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0732" y="1356819"/>
            <a:ext cx="11670535" cy="4144361"/>
          </a:xfrm>
        </p:spPr>
        <p:txBody>
          <a:bodyPr anchor="ctr"/>
          <a:lstStyle>
            <a:lvl1pPr marL="457200" indent="-457200">
              <a:buFont typeface="+mj-lt"/>
              <a:buAutoNum type="arabicPeriod"/>
              <a:defRPr/>
            </a:lvl1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8449C1BC-FC76-4B94-9D6A-AD3FE62284E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fr-FR" dirty="0"/>
              <a:t>damien.david@insa-lyon.fr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3F5C4A-B717-48AB-A821-F943F11A92E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5878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sous-titre, et r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A9BBD267-BD6A-4BDE-8F93-6E287EA985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9095" y="672745"/>
            <a:ext cx="11692172" cy="501650"/>
          </a:xfrm>
        </p:spPr>
        <p:txBody>
          <a:bodyPr/>
          <a:lstStyle>
            <a:lvl1pPr marL="0" indent="0">
              <a:buNone/>
              <a:defRPr b="1" i="0" u="sng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2C8DF93-6CE1-453E-99A3-C99A688ECD8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fr-FR" dirty="0"/>
              <a:t>damien.david@insa-lyon.fr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010C45D9-670A-4626-A8B8-4678DA6738E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3754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sous-titre,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095" y="1540398"/>
            <a:ext cx="11692172" cy="4636566"/>
          </a:xfrm>
        </p:spPr>
        <p:txBody>
          <a:bodyPr/>
          <a:lstStyle>
            <a:lvl1pPr>
              <a:defRPr lang="fr-FR" dirty="0"/>
            </a:lvl1pPr>
            <a:lvl2pPr>
              <a:defRPr lang="fr-FR" dirty="0"/>
            </a:lvl2pPr>
            <a:lvl3pPr>
              <a:defRPr lang="fr-FR" dirty="0"/>
            </a:lvl3pPr>
            <a:lvl4pPr>
              <a:defRPr lang="fr-FR" dirty="0"/>
            </a:lvl4pPr>
            <a:lvl5pPr>
              <a:defRPr lang="en-US" dirty="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239095" y="672745"/>
            <a:ext cx="11692172" cy="501650"/>
          </a:xfrm>
        </p:spPr>
        <p:txBody>
          <a:bodyPr/>
          <a:lstStyle>
            <a:lvl1pPr marL="0" indent="0">
              <a:buNone/>
              <a:defRPr b="1" i="0" u="sng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B8ECB9A8-C2F9-487B-B43F-4F9597FB353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fr-FR" dirty="0"/>
              <a:t>damien.david@insa-lyon.fr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AD458CE-60F8-4F7E-86FF-9B36AA2923C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1FBACBCC-09AD-47AC-84CE-3A9A0C2A9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70577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sous-titre, et bandeau latéral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/>
          </p:nvPr>
        </p:nvSpPr>
        <p:spPr>
          <a:xfrm>
            <a:off x="260733" y="1393372"/>
            <a:ext cx="5515954" cy="4782798"/>
          </a:xfrm>
        </p:spPr>
        <p:txBody>
          <a:bodyPr/>
          <a:lstStyle>
            <a:lvl1pPr marL="266700" indent="-266700">
              <a:spcBef>
                <a:spcPts val="2400"/>
              </a:spcBef>
              <a:buClr>
                <a:schemeClr val="accent5">
                  <a:lumMod val="50000"/>
                </a:schemeClr>
              </a:buClr>
              <a:buSzPct val="70000"/>
              <a:buFont typeface="Wingdings 3" panose="05040102010807070707" pitchFamily="18" charset="2"/>
              <a:buChar char=""/>
              <a:defRPr lang="fr-FR" dirty="0"/>
            </a:lvl1pPr>
            <a:lvl2pPr marL="361950" indent="-276225">
              <a:defRPr lang="fr-FR" dirty="0"/>
            </a:lvl2pPr>
            <a:lvl3pPr marL="542925" indent="-276225">
              <a:defRPr lang="fr-FR" dirty="0"/>
            </a:lvl3pPr>
            <a:lvl4pPr marL="809625" indent="-266700">
              <a:defRPr lang="fr-FR" dirty="0"/>
            </a:lvl4pPr>
            <a:lvl5pPr marL="990600" indent="-276225">
              <a:defRPr lang="fr-FR" dirty="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B48191EC-D258-4A3D-82B2-013B6CF33D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9095" y="672745"/>
            <a:ext cx="11692172" cy="501650"/>
          </a:xfrm>
        </p:spPr>
        <p:txBody>
          <a:bodyPr/>
          <a:lstStyle>
            <a:lvl1pPr marL="0" indent="0">
              <a:buNone/>
              <a:defRPr b="1" i="0" u="sng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E127C17-E5FA-4866-A208-7FC51FEC6F0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fr-FR" dirty="0"/>
              <a:t>damien.david@insa-lyon.fr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0C3556E-117D-4378-AA49-9651191AAF2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2239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et r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0C581AE-D5EA-46BF-9E42-885AF12427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D4A1392-3919-4D88-8320-396A5C4850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1297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732" y="1306286"/>
            <a:ext cx="11670536" cy="4870677"/>
          </a:xfrm>
        </p:spPr>
        <p:txBody>
          <a:bodyPr/>
          <a:lstStyle>
            <a:lvl1pPr>
              <a:defRPr lang="fr-FR" dirty="0"/>
            </a:lvl1pPr>
            <a:lvl2pPr>
              <a:defRPr lang="fr-FR" sz="2200" dirty="0"/>
            </a:lvl2pPr>
            <a:lvl3pPr>
              <a:defRPr lang="fr-FR" sz="2200" dirty="0"/>
            </a:lvl3pPr>
            <a:lvl4pPr>
              <a:defRPr lang="fr-FR" sz="2000" dirty="0"/>
            </a:lvl4pPr>
            <a:lvl5pPr>
              <a:defRPr lang="en-US" dirty="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131705D4-D4B2-48C5-8519-26EECDC2F75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fr-FR" dirty="0"/>
              <a:t>damien.david@insa-lyon.fr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1AFA0F6C-3EB4-471A-8B1C-7443148E6E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6744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bandeau latéral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/>
          </p:nvPr>
        </p:nvSpPr>
        <p:spPr>
          <a:xfrm>
            <a:off x="260733" y="1291771"/>
            <a:ext cx="5515954" cy="4884399"/>
          </a:xfrm>
        </p:spPr>
        <p:txBody>
          <a:bodyPr/>
          <a:lstStyle>
            <a:lvl1pPr marL="266700" indent="-266700">
              <a:spcBef>
                <a:spcPts val="2400"/>
              </a:spcBef>
              <a:buClr>
                <a:schemeClr val="accent5">
                  <a:lumMod val="50000"/>
                </a:schemeClr>
              </a:buClr>
              <a:buSzPct val="70000"/>
              <a:buFont typeface="Wingdings 3" panose="05040102010807070707" pitchFamily="18" charset="2"/>
              <a:buChar char=""/>
              <a:defRPr lang="fr-FR" dirty="0"/>
            </a:lvl1pPr>
            <a:lvl2pPr marL="361950" indent="-276225">
              <a:defRPr lang="fr-FR" dirty="0"/>
            </a:lvl2pPr>
            <a:lvl3pPr marL="542925" indent="-276225">
              <a:defRPr lang="fr-FR" dirty="0"/>
            </a:lvl3pPr>
            <a:lvl4pPr marL="809625" indent="-266700">
              <a:defRPr lang="fr-FR" dirty="0"/>
            </a:lvl4pPr>
            <a:lvl5pPr marL="990600" indent="-276225">
              <a:defRPr lang="fr-FR" dirty="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E127C17-E5FA-4866-A208-7FC51FEC6F0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fr-FR" dirty="0"/>
              <a:t>damien.david@insa-lyon.fr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0C3556E-117D-4378-AA49-9651191AAF2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2717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, sous-titre, et deux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B87F7F7-34F0-4C3E-A4DA-15168058AF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0732" y="1540398"/>
            <a:ext cx="5486923" cy="4635771"/>
          </a:xfrm>
        </p:spPr>
        <p:txBody>
          <a:bodyPr/>
          <a:lstStyle>
            <a:lvl1pPr marL="266700" indent="-266700">
              <a:spcBef>
                <a:spcPts val="2400"/>
              </a:spcBef>
              <a:buClr>
                <a:schemeClr val="accent5">
                  <a:lumMod val="50000"/>
                </a:schemeClr>
              </a:buClr>
              <a:buSzPct val="70000"/>
              <a:buFont typeface="Wingdings 3" panose="05040102010807070707" pitchFamily="18" charset="2"/>
              <a:buChar char=""/>
              <a:defRPr lang="fr-FR" dirty="0"/>
            </a:lvl1pPr>
            <a:lvl2pPr marL="361950" indent="-276225">
              <a:defRPr lang="fr-FR" dirty="0"/>
            </a:lvl2pPr>
            <a:lvl3pPr marL="542925" indent="-276225">
              <a:defRPr lang="fr-FR" dirty="0"/>
            </a:lvl3pPr>
            <a:lvl4pPr marL="809625" indent="-266700">
              <a:defRPr lang="fr-FR" dirty="0"/>
            </a:lvl4pPr>
            <a:lvl5pPr marL="990600" indent="-276225">
              <a:defRPr lang="fr-FR" dirty="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9FC6977B-0D13-49EE-AF3F-AA6F96F0876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44343" y="1540398"/>
            <a:ext cx="5486923" cy="4635771"/>
          </a:xfrm>
        </p:spPr>
        <p:txBody>
          <a:bodyPr/>
          <a:lstStyle>
            <a:lvl1pPr marL="266700" indent="-266700">
              <a:spcBef>
                <a:spcPts val="2400"/>
              </a:spcBef>
              <a:buClr>
                <a:schemeClr val="accent5">
                  <a:lumMod val="50000"/>
                </a:schemeClr>
              </a:buClr>
              <a:buSzPct val="70000"/>
              <a:buFont typeface="Wingdings 3" panose="05040102010807070707" pitchFamily="18" charset="2"/>
              <a:buChar char=""/>
              <a:defRPr lang="fr-FR" dirty="0"/>
            </a:lvl1pPr>
            <a:lvl2pPr marL="361950" indent="-276225">
              <a:defRPr lang="fr-FR" dirty="0"/>
            </a:lvl2pPr>
            <a:lvl3pPr marL="542925" indent="-276225">
              <a:defRPr lang="fr-FR" dirty="0"/>
            </a:lvl3pPr>
            <a:lvl4pPr marL="809625" indent="-266700">
              <a:defRPr lang="fr-FR" dirty="0"/>
            </a:lvl4pPr>
            <a:lvl5pPr marL="990600" indent="-276225">
              <a:defRPr lang="fr-FR" dirty="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5E659BF0-B94C-48DE-A252-B06E43EE63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39095" y="672745"/>
            <a:ext cx="11692172" cy="501650"/>
          </a:xfrm>
        </p:spPr>
        <p:txBody>
          <a:bodyPr/>
          <a:lstStyle>
            <a:lvl1pPr marL="0" indent="0">
              <a:buNone/>
              <a:defRPr b="1" i="0" u="sng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0A71339-94B5-401F-B49B-C818D24EF1F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r>
              <a:rPr lang="fr-FR" dirty="0"/>
              <a:t>damien.david@insa-lyon.fr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5759E6-F8A4-4D71-B9FC-2B26345399D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6915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9CBFD27-6D9E-4640-8489-EE135BAD6B27}"/>
              </a:ext>
            </a:extLst>
          </p:cNvPr>
          <p:cNvSpPr/>
          <p:nvPr userDrawn="1"/>
        </p:nvSpPr>
        <p:spPr>
          <a:xfrm>
            <a:off x="0" y="0"/>
            <a:ext cx="12192000" cy="62071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68000">
                <a:schemeClr val="accent5">
                  <a:lumMod val="75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pic>
        <p:nvPicPr>
          <p:cNvPr id="10" name="Image 9" descr="LOGO-CETHIL-CMJN.eps">
            <a:extLst>
              <a:ext uri="{FF2B5EF4-FFF2-40B4-BE49-F238E27FC236}">
                <a16:creationId xmlns:a16="http://schemas.microsoft.com/office/drawing/2014/main" id="{8916B46C-DD61-4CE9-BA46-1D1189022500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661" y="38223"/>
            <a:ext cx="1959364" cy="54426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9291" y="-123471"/>
            <a:ext cx="9903396" cy="867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096" y="1390261"/>
            <a:ext cx="11692172" cy="4786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0732" y="6356351"/>
            <a:ext cx="1857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fr-FR" dirty="0"/>
              <a:t>damien.david@insa-lyon.fr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88068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6ACAF-6041-437E-8DD8-995F3AE8FB4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80346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7" r:id="rId3"/>
    <p:sldLayoutId id="2147483726" r:id="rId4"/>
    <p:sldLayoutId id="2147483729" r:id="rId5"/>
    <p:sldLayoutId id="2147483733" r:id="rId6"/>
    <p:sldLayoutId id="2147483725" r:id="rId7"/>
    <p:sldLayoutId id="2147483735" r:id="rId8"/>
    <p:sldLayoutId id="2147483730" r:id="rId9"/>
    <p:sldLayoutId id="2147483731" r:id="rId10"/>
    <p:sldLayoutId id="2147483728" r:id="rId11"/>
    <p:sldLayoutId id="2147483732" r:id="rId12"/>
    <p:sldLayoutId id="2147483734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2400"/>
        </a:spcBef>
        <a:buClr>
          <a:schemeClr val="accent5">
            <a:lumMod val="50000"/>
          </a:schemeClr>
        </a:buClr>
        <a:buSzPct val="70000"/>
        <a:buFont typeface="Wingdings 3" panose="05040102010807070707" pitchFamily="18" charset="2"/>
        <a:buChar char=""/>
        <a:defRPr sz="2400" b="1" i="1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0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2.png"/><Relationship Id="rId4" Type="http://schemas.openxmlformats.org/officeDocument/2006/relationships/image" Target="../media/image7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2.png"/><Relationship Id="rId4" Type="http://schemas.openxmlformats.org/officeDocument/2006/relationships/image" Target="../media/image7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ous-titre 14">
            <a:extLst>
              <a:ext uri="{FF2B5EF4-FFF2-40B4-BE49-F238E27FC236}">
                <a16:creationId xmlns:a16="http://schemas.microsoft.com/office/drawing/2014/main" id="{7F9FFF3D-D4F5-4387-A691-FFCDC5D3AD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0730" y="3786305"/>
            <a:ext cx="11670537" cy="365125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Damien DAVID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8DCB16DC-5E58-4FEA-A6FD-BCE8AAEE6E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0731" y="2051654"/>
            <a:ext cx="11670537" cy="1400782"/>
          </a:xfrm>
        </p:spPr>
        <p:txBody>
          <a:bodyPr/>
          <a:lstStyle/>
          <a:p>
            <a:r>
              <a:rPr lang="fr-FR" dirty="0"/>
              <a:t>Calcul des débits de ventilation naturelle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D5E4EA1-00D8-47F7-B5EF-4D102168EBC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60732" y="6356351"/>
            <a:ext cx="1857317" cy="365125"/>
          </a:xfrm>
        </p:spPr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D16894-7EA0-4765-9996-C762461CB9C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9188068" y="6356352"/>
            <a:ext cx="2743200" cy="365125"/>
          </a:xfrm>
        </p:spPr>
        <p:txBody>
          <a:bodyPr/>
          <a:lstStyle/>
          <a:p>
            <a:fld id="{E8A6ACAF-6041-437E-8DD8-995F3AE8FB42}" type="slidenum">
              <a:rPr lang="fr-FR" smtClean="0"/>
              <a:pPr/>
              <a:t>1</a:t>
            </a:fld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7B9C79-4824-4065-8547-A70FCFAE6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fr-FR" dirty="0"/>
              <a:t>IBPSA France 2026 - SIMUREX</a:t>
            </a:r>
          </a:p>
        </p:txBody>
      </p:sp>
    </p:spTree>
    <p:extLst>
      <p:ext uri="{BB962C8B-B14F-4D97-AF65-F5344CB8AC3E}">
        <p14:creationId xmlns:p14="http://schemas.microsoft.com/office/powerpoint/2010/main" val="5668540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Coefficient de pression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10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BCB989-D0D1-4BE8-AA1C-FD7C0B3E2AE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4303" y="1935638"/>
            <a:ext cx="4398495" cy="2799043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/>
              <p:nvPr/>
            </p:nvSpPr>
            <p:spPr>
              <a:xfrm>
                <a:off x="136414" y="2328001"/>
                <a:ext cx="6117770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)=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)⋅</m:t>
                      </m:r>
                      <m:f>
                        <m:fPr>
                          <m:ctrlPr>
                            <a:rPr lang="fr-FR" sz="240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sSubSup>
                        <m:sSubSupPr>
                          <m:ctrlP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14" y="2328001"/>
                <a:ext cx="6117770" cy="7838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73486C5-C77C-4481-A64B-298D02A6CD28}"/>
                  </a:ext>
                </a:extLst>
              </p:cNvPr>
              <p:cNvSpPr txBox="1"/>
              <p:nvPr/>
            </p:nvSpPr>
            <p:spPr>
              <a:xfrm>
                <a:off x="149291" y="4587061"/>
                <a:ext cx="2789546" cy="1598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fr-FR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fr-FR" sz="2400" dirty="0"/>
                  <a:t>: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fr-FR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fr-FR" sz="2400" dirty="0"/>
                  <a:t>: Surpression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fr-FR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fr-FR" sz="2400" dirty="0"/>
                  <a:t>: Dépression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fr-FR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fr-FR" sz="2400" dirty="0"/>
                  <a:t>: point d’arrêt</a:t>
                </a:r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73486C5-C77C-4481-A64B-298D02A6C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291" y="4587061"/>
                <a:ext cx="2789546" cy="1598194"/>
              </a:xfrm>
              <a:prstGeom prst="rect">
                <a:avLst/>
              </a:prstGeom>
              <a:blipFill>
                <a:blip r:embed="rId4"/>
                <a:stretch>
                  <a:fillRect l="-2838" t="-2662" r="-1965" b="-7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8874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Coefficient de pression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11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BCB989-D0D1-4BE8-AA1C-FD7C0B3E2AE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4303" y="1935638"/>
            <a:ext cx="4398495" cy="2799043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/>
              <p:nvPr/>
            </p:nvSpPr>
            <p:spPr>
              <a:xfrm>
                <a:off x="136414" y="2328001"/>
                <a:ext cx="6117770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)=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)⋅</m:t>
                      </m:r>
                      <m:f>
                        <m:fPr>
                          <m:ctrlPr>
                            <a:rPr lang="fr-FR" sz="240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sSubSup>
                        <m:sSubSupPr>
                          <m:ctrlP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14" y="2328001"/>
                <a:ext cx="6117770" cy="7838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73486C5-C77C-4481-A64B-298D02A6CD28}"/>
                  </a:ext>
                </a:extLst>
              </p:cNvPr>
              <p:cNvSpPr txBox="1"/>
              <p:nvPr/>
            </p:nvSpPr>
            <p:spPr>
              <a:xfrm>
                <a:off x="149291" y="4587061"/>
                <a:ext cx="2789546" cy="1598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fr-FR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fr-FR" sz="2400" dirty="0"/>
                  <a:t>: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fr-FR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fr-FR" sz="2400" dirty="0"/>
                  <a:t>: Surpression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fr-FR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fr-FR" sz="2400" dirty="0"/>
                  <a:t>: Dépression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fr-FR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fr-FR" sz="2400" dirty="0"/>
                  <a:t>: point d’arrêt</a:t>
                </a:r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73486C5-C77C-4481-A64B-298D02A6C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291" y="4587061"/>
                <a:ext cx="2789546" cy="1598194"/>
              </a:xfrm>
              <a:prstGeom prst="rect">
                <a:avLst/>
              </a:prstGeom>
              <a:blipFill>
                <a:blip r:embed="rId4"/>
                <a:stretch>
                  <a:fillRect l="-2838" t="-2662" r="-1965" b="-7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4172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Dilatation - Flottabilité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12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/>
              <p:nvPr/>
            </p:nvSpPr>
            <p:spPr>
              <a:xfrm>
                <a:off x="571160" y="1823711"/>
                <a:ext cx="4840513" cy="5091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d>
                        <m:dPr>
                          <m:ctrlP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</m:d>
                      <m:r>
                        <a:rPr lang="fr-FR" sz="24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  <m:d>
                            <m:dPr>
                              <m:ctrlP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160" y="1823711"/>
                <a:ext cx="4840513" cy="50917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FA2B342F-180D-4482-9567-163722F3092B}"/>
                  </a:ext>
                </a:extLst>
              </p:cNvPr>
              <p:cNvSpPr txBox="1"/>
              <p:nvPr/>
            </p:nvSpPr>
            <p:spPr>
              <a:xfrm>
                <a:off x="571160" y="2422157"/>
                <a:ext cx="428300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𝛽</m:t>
                      </m:r>
                      <m:d>
                        <m:d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FA2B342F-180D-4482-9567-163722F309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160" y="2422157"/>
                <a:ext cx="4283009" cy="461665"/>
              </a:xfrm>
              <a:prstGeom prst="rect">
                <a:avLst/>
              </a:prstGeom>
              <a:blipFill>
                <a:blip r:embed="rId3"/>
                <a:stretch>
                  <a:fillRect l="-427" b="-171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 11">
            <a:extLst>
              <a:ext uri="{FF2B5EF4-FFF2-40B4-BE49-F238E27FC236}">
                <a16:creationId xmlns:a16="http://schemas.microsoft.com/office/drawing/2014/main" id="{E59CD329-F57D-4A55-8EC4-D504C03C6BF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588" y="3058386"/>
            <a:ext cx="3595712" cy="218902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D9E0EA0A-6C21-4848-B783-DB22842EDFB2}"/>
              </a:ext>
            </a:extLst>
          </p:cNvPr>
          <p:cNvSpPr txBox="1"/>
          <p:nvPr/>
        </p:nvSpPr>
        <p:spPr>
          <a:xfrm>
            <a:off x="275102" y="3506142"/>
            <a:ext cx="4398498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C3A0488B-A4D3-40DB-81D1-8959C5376D6D}"/>
                  </a:ext>
                </a:extLst>
              </p:cNvPr>
              <p:cNvSpPr txBox="1"/>
              <p:nvPr/>
            </p:nvSpPr>
            <p:spPr>
              <a:xfrm>
                <a:off x="571160" y="3807827"/>
                <a:ext cx="3595713" cy="12714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24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fr-FR" sz="24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Cambria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fr-FR" sz="24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Cambria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=−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𝑉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⋅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𝑔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fr-FR" sz="24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Cambria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fr-FR" sz="24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Cambria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𝑧</m:t>
                                  </m:r>
                                </m:sub>
                              </m:sSub>
                            </m:e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fr-FR" sz="24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Cambria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fr-FR" sz="24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Cambria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=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𝑉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⋅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𝑔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fr-FR" sz="24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Cambria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fr-FR" sz="24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Cambria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𝑧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C3A0488B-A4D3-40DB-81D1-8959C5376D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160" y="3807827"/>
                <a:ext cx="3595713" cy="12714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ZoneTexte 13">
            <a:extLst>
              <a:ext uri="{FF2B5EF4-FFF2-40B4-BE49-F238E27FC236}">
                <a16:creationId xmlns:a16="http://schemas.microsoft.com/office/drawing/2014/main" id="{9D9570F3-9AA8-4E5A-B1F6-1737599DCF7D}"/>
              </a:ext>
            </a:extLst>
          </p:cNvPr>
          <p:cNvSpPr txBox="1"/>
          <p:nvPr/>
        </p:nvSpPr>
        <p:spPr>
          <a:xfrm>
            <a:off x="275102" y="1389003"/>
            <a:ext cx="4542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Variations de densité - </a:t>
            </a:r>
            <a:r>
              <a:rPr lang="fr-FR" sz="2400" b="1" dirty="0" err="1"/>
              <a:t>Boussinesq</a:t>
            </a:r>
            <a:endParaRPr lang="fr-FR" sz="2400" b="1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5EB6530-E69E-43F2-A438-B7DC6356C054}"/>
              </a:ext>
            </a:extLst>
          </p:cNvPr>
          <p:cNvSpPr txBox="1"/>
          <p:nvPr/>
        </p:nvSpPr>
        <p:spPr>
          <a:xfrm>
            <a:off x="275102" y="3347354"/>
            <a:ext cx="2538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Force d’Archimède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06454B48-47F5-4137-8BF1-16BB4B9061BD}"/>
                  </a:ext>
                </a:extLst>
              </p:cNvPr>
              <p:cNvSpPr txBox="1"/>
              <p:nvPr/>
            </p:nvSpPr>
            <p:spPr>
              <a:xfrm>
                <a:off x="149291" y="5086105"/>
                <a:ext cx="6115050" cy="10869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49580" algn="just">
                  <a:lnSpc>
                    <a:spcPct val="115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fr-FR" sz="24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</m:e>
                      </m:d>
                      <m:r>
                        <a:rPr lang="fr-FR" sz="24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⋅</m:t>
                      </m:r>
                      <m:acc>
                        <m:accPr>
                          <m:chr m:val="⃗"/>
                          <m:ctrlPr>
                            <a:rPr lang="fr-FR" sz="24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sz="24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fr-FR" sz="24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</a:rPr>
                                <m:t>𝑧</m:t>
                              </m:r>
                            </m:sub>
                          </m:sSub>
                        </m:e>
                      </m:acc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=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𝑉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𝑔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𝛽</m:t>
                      </m:r>
                      <m:d>
                        <m:d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4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4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fr-FR" sz="24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Cambria" panose="02040503050406030204" pitchFamily="18" charset="0"/>
                </a:endParaRPr>
              </a:p>
              <a:p>
                <a:pPr indent="449580" algn="just">
                  <a:lnSpc>
                    <a:spcPct val="115000"/>
                  </a:lnSpc>
                  <a:spcAft>
                    <a:spcPts val="600"/>
                  </a:spcAft>
                </a:pPr>
                <a:r>
                  <a:rPr lang="fr-FR" sz="2400" dirty="0">
                    <a:effectLst/>
                    <a:ea typeface="Calibri" panose="020F0502020204030204" pitchFamily="34" charset="0"/>
                    <a:cs typeface="Cambria" panose="02040503050406030204" pitchFamily="18" charset="0"/>
                  </a:rPr>
                  <a:t>                          </a:t>
                </a:r>
                <a14:m>
                  <m:oMath xmlns:m="http://schemas.openxmlformats.org/officeDocument/2006/math"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𝑉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fr-FR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𝑔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𝛽</m:t>
                    </m:r>
                    <m:r>
                      <m:rPr>
                        <m:sty m:val="p"/>
                      </m:rPr>
                      <a:rPr lang="fr-FR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Δ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𝑇</m:t>
                    </m:r>
                  </m:oMath>
                </a14:m>
                <a:endPara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06454B48-47F5-4137-8BF1-16BB4B9061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291" y="5086105"/>
                <a:ext cx="6115050" cy="1086901"/>
              </a:xfrm>
              <a:prstGeom prst="rect">
                <a:avLst/>
              </a:prstGeom>
              <a:blipFill>
                <a:blip r:embed="rId6"/>
                <a:stretch>
                  <a:fillRect b="-670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5390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Dilatation - Flottabilité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13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9D30128-41D4-4791-9A87-8354BD75A0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902" y="1935638"/>
            <a:ext cx="3623798" cy="280092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66CBE534-E11A-4326-9D7E-BC9DD0610B6E}"/>
              </a:ext>
            </a:extLst>
          </p:cNvPr>
          <p:cNvSpPr txBox="1"/>
          <p:nvPr/>
        </p:nvSpPr>
        <p:spPr>
          <a:xfrm>
            <a:off x="275102" y="1389003"/>
            <a:ext cx="3066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Vitesse caractéristique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28CF0410-C036-4AF6-9B48-0FDFABFA3328}"/>
                  </a:ext>
                </a:extLst>
              </p:cNvPr>
              <p:cNvSpPr txBox="1"/>
              <p:nvPr/>
            </p:nvSpPr>
            <p:spPr>
              <a:xfrm>
                <a:off x="577848" y="1852306"/>
                <a:ext cx="6115050" cy="7945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𝑉</m:t>
                      </m:r>
                      <m:r>
                        <a:rPr lang="fr-FR" sz="24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0</m:t>
                          </m:r>
                        </m:sub>
                      </m:sSub>
                      <m:f>
                        <m:f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</m:e>
                      </m:d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 ⋅</m:t>
                      </m:r>
                      <m:acc>
                        <m:accPr>
                          <m:chr m:val="⃗"/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𝑧</m:t>
                              </m:r>
                            </m:sub>
                          </m:sSub>
                        </m:e>
                      </m:acc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=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𝑉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𝑔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𝛽</m:t>
                      </m:r>
                      <m:r>
                        <m:rPr>
                          <m:sty m:val="p"/>
                        </m:rPr>
                        <a:rPr lang="fr-FR" sz="24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Δ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𝑇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28CF0410-C036-4AF6-9B48-0FDFABFA3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848" y="1852306"/>
                <a:ext cx="6115050" cy="79457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1C49308E-81A8-4654-8240-6F754D5B4EC9}"/>
                  </a:ext>
                </a:extLst>
              </p:cNvPr>
              <p:cNvSpPr txBox="1"/>
              <p:nvPr/>
            </p:nvSpPr>
            <p:spPr>
              <a:xfrm>
                <a:off x="577848" y="2712938"/>
                <a:ext cx="317521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fr-FR" sz="2400" i="1" smtClean="0">
                          <a:latin typeface="Cambria Math" panose="02040503050406030204" pitchFamily="18" charset="0"/>
                        </a:rPr>
                        <m:t>𝑣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sz="2400" i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m:rPr>
                          <m:sty m:val="p"/>
                        </m:rPr>
                        <a:rPr lang="fr-FR" sz="2400" i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1C49308E-81A8-4654-8240-6F754D5B4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848" y="2712938"/>
                <a:ext cx="3175211" cy="461665"/>
              </a:xfrm>
              <a:prstGeom prst="rect">
                <a:avLst/>
              </a:prstGeom>
              <a:blipFill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F2B90C56-DD19-4EF0-9114-A3B543F95134}"/>
                  </a:ext>
                </a:extLst>
              </p:cNvPr>
              <p:cNvSpPr txBox="1"/>
              <p:nvPr/>
            </p:nvSpPr>
            <p:spPr>
              <a:xfrm>
                <a:off x="579046" y="3131823"/>
                <a:ext cx="4905781" cy="9274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𝑧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sz="2400" i="1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nary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F2B90C56-DD19-4EF0-9114-A3B543F951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046" y="3131823"/>
                <a:ext cx="4905781" cy="9274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DFB7F090-4F58-468D-984E-C6BFA6BCC5D2}"/>
                  </a:ext>
                </a:extLst>
              </p:cNvPr>
              <p:cNvSpPr txBox="1"/>
              <p:nvPr/>
            </p:nvSpPr>
            <p:spPr>
              <a:xfrm>
                <a:off x="577848" y="4231816"/>
                <a:ext cx="5513671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fr-FR" sz="24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400" i="1" smtClean="0">
                          <a:latin typeface="Cambria Math" panose="02040503050406030204" pitchFamily="18" charset="0"/>
                        </a:rPr>
                        <m:t>𝑧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sub>
                          </m:sSub>
                        </m:e>
                      </m:d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sSubSup>
                            <m:sSub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sub>
                            <m: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𝐻</m:t>
                          </m:r>
                        </m:sub>
                      </m:sSub>
                      <m:r>
                        <a:rPr lang="fr-FR" sz="240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num>
                            <m:den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m:rPr>
                                  <m:sty m:val="p"/>
                                </m:rPr>
                                <a:rPr lang="fr-FR" sz="2400"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DFB7F090-4F58-468D-984E-C6BFA6BCC5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848" y="4231816"/>
                <a:ext cx="5513671" cy="118352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A887DA08-5F88-443D-961F-F366DE4DC66D}"/>
                  </a:ext>
                </a:extLst>
              </p:cNvPr>
              <p:cNvSpPr txBox="1"/>
              <p:nvPr/>
            </p:nvSpPr>
            <p:spPr>
              <a:xfrm>
                <a:off x="577848" y="5558844"/>
                <a:ext cx="6365875" cy="53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24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𝑣</m:t>
                    </m:r>
                    <m:d>
                      <m:dPr>
                        <m:ctrlPr>
                          <a:rPr lang="fr-FR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24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mbria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mbria" panose="02040503050406030204" pitchFamily="18" charset="0"/>
                              </a:rPr>
                              <m:t>𝐻</m:t>
                            </m:r>
                          </m:sub>
                        </m:sSub>
                      </m:e>
                    </m:d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=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𝑔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𝛽</m:t>
                    </m:r>
                    <m:r>
                      <m:rPr>
                        <m:sty m:val="p"/>
                      </m:rPr>
                      <a:rPr lang="fr-FR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Δ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𝑇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fr-FR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𝐻</m:t>
                        </m:r>
                      </m:sub>
                    </m:sSub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fr-FR" sz="2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⋅</m:t>
                    </m:r>
                    <m:rad>
                      <m:radPr>
                        <m:degHide m:val="on"/>
                        <m:ctrlPr>
                          <a:rPr lang="fr-FR" sz="240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𝑔</m:t>
                        </m:r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𝛽</m:t>
                        </m:r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Δ</m:t>
                        </m:r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𝑇𝐻</m:t>
                        </m:r>
                      </m:e>
                    </m:rad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fr-FR" sz="240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𝐵</m:t>
                        </m:r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,</m:t>
                        </m:r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𝐻</m:t>
                        </m:r>
                      </m:sub>
                    </m:sSub>
                  </m:oMath>
                </a14:m>
                <a:r>
                  <a:rPr lang="fr-FR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mbria" panose="02040503050406030204" pitchFamily="18" charset="0"/>
                  </a:rPr>
                  <a:t> </a:t>
                </a:r>
                <a:endParaRPr lang="fr-FR" sz="2400" dirty="0"/>
              </a:p>
            </p:txBody>
          </p:sp>
        </mc:Choice>
        <mc:Fallback xmlns="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A887DA08-5F88-443D-961F-F366DE4DC6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848" y="5558844"/>
                <a:ext cx="6365875" cy="53957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2839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Dilatation - Flottabilité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6CBE534-E11A-4326-9D7E-BC9DD0610B6E}"/>
              </a:ext>
            </a:extLst>
          </p:cNvPr>
          <p:cNvSpPr txBox="1"/>
          <p:nvPr/>
        </p:nvSpPr>
        <p:spPr>
          <a:xfrm>
            <a:off x="275102" y="1389003"/>
            <a:ext cx="3066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Vitesse caractéristique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28CF0410-C036-4AF6-9B48-0FDFABFA3328}"/>
                  </a:ext>
                </a:extLst>
              </p:cNvPr>
              <p:cNvSpPr txBox="1"/>
              <p:nvPr/>
            </p:nvSpPr>
            <p:spPr>
              <a:xfrm>
                <a:off x="577848" y="1852306"/>
                <a:ext cx="6115050" cy="7945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𝑉</m:t>
                      </m:r>
                      <m:r>
                        <a:rPr lang="fr-FR" sz="24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0</m:t>
                          </m:r>
                        </m:sub>
                      </m:sSub>
                      <m:f>
                        <m:f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</m:e>
                      </m:d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 ⋅</m:t>
                      </m:r>
                      <m:acc>
                        <m:accPr>
                          <m:chr m:val="⃗"/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𝑧</m:t>
                              </m:r>
                            </m:sub>
                          </m:sSub>
                        </m:e>
                      </m:acc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=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𝑉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𝑔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𝛽</m:t>
                      </m:r>
                      <m:r>
                        <m:rPr>
                          <m:sty m:val="p"/>
                        </m:rPr>
                        <a:rPr lang="fr-FR" sz="24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Δ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𝑇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28CF0410-C036-4AF6-9B48-0FDFABFA3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848" y="1852306"/>
                <a:ext cx="6115050" cy="79457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1C49308E-81A8-4654-8240-6F754D5B4EC9}"/>
                  </a:ext>
                </a:extLst>
              </p:cNvPr>
              <p:cNvSpPr txBox="1"/>
              <p:nvPr/>
            </p:nvSpPr>
            <p:spPr>
              <a:xfrm>
                <a:off x="577848" y="2712938"/>
                <a:ext cx="317521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fr-FR" sz="2400" i="1" smtClean="0">
                          <a:latin typeface="Cambria Math" panose="02040503050406030204" pitchFamily="18" charset="0"/>
                        </a:rPr>
                        <m:t>𝑣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sz="2400" i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m:rPr>
                          <m:sty m:val="p"/>
                        </m:rPr>
                        <a:rPr lang="fr-FR" sz="2400" i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1C49308E-81A8-4654-8240-6F754D5B4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848" y="2712938"/>
                <a:ext cx="3175211" cy="461665"/>
              </a:xfrm>
              <a:prstGeom prst="rect">
                <a:avLst/>
              </a:prstGeom>
              <a:blipFill>
                <a:blip r:embed="rId3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F2B90C56-DD19-4EF0-9114-A3B543F95134}"/>
                  </a:ext>
                </a:extLst>
              </p:cNvPr>
              <p:cNvSpPr txBox="1"/>
              <p:nvPr/>
            </p:nvSpPr>
            <p:spPr>
              <a:xfrm>
                <a:off x="579046" y="3131823"/>
                <a:ext cx="4905781" cy="9274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𝑧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sz="2400" i="1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nary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F2B90C56-DD19-4EF0-9114-A3B543F951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046" y="3131823"/>
                <a:ext cx="4905781" cy="9274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DFB7F090-4F58-468D-984E-C6BFA6BCC5D2}"/>
                  </a:ext>
                </a:extLst>
              </p:cNvPr>
              <p:cNvSpPr txBox="1"/>
              <p:nvPr/>
            </p:nvSpPr>
            <p:spPr>
              <a:xfrm>
                <a:off x="577848" y="4231816"/>
                <a:ext cx="5513671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fr-FR" sz="24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400" i="1" smtClean="0">
                          <a:latin typeface="Cambria Math" panose="02040503050406030204" pitchFamily="18" charset="0"/>
                        </a:rPr>
                        <m:t>𝑧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sub>
                          </m:sSub>
                        </m:e>
                      </m:d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sSubSup>
                            <m:sSub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sub>
                            <m: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𝐻</m:t>
                          </m:r>
                        </m:sub>
                      </m:sSub>
                      <m:r>
                        <a:rPr lang="fr-FR" sz="240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num>
                            <m:den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m:rPr>
                                  <m:sty m:val="p"/>
                                </m:rPr>
                                <a:rPr lang="fr-FR" sz="2400"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DFB7F090-4F58-468D-984E-C6BFA6BCC5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848" y="4231816"/>
                <a:ext cx="5513671" cy="118352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A887DA08-5F88-443D-961F-F366DE4DC66D}"/>
                  </a:ext>
                </a:extLst>
              </p:cNvPr>
              <p:cNvSpPr txBox="1"/>
              <p:nvPr/>
            </p:nvSpPr>
            <p:spPr>
              <a:xfrm>
                <a:off x="577848" y="5558844"/>
                <a:ext cx="6365875" cy="53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24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𝑣</m:t>
                    </m:r>
                    <m:d>
                      <m:dPr>
                        <m:ctrlPr>
                          <a:rPr lang="fr-FR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24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mbria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mbria" panose="02040503050406030204" pitchFamily="18" charset="0"/>
                              </a:rPr>
                              <m:t>𝐻</m:t>
                            </m:r>
                          </m:sub>
                        </m:sSub>
                      </m:e>
                    </m:d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=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𝑔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𝛽</m:t>
                    </m:r>
                    <m:r>
                      <m:rPr>
                        <m:sty m:val="p"/>
                      </m:rPr>
                      <a:rPr lang="fr-FR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Δ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𝑇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fr-FR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𝐻</m:t>
                        </m:r>
                      </m:sub>
                    </m:sSub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fr-FR" sz="2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⋅</m:t>
                    </m:r>
                    <m:rad>
                      <m:radPr>
                        <m:degHide m:val="on"/>
                        <m:ctrlPr>
                          <a:rPr lang="fr-FR" sz="240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𝑔</m:t>
                        </m:r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𝛽</m:t>
                        </m:r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Δ</m:t>
                        </m:r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𝑇𝐻</m:t>
                        </m:r>
                      </m:e>
                    </m:rad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fr-FR" sz="240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𝐵</m:t>
                        </m:r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,</m:t>
                        </m:r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𝐻</m:t>
                        </m:r>
                      </m:sub>
                    </m:sSub>
                  </m:oMath>
                </a14:m>
                <a:r>
                  <a:rPr lang="fr-FR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mbria" panose="02040503050406030204" pitchFamily="18" charset="0"/>
                  </a:rPr>
                  <a:t> </a:t>
                </a:r>
                <a:endParaRPr lang="fr-FR" sz="2400" dirty="0"/>
              </a:p>
            </p:txBody>
          </p:sp>
        </mc:Choice>
        <mc:Fallback xmlns="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A887DA08-5F88-443D-961F-F366DE4DC6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848" y="5558844"/>
                <a:ext cx="6365875" cy="53957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Image 13">
            <a:extLst>
              <a:ext uri="{FF2B5EF4-FFF2-40B4-BE49-F238E27FC236}">
                <a16:creationId xmlns:a16="http://schemas.microsoft.com/office/drawing/2014/main" id="{B2FD8B85-418B-49C5-8CF2-1B3913D785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036" y="1506089"/>
            <a:ext cx="2743200" cy="334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48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3E53442-6B41-4474-A018-6C0793111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146" y="1760359"/>
            <a:ext cx="4207876" cy="3337282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Equation de l’orifice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32159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3E53442-6B41-4474-A018-6C0793111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8146" y="1760360"/>
            <a:ext cx="4207876" cy="3337280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Equation de l’orifice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4C166BA-E9BE-415E-8332-EC6B2297168B}"/>
              </a:ext>
            </a:extLst>
          </p:cNvPr>
          <p:cNvSpPr txBox="1"/>
          <p:nvPr/>
        </p:nvSpPr>
        <p:spPr>
          <a:xfrm>
            <a:off x="149291" y="1608065"/>
            <a:ext cx="3606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Ecoulement Fluide parfait?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37ADCE1D-A66D-4DCA-8B92-9B7631F0F3FE}"/>
                  </a:ext>
                </a:extLst>
              </p:cNvPr>
              <p:cNvSpPr txBox="1"/>
              <p:nvPr/>
            </p:nvSpPr>
            <p:spPr>
              <a:xfrm>
                <a:off x="-46921" y="1998122"/>
                <a:ext cx="6112932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sz="2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𝑔𝑧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40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sSup>
                        <m:sSupPr>
                          <m:ctrlPr>
                            <a:rPr lang="fr-FR" sz="2400" b="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fr-FR" sz="2400" b="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sz="240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fr-FR" sz="2400" i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40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sSup>
                        <m:sSupPr>
                          <m:ctrlPr>
                            <a:rPr lang="fr-FR" sz="2400" b="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fr-FR" sz="2400" b="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37ADCE1D-A66D-4DCA-8B92-9B7631F0F3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6921" y="1998122"/>
                <a:ext cx="6112932" cy="7838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D7C7953C-D223-448D-86F7-5F958EFF8C95}"/>
                  </a:ext>
                </a:extLst>
              </p:cNvPr>
              <p:cNvSpPr txBox="1"/>
              <p:nvPr/>
            </p:nvSpPr>
            <p:spPr>
              <a:xfrm>
                <a:off x="101598" y="2781925"/>
                <a:ext cx="226656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D7C7953C-D223-448D-86F7-5F958EFF8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98" y="2781925"/>
                <a:ext cx="2266568" cy="461665"/>
              </a:xfrm>
              <a:prstGeom prst="rect">
                <a:avLst/>
              </a:prstGeom>
              <a:blipFill>
                <a:blip r:embed="rId4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ZoneTexte 10">
            <a:extLst>
              <a:ext uri="{FF2B5EF4-FFF2-40B4-BE49-F238E27FC236}">
                <a16:creationId xmlns:a16="http://schemas.microsoft.com/office/drawing/2014/main" id="{B29898F5-B038-4AC2-B716-3155FD912AFD}"/>
              </a:ext>
            </a:extLst>
          </p:cNvPr>
          <p:cNvSpPr txBox="1"/>
          <p:nvPr/>
        </p:nvSpPr>
        <p:spPr>
          <a:xfrm>
            <a:off x="375608" y="3303708"/>
            <a:ext cx="859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C00000"/>
                </a:solidFill>
              </a:rPr>
              <a:t>FAUX</a:t>
            </a:r>
          </a:p>
        </p:txBody>
      </p:sp>
    </p:spTree>
    <p:extLst>
      <p:ext uri="{BB962C8B-B14F-4D97-AF65-F5344CB8AC3E}">
        <p14:creationId xmlns:p14="http://schemas.microsoft.com/office/powerpoint/2010/main" val="38935688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3E53442-6B41-4474-A018-6C0793111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8146" y="1765573"/>
            <a:ext cx="4207876" cy="3326853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Equation de l’orifice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6738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3E53442-6B41-4474-A018-6C0793111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94720" y="1765573"/>
            <a:ext cx="4194727" cy="3326853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Equation de l’orifice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F496211-0262-4703-83E1-4463A649F6A3}"/>
              </a:ext>
            </a:extLst>
          </p:cNvPr>
          <p:cNvSpPr txBox="1"/>
          <p:nvPr/>
        </p:nvSpPr>
        <p:spPr>
          <a:xfrm>
            <a:off x="149291" y="1608065"/>
            <a:ext cx="2597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Fluide Parfait A</a:t>
            </a:r>
            <a:r>
              <a:rPr lang="fr-FR" sz="2400" b="1" dirty="0">
                <a:sym typeface="Wingdings" panose="05000000000000000000" pitchFamily="2" charset="2"/>
              </a:rPr>
              <a:t>C</a:t>
            </a:r>
            <a:endParaRPr lang="fr-FR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7A0AB842-4422-49C3-BBA0-8FF1A545AD11}"/>
                  </a:ext>
                </a:extLst>
              </p:cNvPr>
              <p:cNvSpPr txBox="1"/>
              <p:nvPr/>
            </p:nvSpPr>
            <p:spPr>
              <a:xfrm>
                <a:off x="395369" y="2128842"/>
                <a:ext cx="5446631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400" i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sz="2400" i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𝑔𝑧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40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sSup>
                        <m:sSupPr>
                          <m:ctrlPr>
                            <a:rPr lang="fr-FR" sz="2400" b="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fr-FR" sz="2400" b="0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400" i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sz="2400" i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𝑔𝑧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latin typeface="Cambria Math" panose="02040503050406030204" pitchFamily="18" charset="0"/>
                        </a:rPr>
                        <m:t>𝜌</m:t>
                      </m:r>
                      <m:sSubSup>
                        <m:sSubSup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  <m:sup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7A0AB842-4422-49C3-BBA0-8FF1A545AD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69" y="2128842"/>
                <a:ext cx="5446631" cy="7838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7FAB2425-FF81-4D24-BB5B-40CAC5129B81}"/>
                  </a:ext>
                </a:extLst>
              </p:cNvPr>
              <p:cNvSpPr txBox="1"/>
              <p:nvPr/>
            </p:nvSpPr>
            <p:spPr>
              <a:xfrm>
                <a:off x="390334" y="2836446"/>
                <a:ext cx="3617831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f>
                        <m:fPr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sSubSup>
                        <m:sSubSupPr>
                          <m:ctrlPr>
                            <a:rPr lang="fr-FR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  <m:sup>
                          <m:r>
                            <a:rPr lang="fr-FR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fr-FR" sz="2400" b="0" i="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7FAB2425-FF81-4D24-BB5B-40CAC5129B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334" y="2836446"/>
                <a:ext cx="3617831" cy="7838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21A53005-C889-4778-B972-7F135DE237A0}"/>
                  </a:ext>
                </a:extLst>
              </p:cNvPr>
              <p:cNvSpPr txBox="1"/>
              <p:nvPr/>
            </p:nvSpPr>
            <p:spPr>
              <a:xfrm>
                <a:off x="390334" y="3867093"/>
                <a:ext cx="1895770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24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Δp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ρ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21A53005-C889-4778-B972-7F135DE23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334" y="3867093"/>
                <a:ext cx="1895770" cy="118352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/>
              <p:nvPr/>
            </p:nvSpPr>
            <p:spPr>
              <a:xfrm>
                <a:off x="390334" y="5075254"/>
                <a:ext cx="2377856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24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r>
                                <m:rPr>
                                  <m:sty m:val="p"/>
                                </m:rPr>
                                <a:rPr lang="fr-FR" sz="2400" i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Δp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fr-FR" sz="2400" i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ρ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334" y="5075254"/>
                <a:ext cx="2377856" cy="118352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Ellipse 14">
            <a:extLst>
              <a:ext uri="{FF2B5EF4-FFF2-40B4-BE49-F238E27FC236}">
                <a16:creationId xmlns:a16="http://schemas.microsoft.com/office/drawing/2014/main" id="{DC706663-7846-459B-8D44-89D5C97414BB}"/>
              </a:ext>
            </a:extLst>
          </p:cNvPr>
          <p:cNvSpPr/>
          <p:nvPr/>
        </p:nvSpPr>
        <p:spPr>
          <a:xfrm>
            <a:off x="9067800" y="2438321"/>
            <a:ext cx="1104900" cy="474326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3ABD56B-CDEA-48DC-BC26-79402994A98A}"/>
              </a:ext>
            </a:extLst>
          </p:cNvPr>
          <p:cNvSpPr txBox="1"/>
          <p:nvPr/>
        </p:nvSpPr>
        <p:spPr>
          <a:xfrm>
            <a:off x="7431614" y="1008318"/>
            <a:ext cx="3557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rgbClr val="C00000"/>
                </a:solidFill>
              </a:rPr>
              <a:t>Hypothèse grands volumes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67FB5930-D04A-4652-8C6B-6783EFA09401}"/>
              </a:ext>
            </a:extLst>
          </p:cNvPr>
          <p:cNvCxnSpPr>
            <a:cxnSpLocks/>
            <a:stCxn id="16" idx="2"/>
            <a:endCxn id="15" idx="0"/>
          </p:cNvCxnSpPr>
          <p:nvPr/>
        </p:nvCxnSpPr>
        <p:spPr>
          <a:xfrm>
            <a:off x="9210531" y="1469983"/>
            <a:ext cx="409719" cy="9683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0022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3E53442-6B41-4474-A018-6C0793111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94720" y="1770771"/>
            <a:ext cx="4194727" cy="331645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Equation de l’orifice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F496211-0262-4703-83E1-4463A649F6A3}"/>
              </a:ext>
            </a:extLst>
          </p:cNvPr>
          <p:cNvSpPr txBox="1"/>
          <p:nvPr/>
        </p:nvSpPr>
        <p:spPr>
          <a:xfrm>
            <a:off x="149291" y="1309565"/>
            <a:ext cx="3194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Coefficient de décharge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/>
              <p:nvPr/>
            </p:nvSpPr>
            <p:spPr>
              <a:xfrm>
                <a:off x="571390" y="1809330"/>
                <a:ext cx="2998501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4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24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r>
                                <m:rPr>
                                  <m:sty m:val="p"/>
                                </m:rPr>
                                <a:rPr lang="fr-FR" sz="2400" i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Δp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fr-FR" sz="2400" i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ρ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390" y="1809330"/>
                <a:ext cx="2998501" cy="11835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03E366CA-B220-42DC-8605-556AA1BC37E8}"/>
                  </a:ext>
                </a:extLst>
              </p:cNvPr>
              <p:cNvSpPr txBox="1"/>
              <p:nvPr/>
            </p:nvSpPr>
            <p:spPr>
              <a:xfrm>
                <a:off x="571390" y="2944591"/>
                <a:ext cx="4876800" cy="9161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4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fr-FR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d>
                        <m:dPr>
                          <m:begChr m:val="{"/>
                          <m:endChr m:val="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4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&amp;1 </m:t>
                              </m:r>
                              <m:r>
                                <m:rPr>
                                  <m:nor/>
                                </m:rPr>
                                <a:rPr lang="fr-FR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  <m:r>
                                <m:rPr>
                                  <m:nor/>
                                </m:rPr>
                                <a:rPr lang="fr-FR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ouvertures</m:t>
                              </m:r>
                              <m:r>
                                <m:rPr>
                                  <m:nor/>
                                </m:rPr>
                                <a:rPr lang="fr-FR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fr-FR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profil</m:t>
                              </m:r>
                              <m:r>
                                <m:rPr>
                                  <m:nor/>
                                </m:rPr>
                                <a:rPr lang="fr-FR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é</m:t>
                              </m:r>
                              <m:r>
                                <m:rPr>
                                  <m:nor/>
                                </m:rPr>
                                <a:rPr lang="fr-FR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es</m:t>
                              </m:r>
                            </m:e>
                            <m:e>
                              <m: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&amp;0.6 </m:t>
                              </m:r>
                              <m:r>
                                <m:rPr>
                                  <m:nor/>
                                </m:rPr>
                                <a:rPr lang="fr-FR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ouvertures</m:t>
                              </m:r>
                              <m:r>
                                <m:rPr>
                                  <m:nor/>
                                </m:rPr>
                                <a:rPr lang="fr-FR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fr-FR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saillantes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03E366CA-B220-42DC-8605-556AA1BC37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390" y="2944591"/>
                <a:ext cx="4876800" cy="91614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ZoneTexte 9">
            <a:extLst>
              <a:ext uri="{FF2B5EF4-FFF2-40B4-BE49-F238E27FC236}">
                <a16:creationId xmlns:a16="http://schemas.microsoft.com/office/drawing/2014/main" id="{7D691672-ADAE-4006-812C-10E7DD6AAAFA}"/>
              </a:ext>
            </a:extLst>
          </p:cNvPr>
          <p:cNvSpPr txBox="1"/>
          <p:nvPr/>
        </p:nvSpPr>
        <p:spPr>
          <a:xfrm>
            <a:off x="149291" y="4585683"/>
            <a:ext cx="3655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Section efficace de passage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B1AB3739-D270-43C8-8BE4-0B4481C04DCE}"/>
                  </a:ext>
                </a:extLst>
              </p:cNvPr>
              <p:cNvSpPr txBox="1"/>
              <p:nvPr/>
            </p:nvSpPr>
            <p:spPr>
              <a:xfrm>
                <a:off x="571390" y="5169742"/>
                <a:ext cx="285089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a:rPr lang="fr-FR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fr-FR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4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B1AB3739-D270-43C8-8BE4-0B4481C04D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390" y="5169742"/>
                <a:ext cx="2850891" cy="461665"/>
              </a:xfrm>
              <a:prstGeom prst="rect">
                <a:avLst/>
              </a:prstGeom>
              <a:blipFill>
                <a:blip r:embed="rId5"/>
                <a:stretch>
                  <a:fillRect l="-642" b="-13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4616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24E8A195-F724-48BF-AF7F-4116823086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0732" y="1356819"/>
            <a:ext cx="11670535" cy="4144361"/>
          </a:xfrm>
        </p:spPr>
        <p:txBody>
          <a:bodyPr>
            <a:normAutofit/>
          </a:bodyPr>
          <a:lstStyle/>
          <a:p>
            <a:r>
              <a:rPr lang="fr-FR" dirty="0"/>
              <a:t>Prérequis</a:t>
            </a:r>
          </a:p>
          <a:p>
            <a:r>
              <a:rPr lang="fr-FR" dirty="0"/>
              <a:t>Mécanismes de la ventilation naturelle</a:t>
            </a:r>
          </a:p>
          <a:p>
            <a:r>
              <a:rPr lang="fr-FR" dirty="0"/>
              <a:t>Les </a:t>
            </a:r>
            <a:r>
              <a:rPr lang="fr-FR" dirty="0" err="1"/>
              <a:t>Airflow</a:t>
            </a:r>
            <a:r>
              <a:rPr lang="fr-FR" dirty="0"/>
              <a:t> Networks</a:t>
            </a:r>
          </a:p>
          <a:p>
            <a:r>
              <a:rPr lang="fr-FR" dirty="0"/>
              <a:t>Le vent et les bâtiments</a:t>
            </a:r>
          </a:p>
          <a:p>
            <a:r>
              <a:rPr lang="fr-FR" dirty="0"/>
              <a:t>Les grandes ouvertures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FCC41E4-31A4-4391-A76A-F0C10F3729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60732" y="6356351"/>
            <a:ext cx="1857317" cy="365125"/>
          </a:xfrm>
        </p:spPr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C8B3CECC-F51E-4B4A-8C62-D0A92B2433B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9188068" y="6356352"/>
            <a:ext cx="2743200" cy="365125"/>
          </a:xfrm>
        </p:spPr>
        <p:txBody>
          <a:bodyPr/>
          <a:lstStyle/>
          <a:p>
            <a:fld id="{E8A6ACAF-6041-437E-8DD8-995F3AE8FB42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121783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3E53442-6B41-4474-A018-6C0793111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94720" y="1770771"/>
            <a:ext cx="4194727" cy="331645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Equation de l’orifice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20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/>
              <p:nvPr/>
            </p:nvSpPr>
            <p:spPr>
              <a:xfrm>
                <a:off x="1447690" y="2882714"/>
                <a:ext cx="2998501" cy="13973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  <m:r>
                        <a:rPr lang="fr-FR" sz="3200" i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fr-FR" sz="320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p>
                                <m:sSupPr>
                                  <m:ctrlP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groupChr>
                        </m:e>
                        <m:lim>
                          <m:sSub>
                            <m:sSubPr>
                              <m:ctrlPr>
                                <a:rPr lang="fr-FR" sz="320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320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fr-FR" sz="320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𝑆</m:t>
                          </m:r>
                        </m:lim>
                      </m:limLow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⋅</m:t>
                      </m:r>
                      <m:limLow>
                        <m:limLow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</m:groupChr>
                        </m:e>
                        <m:lim>
                          <m:rad>
                            <m:radPr>
                              <m:degHide m:val="on"/>
                              <m:ctrlPr>
                                <a:rPr lang="fr-FR" sz="3200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fr-FR" sz="3200" i="1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fr-FR" sz="3200" i="1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⋅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3200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Δp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fr-FR" sz="3200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ρ</m:t>
                                  </m:r>
                                </m:den>
                              </m:f>
                            </m:e>
                          </m:rad>
                        </m:lim>
                      </m:limLow>
                    </m:oMath>
                  </m:oMathPara>
                </a14:m>
                <a:endParaRPr lang="fr-FR" sz="32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690" y="2882714"/>
                <a:ext cx="2998501" cy="13973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9668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Orifices en série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21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/>
              <p:nvPr/>
            </p:nvSpPr>
            <p:spPr>
              <a:xfrm>
                <a:off x="168981" y="1458467"/>
                <a:ext cx="5779249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2(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fr-FR" sz="2400">
                                  <a:latin typeface="Cambria Math" panose="02040503050406030204" pitchFamily="18" charset="0"/>
                                </a:rPr>
                                <m:t>ρ</m:t>
                              </m:r>
                            </m:den>
                          </m:f>
                        </m:e>
                      </m:rad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2(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fr-FR" sz="2400">
                                  <a:latin typeface="Cambria Math" panose="02040503050406030204" pitchFamily="18" charset="0"/>
                                </a:rPr>
                                <m:t>ρ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81" y="1458467"/>
                <a:ext cx="5779249" cy="11835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8611E08B-A0FC-486F-A589-FA57BC1257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431" y="1916151"/>
            <a:ext cx="5121274" cy="30256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FA3C1998-A3CF-4327-943B-B20795202733}"/>
                  </a:ext>
                </a:extLst>
              </p:cNvPr>
              <p:cNvSpPr txBox="1"/>
              <p:nvPr/>
            </p:nvSpPr>
            <p:spPr>
              <a:xfrm>
                <a:off x="168981" y="2641996"/>
                <a:ext cx="3951361" cy="10478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b="0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r>
                        <a:rPr lang="fr-FR" sz="2400" i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m:rPr>
                                  <m:nor/>
                                </m:rP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</a:rPr>
                                <m:t>∗</m:t>
                              </m:r>
                              <m:r>
                                <m:rPr>
                                  <m:nor/>
                                </m:rPr>
                                <a:rPr lang="fr-FR" sz="240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</a:rPr>
                                <m:t>2</m:t>
                              </m:r>
                            </m:sup>
                          </m:sSubSup>
                          <m:r>
                            <a:rPr lang="fr-FR" sz="2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r>
                            <a:rPr lang="fr-FR" sz="2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 </m:t>
                          </m:r>
                          <m:sSubSup>
                            <m:sSubSupPr>
                              <m:ctrlP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m:rPr>
                                  <m:nor/>
                                </m:rP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</a:rPr>
                                <m:t>∗</m:t>
                              </m:r>
                              <m:r>
                                <m:rPr>
                                  <m:nor/>
                                </m:rPr>
                                <a:rPr lang="fr-FR" sz="240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</a:rPr>
                                <m:t>2</m:t>
                              </m:r>
                            </m:sup>
                          </m:sSubSup>
                          <m:r>
                            <a:rPr lang="fr-FR" sz="2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num>
                        <m:den>
                          <m:sSubSup>
                            <m:sSubSupPr>
                              <m:ctrlP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m:rPr>
                                  <m:nor/>
                                </m:rP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</a:rPr>
                                <m:t>∗</m:t>
                              </m:r>
                              <m:r>
                                <m:rPr>
                                  <m:nor/>
                                </m:rPr>
                                <a:rPr lang="fr-FR" sz="240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</a:rPr>
                                <m:t>2</m:t>
                              </m:r>
                            </m:sup>
                          </m:sSubSup>
                          <m:r>
                            <a:rPr lang="fr-FR" sz="2400" i="1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m:rPr>
                                  <m:nor/>
                                </m:rPr>
                                <a:rPr lang="fr-FR" sz="2400" i="1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</a:rPr>
                                <m:t>∗</m:t>
                              </m:r>
                              <m:r>
                                <m:rPr>
                                  <m:nor/>
                                </m:rPr>
                                <a:rPr lang="fr-FR" sz="240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FA3C1998-A3CF-4327-943B-B20795202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81" y="2641996"/>
                <a:ext cx="3951361" cy="10478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05DE35F-2B62-4A53-B3BC-FC64FE3FA196}"/>
                  </a:ext>
                </a:extLst>
              </p:cNvPr>
              <p:cNvSpPr txBox="1"/>
              <p:nvPr/>
            </p:nvSpPr>
            <p:spPr>
              <a:xfrm>
                <a:off x="168981" y="3859189"/>
                <a:ext cx="5564570" cy="14957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  <m: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fr-FR" sz="240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fr-FR" sz="240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p>
                                <m:sSupPr>
                                  <m:ctrlPr>
                                    <a:rPr lang="fr-FR" sz="240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fr-FR" sz="2400" i="1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fr-FR" sz="2400" i="1">
                                              <a:solidFill>
                                                <a:schemeClr val="accent6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solidFill>
                                                <a:schemeClr val="accent6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sSubSup>
                                            <m:sSubSupPr>
                                              <m:ctrlPr>
                                                <a:rPr lang="fr-FR" sz="2400" i="1">
                                                  <a:solidFill>
                                                    <a:schemeClr val="accent6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fr-FR" sz="2400" i="1">
                                                  <a:solidFill>
                                                    <a:schemeClr val="accent6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solidFill>
                                                    <a:schemeClr val="accent6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sub>
                                            <m:sup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fr-FR" sz="2400" i="1">
                                                  <a:solidFill>
                                                    <a:schemeClr val="accent6">
                                                      <a:lumMod val="75000"/>
                                                    </a:schemeClr>
                                                  </a:solidFill>
                                                </a:rPr>
                                                <m:t>∗</m:t>
                                              </m:r>
                                              <m:r>
                                                <a:rPr lang="fr-FR" sz="2400" i="1">
                                                  <a:solidFill>
                                                    <a:schemeClr val="accent6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bSup>
                                        </m:den>
                                      </m:f>
                                      <m:r>
                                        <a:rPr lang="fr-FR" sz="2400" i="1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solidFill>
                                                <a:schemeClr val="accent6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solidFill>
                                                <a:schemeClr val="accent6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sSubSup>
                                            <m:sSubSupPr>
                                              <m:ctrlPr>
                                                <a:rPr lang="fr-FR" sz="2400" i="1">
                                                  <a:solidFill>
                                                    <a:schemeClr val="accent6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fr-FR" sz="2400" i="1">
                                                  <a:solidFill>
                                                    <a:schemeClr val="accent6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solidFill>
                                                    <a:schemeClr val="accent6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b>
                                            <m:sup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fr-FR" sz="2400" i="1">
                                                  <a:solidFill>
                                                    <a:schemeClr val="accent6">
                                                      <a:lumMod val="75000"/>
                                                    </a:schemeClr>
                                                  </a:solidFill>
                                                </a:rPr>
                                                <m:t>∗</m:t>
                                              </m:r>
                                              <m:r>
                                                <a:rPr lang="fr-FR" sz="2400" i="1">
                                                  <a:solidFill>
                                                    <a:schemeClr val="accent6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bSup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fr-FR" sz="2400" i="1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−0.5</m:t>
                                  </m:r>
                                </m:sup>
                              </m:sSup>
                            </m:e>
                          </m:groupChr>
                        </m:e>
                        <m:lim>
                          <m:sSubSup>
                            <m:sSubSupPr>
                              <m:ctrlPr>
                                <a:rPr lang="fr-FR" sz="24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fr-FR" sz="24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1+2</m:t>
                              </m:r>
                            </m:sub>
                            <m:sup>
                              <m:r>
                                <a:rPr lang="fr-FR" sz="24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</m:lim>
                      </m:limLow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limLow>
                        <m:limLowPr>
                          <m:ctrlPr>
                            <a:rPr lang="fr-FR" sz="240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fr-FR" sz="240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ad>
                                <m:radPr>
                                  <m:degHide m:val="on"/>
                                  <m:ctrlPr>
                                    <a:rPr lang="fr-FR" sz="2400" i="1" smtClean="0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fr-FR" sz="2400" i="1">
                                          <a:solidFill>
                                            <a:schemeClr val="accent5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2400" i="1">
                                          <a:solidFill>
                                            <a:schemeClr val="accent5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d>
                                        <m:dPr>
                                          <m:ctrlPr>
                                            <a:rPr lang="fr-FR" sz="2400" i="1">
                                              <a:solidFill>
                                                <a:schemeClr val="accent5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solidFill>
                                                    <a:schemeClr val="accent5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solidFill>
                                                    <a:schemeClr val="accent5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𝑝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solidFill>
                                                    <a:schemeClr val="accent5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𝐴</m:t>
                                              </m:r>
                                            </m:sub>
                                          </m:sSub>
                                          <m:r>
                                            <a:rPr lang="fr-FR" sz="2400" i="1">
                                              <a:solidFill>
                                                <a:schemeClr val="accent5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solidFill>
                                                    <a:schemeClr val="accent5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solidFill>
                                                    <a:schemeClr val="accent5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𝑝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solidFill>
                                                    <a:schemeClr val="accent5">
                                                      <a:lumMod val="75000"/>
                                                    </a:scheme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𝐵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num>
                                    <m:den>
                                      <m:r>
                                        <m:rPr>
                                          <m:sty m:val="p"/>
                                        </m:rPr>
                                        <a:rPr lang="fr-FR" sz="2400">
                                          <a:solidFill>
                                            <a:schemeClr val="accent5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ρ</m:t>
                                      </m:r>
                                    </m:den>
                                  </m:f>
                                </m:e>
                              </m:rad>
                            </m:e>
                          </m:groupChr>
                        </m:e>
                        <m:lim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lim>
                      </m:limLow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05DE35F-2B62-4A53-B3BC-FC64FE3FA1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81" y="3859189"/>
                <a:ext cx="5564570" cy="14957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8331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Orifices en série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22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/>
              <p:nvPr/>
            </p:nvSpPr>
            <p:spPr>
              <a:xfrm>
                <a:off x="651970" y="2715149"/>
                <a:ext cx="4449019" cy="10502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1+2</m:t>
                              </m:r>
                            </m:sub>
                            <m:sup>
                              <m:r>
                                <m:rPr>
                                  <m:nor/>
                                </m:rPr>
                                <a:rPr lang="fr-FR" sz="2400" i="1"/>
                                <m:t>∗</m:t>
                              </m:r>
                              <m:r>
                                <m:rPr>
                                  <m:nor/>
                                </m:rPr>
                                <a:rPr lang="fr-FR" sz="2400"/>
                                <m:t>2</m:t>
                              </m:r>
                            </m:sup>
                          </m:sSubSup>
                        </m:den>
                      </m:f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Sup>
                                <m:sSub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fr-FR" sz="2400" i="1"/>
                                    <m:t>∗</m:t>
                                  </m:r>
                                  <m:r>
                                    <m:rPr>
                                      <m:nor/>
                                    </m:rPr>
                                    <a:rPr lang="fr-FR" sz="2400"/>
                                    <m:t>2</m:t>
                                  </m:r>
                                </m:sup>
                              </m:sSubSup>
                            </m:den>
                          </m:f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Sup>
                                <m:sSub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fr-FR" sz="2400" i="1"/>
                                    <m:t>∗</m:t>
                                  </m:r>
                                  <m:r>
                                    <m:rPr>
                                      <m:nor/>
                                    </m:rPr>
                                    <a:rPr lang="fr-FR" sz="2400"/>
                                    <m:t>2</m:t>
                                  </m:r>
                                </m:sup>
                              </m:sSubSup>
                            </m:den>
                          </m:f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970" y="2715149"/>
                <a:ext cx="4449019" cy="105022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>
            <a:extLst>
              <a:ext uri="{FF2B5EF4-FFF2-40B4-BE49-F238E27FC236}">
                <a16:creationId xmlns:a16="http://schemas.microsoft.com/office/drawing/2014/main" id="{8786894C-7618-485C-ADBB-79DEBC5F2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372" y="1727199"/>
            <a:ext cx="5477434" cy="37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8814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Orifices en parallèle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23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/>
              <p:nvPr/>
            </p:nvSpPr>
            <p:spPr>
              <a:xfrm>
                <a:off x="613230" y="1578693"/>
                <a:ext cx="6333419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m:rPr>
                                  <m:nor/>
                                </m:rPr>
                                <a:rPr lang="fr-FR" sz="2400" i="1"/>
                                <m:t>∗</m:t>
                              </m:r>
                            </m:sup>
                          </m:sSub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m:rPr>
                                  <m:nor/>
                                </m:rPr>
                                <a:rPr lang="fr-FR" sz="2400" i="1"/>
                                <m:t>∗</m:t>
                              </m:r>
                            </m:sup>
                          </m:sSubSup>
                        </m:e>
                      </m:d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2(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fr-FR" sz="2400">
                                  <a:latin typeface="Cambria Math" panose="02040503050406030204" pitchFamily="18" charset="0"/>
                                </a:rPr>
                                <m:t>ρ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567A9-F324-48B4-9733-866CBD1D2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230" y="1578693"/>
                <a:ext cx="6333419" cy="11835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05DE35F-2B62-4A53-B3BC-FC64FE3FA196}"/>
                  </a:ext>
                </a:extLst>
              </p:cNvPr>
              <p:cNvSpPr txBox="1"/>
              <p:nvPr/>
            </p:nvSpPr>
            <p:spPr>
              <a:xfrm>
                <a:off x="613231" y="3186496"/>
                <a:ext cx="2663370" cy="4850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1+2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05DE35F-2B62-4A53-B3BC-FC64FE3FA1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231" y="3186496"/>
                <a:ext cx="2663370" cy="48500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>
            <a:extLst>
              <a:ext uri="{FF2B5EF4-FFF2-40B4-BE49-F238E27FC236}">
                <a16:creationId xmlns:a16="http://schemas.microsoft.com/office/drawing/2014/main" id="{6CDAE4FA-5162-486E-A0F3-D1E7AE3170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843" y="1922985"/>
            <a:ext cx="3792927" cy="301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8189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Ordres de grandeur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24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611E08B-A0FC-486F-A589-FA57BC125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27431" y="2146306"/>
            <a:ext cx="5121274" cy="25653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FA3C1998-A3CF-4327-943B-B20795202733}"/>
                  </a:ext>
                </a:extLst>
              </p:cNvPr>
              <p:cNvSpPr txBox="1"/>
              <p:nvPr/>
            </p:nvSpPr>
            <p:spPr>
              <a:xfrm>
                <a:off x="381346" y="2354504"/>
                <a:ext cx="3077029" cy="4787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=0.00471</m:t>
                      </m:r>
                      <m:sSup>
                        <m:s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FA3C1998-A3CF-4327-943B-B20795202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346" y="2354504"/>
                <a:ext cx="3077029" cy="478721"/>
              </a:xfrm>
              <a:prstGeom prst="rect">
                <a:avLst/>
              </a:prstGeom>
              <a:blipFill>
                <a:blip r:embed="rId3"/>
                <a:stretch>
                  <a:fillRect l="-595" b="-50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05DE35F-2B62-4A53-B3BC-FC64FE3FA196}"/>
                  </a:ext>
                </a:extLst>
              </p:cNvPr>
              <p:cNvSpPr txBox="1"/>
              <p:nvPr/>
            </p:nvSpPr>
            <p:spPr>
              <a:xfrm>
                <a:off x="381692" y="3772042"/>
                <a:ext cx="4340886" cy="10107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24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latin typeface="Cambria Math" panose="02040503050406030204" pitchFamily="18" charset="0"/>
                        </a:rPr>
                        <m:t>𝜌</m:t>
                      </m:r>
                      <m:sSup>
                        <m:s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𝑄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num>
                                <m:den>
                                  <m:sSubSup>
                                    <m:sSubSup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1+2</m:t>
                                      </m:r>
                                    </m:sub>
                                    <m:sup>
                                      <m:r>
                                        <m:rPr>
                                          <m:nor/>
                                        </m:rPr>
                                        <a:rPr lang="fr-FR" sz="2400" i="1"/>
                                        <m:t>∗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40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7.5 </m:t>
                      </m:r>
                      <m:r>
                        <a:rPr lang="fr-FR" sz="240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𝑃𝑎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05DE35F-2B62-4A53-B3BC-FC64FE3FA1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692" y="3772042"/>
                <a:ext cx="4340886" cy="10107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DAF492D7-427F-4884-8224-867F645DF53A}"/>
                  </a:ext>
                </a:extLst>
              </p:cNvPr>
              <p:cNvSpPr txBox="1"/>
              <p:nvPr/>
            </p:nvSpPr>
            <p:spPr>
              <a:xfrm>
                <a:off x="149291" y="1688470"/>
                <a:ext cx="21502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2400" b="1" i="0" smtClean="0">
                        <a:latin typeface="Cambria Math" panose="02040503050406030204" pitchFamily="18" charset="0"/>
                      </a:rPr>
                      <m:t>𝚫</m:t>
                    </m:r>
                    <m:r>
                      <a:rPr lang="fr-FR" sz="2400" b="1" i="0" smtClean="0">
                        <a:latin typeface="Cambria Math" panose="02040503050406030204" pitchFamily="18" charset="0"/>
                      </a:rPr>
                      <m:t>𝐩</m:t>
                    </m:r>
                  </m:oMath>
                </a14:m>
                <a:r>
                  <a:rPr lang="fr-FR" sz="2400" b="1" dirty="0"/>
                  <a:t> pour 1vol/h</a:t>
                </a:r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DAF492D7-427F-4884-8224-867F645DF5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291" y="1688470"/>
                <a:ext cx="2150269" cy="461665"/>
              </a:xfrm>
              <a:prstGeom prst="rect">
                <a:avLst/>
              </a:prstGeom>
              <a:blipFill>
                <a:blip r:embed="rId5"/>
                <a:stretch>
                  <a:fillRect l="-2266" t="-10526" r="-3683" b="-289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8EC6DEDB-725A-4503-B769-89D4AA63E186}"/>
                  </a:ext>
                </a:extLst>
              </p:cNvPr>
              <p:cNvSpPr txBox="1"/>
              <p:nvPr/>
            </p:nvSpPr>
            <p:spPr>
              <a:xfrm>
                <a:off x="384455" y="2855062"/>
                <a:ext cx="2338491" cy="4787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=0.9</m:t>
                      </m:r>
                      <m:sSup>
                        <m:s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8EC6DEDB-725A-4503-B769-89D4AA63E1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455" y="2855062"/>
                <a:ext cx="2338491" cy="478721"/>
              </a:xfrm>
              <a:prstGeom prst="rect">
                <a:avLst/>
              </a:prstGeom>
              <a:blipFill>
                <a:blip r:embed="rId6"/>
                <a:stretch>
                  <a:fillRect l="-521" b="-50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BDFA7027-FA42-4C21-B2EE-33BF8BDF45A4}"/>
                  </a:ext>
                </a:extLst>
              </p:cNvPr>
              <p:cNvSpPr txBox="1"/>
              <p:nvPr/>
            </p:nvSpPr>
            <p:spPr>
              <a:xfrm>
                <a:off x="3290512" y="2538654"/>
                <a:ext cx="2639590" cy="4850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1+2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=0.00471</m:t>
                      </m:r>
                      <m:sSup>
                        <m:s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BDFA7027-FA42-4C21-B2EE-33BF8BDF45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0512" y="2538654"/>
                <a:ext cx="2639590" cy="48500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Accolade fermante 1">
            <a:extLst>
              <a:ext uri="{FF2B5EF4-FFF2-40B4-BE49-F238E27FC236}">
                <a16:creationId xmlns:a16="http://schemas.microsoft.com/office/drawing/2014/main" id="{9CC10AAF-5CEC-4FC5-9C79-9B22B99315F0}"/>
              </a:ext>
            </a:extLst>
          </p:cNvPr>
          <p:cNvSpPr/>
          <p:nvPr/>
        </p:nvSpPr>
        <p:spPr>
          <a:xfrm>
            <a:off x="2764870" y="2323057"/>
            <a:ext cx="307340" cy="1010726"/>
          </a:xfrm>
          <a:prstGeom prst="rightBrace">
            <a:avLst>
              <a:gd name="adj1" fmla="val 38837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13361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Equation de l’orifice généralisée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25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65E85462-7AA1-474B-8A0F-1D0B26EB51D3}"/>
                  </a:ext>
                </a:extLst>
              </p:cNvPr>
              <p:cNvSpPr txBox="1"/>
              <p:nvPr/>
            </p:nvSpPr>
            <p:spPr>
              <a:xfrm>
                <a:off x="2873351" y="1586959"/>
                <a:ext cx="642366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m:rPr>
                          <m:sty m:val="p"/>
                        </m:rPr>
                        <a:rPr lang="fr-FR" sz="2400" i="0">
                          <a:latin typeface="Cambria Math" panose="02040503050406030204" pitchFamily="18" charset="0"/>
                        </a:rPr>
                        <m:t>Δ</m:t>
                      </m:r>
                      <m:sSup>
                        <m:sSup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65E85462-7AA1-474B-8A0F-1D0B26EB51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3351" y="1586959"/>
                <a:ext cx="6423660" cy="461665"/>
              </a:xfrm>
              <a:prstGeom prst="rect">
                <a:avLst/>
              </a:prstGeom>
              <a:blipFill>
                <a:blip r:embed="rId2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Image 15">
            <a:extLst>
              <a:ext uri="{FF2B5EF4-FFF2-40B4-BE49-F238E27FC236}">
                <a16:creationId xmlns:a16="http://schemas.microsoft.com/office/drawing/2014/main" id="{D1287095-2AD4-445B-A9E8-DCA3D63585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321" y="2842108"/>
            <a:ext cx="6925690" cy="22098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BD0B1CC8-6A73-46A1-BAD2-B60DF146F92A}"/>
                  </a:ext>
                </a:extLst>
              </p:cNvPr>
              <p:cNvSpPr txBox="1"/>
              <p:nvPr/>
            </p:nvSpPr>
            <p:spPr>
              <a:xfrm>
                <a:off x="2118049" y="5164559"/>
                <a:ext cx="2784499" cy="53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fr-FR" sz="2400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fr-FR" sz="24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fr-FR" sz="24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fr-FR" sz="24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2/</m:t>
                          </m:r>
                          <m: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</m:rad>
                    </m:oMath>
                  </m:oMathPara>
                </a14:m>
                <a:endParaRPr lang="fr-FR" sz="24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BD0B1CC8-6A73-46A1-BAD2-B60DF146F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8049" y="5164559"/>
                <a:ext cx="2784499" cy="5395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EA8DE90A-ECB3-4F96-AD15-A9D5DB886644}"/>
                  </a:ext>
                </a:extLst>
              </p:cNvPr>
              <p:cNvSpPr txBox="1"/>
              <p:nvPr/>
            </p:nvSpPr>
            <p:spPr>
              <a:xfrm>
                <a:off x="239095" y="1218144"/>
                <a:ext cx="6115050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  <m:r>
                        <a:rPr lang="fr-FR" sz="2400" i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2400" i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i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a:rPr lang="fr-FR" sz="2400" i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fr-FR" sz="2400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2400" i="1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Δp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ρ</m:t>
                              </m:r>
                            </m:den>
                          </m:f>
                        </m:e>
                      </m:rad>
                      <m:r>
                        <a:rPr lang="fr-FR" sz="2400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EA8DE90A-ECB3-4F96-AD15-A9D5DB8866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095" y="1218144"/>
                <a:ext cx="6115050" cy="118352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69473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Local unique</a:t>
            </a:r>
          </a:p>
          <a:p>
            <a:r>
              <a:rPr lang="fr-FR" dirty="0"/>
              <a:t>4 configurations</a:t>
            </a:r>
          </a:p>
          <a:p>
            <a:pPr lvl="1"/>
            <a:r>
              <a:rPr lang="fr-FR" dirty="0"/>
              <a:t>Nature de la force motrice : </a:t>
            </a:r>
            <a:r>
              <a:rPr lang="fr-FR" dirty="0">
                <a:solidFill>
                  <a:srgbClr val="C00000"/>
                </a:solidFill>
              </a:rPr>
              <a:t>vent</a:t>
            </a:r>
            <a:r>
              <a:rPr lang="fr-FR" dirty="0"/>
              <a:t> ou </a:t>
            </a:r>
            <a:r>
              <a:rPr lang="fr-FR" dirty="0">
                <a:solidFill>
                  <a:srgbClr val="C00000"/>
                </a:solidFill>
              </a:rPr>
              <a:t>tirage thermique </a:t>
            </a:r>
          </a:p>
          <a:p>
            <a:pPr lvl="1"/>
            <a:r>
              <a:rPr lang="fr-FR" dirty="0"/>
              <a:t>Nombre d’ouvertures :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1 (mono-orienté) </a:t>
            </a:r>
            <a:r>
              <a:rPr lang="fr-FR" dirty="0"/>
              <a:t>ou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plusieurs (traversant)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25204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Vent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27</a:t>
            </a:fld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98B9213-46DA-4C1D-A58A-355205C4D4F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537" y="1785850"/>
            <a:ext cx="8213288" cy="3558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29316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Vent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28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2DF4EDB-51FC-492F-918A-08D0CB0FD9E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65378" y="1532254"/>
            <a:ext cx="6402564" cy="278290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78A12D38-307D-4D17-99A2-257BA0316B8F}"/>
                  </a:ext>
                </a:extLst>
              </p:cNvPr>
              <p:cNvSpPr txBox="1"/>
              <p:nvPr/>
            </p:nvSpPr>
            <p:spPr>
              <a:xfrm>
                <a:off x="432315" y="1673262"/>
                <a:ext cx="3600068" cy="17571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fr-FR" sz="240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f>
                                <m:f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  <m:sSubSup>
                                <m:sSubSup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  <m:sup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  <m:e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f>
                                <m:f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  <m:sSubSup>
                                <m:sSubSup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  <m:sup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78A12D38-307D-4D17-99A2-257BA0316B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315" y="1673262"/>
                <a:ext cx="3600068" cy="175714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7F48E42F-C2D6-4C95-A03F-910283CFA125}"/>
                  </a:ext>
                </a:extLst>
              </p:cNvPr>
              <p:cNvSpPr txBox="1"/>
              <p:nvPr/>
            </p:nvSpPr>
            <p:spPr>
              <a:xfrm>
                <a:off x="432315" y="3262976"/>
                <a:ext cx="4398864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fr-FR" sz="240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fr-FR" sz="2400" i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latin typeface="Cambria Math" panose="02040503050406030204" pitchFamily="18" charset="0"/>
                        </a:rPr>
                        <m:t>𝜌</m:t>
                      </m:r>
                      <m:sSubSup>
                        <m:sSubSup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7F48E42F-C2D6-4C95-A03F-910283CFA1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315" y="3262976"/>
                <a:ext cx="4398864" cy="7838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A8876252-8AC6-4FDA-88A8-FACDE52DA2F1}"/>
                  </a:ext>
                </a:extLst>
              </p:cNvPr>
              <p:cNvSpPr txBox="1"/>
              <p:nvPr/>
            </p:nvSpPr>
            <p:spPr>
              <a:xfrm>
                <a:off x="432315" y="4745373"/>
                <a:ext cx="5730521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1+2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fr-FR" sz="2400"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num>
                            <m:den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den>
                          </m:f>
                        </m:e>
                      </m:rad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sz="240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1+2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</a:rPr>
                            <m:t>∗</m:t>
                          </m:r>
                        </m:sup>
                      </m:sSubSup>
                      <m:r>
                        <a:rPr lang="fr-FR" sz="24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rad>
                      <m:r>
                        <a:rPr lang="fr-FR" sz="24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A8876252-8AC6-4FDA-88A8-FACDE52DA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315" y="4745373"/>
                <a:ext cx="5730521" cy="118352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31883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Vent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29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1095C39-1D6E-4154-AE24-3D627EC5D68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626" y="1669739"/>
            <a:ext cx="8500588" cy="3584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1794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Statique des fluides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3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BCB989-D0D1-4BE8-AA1C-FD7C0B3E2AE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302" y="1897446"/>
            <a:ext cx="4398498" cy="2875428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/>
              <p:nvPr/>
            </p:nvSpPr>
            <p:spPr>
              <a:xfrm>
                <a:off x="57725" y="2943257"/>
                <a:ext cx="6117770" cy="4668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dirty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dirty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fr-FR" sz="2400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400" dirty="0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sz="2400" dirty="0">
                          <a:latin typeface="Cambria Math" panose="02040503050406030204" pitchFamily="18" charset="0"/>
                        </a:rPr>
                        <m:t>𝑔</m:t>
                      </m:r>
                      <m:sSub>
                        <m:sSubPr>
                          <m:ctrlPr>
                            <a:rPr lang="fr-FR" sz="24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dirty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fr-FR" sz="2400" dirty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fr-FR" sz="2400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dirty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dirty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fr-FR" sz="2400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400" dirty="0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sz="2400" dirty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fr-FR" sz="2400" dirty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fr-FR" sz="24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dirty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fr-FR" sz="2400" dirty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25" y="2943257"/>
                <a:ext cx="6117770" cy="466859"/>
              </a:xfrm>
              <a:prstGeom prst="rect">
                <a:avLst/>
              </a:prstGeom>
              <a:blipFill>
                <a:blip r:embed="rId3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3965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30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2B4657B-640D-4F68-81F0-0653C8C94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979" y="2198466"/>
            <a:ext cx="5533842" cy="280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196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31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2B4657B-640D-4F68-81F0-0653C8C94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60979" y="2226809"/>
            <a:ext cx="5533842" cy="274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1127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32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D4DBBA26-BA7A-49B4-ACB5-4824CBA1D53C}"/>
                  </a:ext>
                </a:extLst>
              </p:cNvPr>
              <p:cNvSpPr txBox="1"/>
              <p:nvPr/>
            </p:nvSpPr>
            <p:spPr>
              <a:xfrm>
                <a:off x="370458" y="3190479"/>
                <a:ext cx="3959286" cy="9161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fr-FR" sz="240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d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</m:d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𝑔𝐻</m:t>
                              </m:r>
                            </m:e>
                            <m:e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d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</m:d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𝑔𝐻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D4DBBA26-BA7A-49B4-ACB5-4824CBA1D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458" y="3190479"/>
                <a:ext cx="3959286" cy="91614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ZoneTexte 9">
            <a:extLst>
              <a:ext uri="{FF2B5EF4-FFF2-40B4-BE49-F238E27FC236}">
                <a16:creationId xmlns:a16="http://schemas.microsoft.com/office/drawing/2014/main" id="{0CD1D47A-B62D-4F8B-9EBE-332F334DDA9A}"/>
              </a:ext>
            </a:extLst>
          </p:cNvPr>
          <p:cNvSpPr txBox="1"/>
          <p:nvPr/>
        </p:nvSpPr>
        <p:spPr>
          <a:xfrm>
            <a:off x="288979" y="2730146"/>
            <a:ext cx="2692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Statique des fluides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/>
              <p:nvPr/>
            </p:nvSpPr>
            <p:spPr>
              <a:xfrm>
                <a:off x="370458" y="1873803"/>
                <a:ext cx="316732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𝛽</m:t>
                      </m:r>
                      <m:d>
                        <m:d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458" y="1873803"/>
                <a:ext cx="3167328" cy="461665"/>
              </a:xfrm>
              <a:prstGeom prst="rect">
                <a:avLst/>
              </a:prstGeom>
              <a:blipFill>
                <a:blip r:embed="rId3"/>
                <a:stretch>
                  <a:fillRect l="-578" b="-171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>
            <a:extLst>
              <a:ext uri="{FF2B5EF4-FFF2-40B4-BE49-F238E27FC236}">
                <a16:creationId xmlns:a16="http://schemas.microsoft.com/office/drawing/2014/main" id="{02996F7E-D4F1-4CF0-B353-F36A2EE197B4}"/>
              </a:ext>
            </a:extLst>
          </p:cNvPr>
          <p:cNvSpPr txBox="1"/>
          <p:nvPr/>
        </p:nvSpPr>
        <p:spPr>
          <a:xfrm>
            <a:off x="260732" y="1508946"/>
            <a:ext cx="1619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err="1"/>
              <a:t>Boussinesq</a:t>
            </a:r>
            <a:endParaRPr lang="fr-FR" sz="2400" b="1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767F88C-3229-4B1A-8E06-9FDD01B63C17}"/>
              </a:ext>
            </a:extLst>
          </p:cNvPr>
          <p:cNvSpPr txBox="1"/>
          <p:nvPr/>
        </p:nvSpPr>
        <p:spPr>
          <a:xfrm>
            <a:off x="210278" y="4321432"/>
            <a:ext cx="3872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Différence de pression totale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C9ED0375-7583-434A-A523-A33108BEE8C1}"/>
                  </a:ext>
                </a:extLst>
              </p:cNvPr>
              <p:cNvSpPr txBox="1"/>
              <p:nvPr/>
            </p:nvSpPr>
            <p:spPr>
              <a:xfrm>
                <a:off x="374106" y="4739818"/>
                <a:ext cx="6582228" cy="16165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sty m:val="p"/>
                              </m:rPr>
                              <a:rPr lang="fr-FR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fr-FR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fr-FR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𝑡𝑜𝑡</m:t>
                                </m:r>
                              </m:sub>
                            </m:sSub>
                            <m:r>
                              <a:rPr lang="fr-FR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e>
                            <m:r>
                              <a:rPr lang="fr-FR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fr-FR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fr-FR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  <m:d>
                              <m:dPr>
                                <m:ctrlPr>
                                  <a:rPr lang="fr-FR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d>
                            <m:r>
                              <a:rPr lang="fr-FR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fr-FR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fr-FR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  <m:d>
                              <m:dPr>
                                <m:ctrlPr>
                                  <a:rPr lang="fr-FR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</m:d>
                            <m:r>
                              <a:rPr lang="fr-FR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mr>
                        <m:mr>
                          <m:e>
                            <m:r>
                              <a:rPr lang="fr-FR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e>
                            <m:r>
                              <a:rPr lang="fr-FR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fr-FR" sz="24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fr-FR" sz="2400" b="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fr-FR" sz="2400" b="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d>
                                <m:r>
                                  <a:rPr lang="fr-FR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d>
                              </m:e>
                            </m:d>
                            <m:r>
                              <a:rPr lang="fr-FR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fr-FR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</m:d>
                                <m:r>
                                  <a:rPr lang="fr-FR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</m:d>
                              </m:e>
                            </m:d>
                            <m:r>
                              <a:rPr lang="fr-FR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mr>
                        <m:mr>
                          <m:e>
                            <m:r>
                              <a:rPr lang="fr-FR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e>
                            <m:r>
                              <a:rPr lang="fr-FR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fr-FR" sz="24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fr-FR" sz="2400" b="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fr-FR" sz="2400" b="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d>
                                <m:r>
                                  <a:rPr lang="fr-FR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</m:d>
                              </m:e>
                            </m:d>
                            <m:r>
                              <a:rPr lang="fr-FR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fr-FR" sz="24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d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</m:d>
                              </m:e>
                            </m:d>
                          </m:e>
                        </m:mr>
                        <m:m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e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  <m:e>
                            <m:d>
                              <m:dPr>
                                <m:ctrlPr>
                                  <a:rPr lang="fr-FR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fr-FR" sz="2400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sub>
                                </m:sSub>
                                <m:r>
                                  <a:rPr lang="fr-FR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fr-FR" sz="2400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fr-FR" sz="2400" i="1">
                                <a:latin typeface="Cambria Math" panose="02040503050406030204" pitchFamily="18" charset="0"/>
                              </a:rPr>
                              <m:t>𝑔𝐻</m:t>
                            </m:r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fr-FR" sz="2400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2400" i="1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e>
                              <m:sub>
                                <m:r>
                                  <a:rPr lang="fr-FR" sz="240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24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  <m:d>
                              <m:dPr>
                                <m:ctrlPr>
                                  <a:rPr lang="fr-FR" sz="2400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fr-FR" sz="2400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240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fr-FR" sz="2400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fr-FR" sz="2400" i="1"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fr-FR" sz="2400" i="1">
                                <a:latin typeface="Cambria Math" panose="02040503050406030204" pitchFamily="18" charset="0"/>
                              </a:rPr>
                              <m:t>𝑔𝐻</m:t>
                            </m:r>
                          </m:e>
                        </m:mr>
                      </m:m>
                      <m:r>
                        <a:rPr lang="fr-FR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C9ED0375-7583-434A-A523-A33108BEE8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106" y="4739818"/>
                <a:ext cx="6582228" cy="161653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Image 16">
            <a:extLst>
              <a:ext uri="{FF2B5EF4-FFF2-40B4-BE49-F238E27FC236}">
                <a16:creationId xmlns:a16="http://schemas.microsoft.com/office/drawing/2014/main" id="{D872F153-9FE2-4B5C-8712-BBF832675A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60979" y="2226809"/>
            <a:ext cx="5533842" cy="274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1300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33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D4DBBA26-BA7A-49B4-ACB5-4824CBA1D53C}"/>
                  </a:ext>
                </a:extLst>
              </p:cNvPr>
              <p:cNvSpPr txBox="1"/>
              <p:nvPr/>
            </p:nvSpPr>
            <p:spPr>
              <a:xfrm>
                <a:off x="420434" y="3356869"/>
                <a:ext cx="3019821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1+2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fr-FR" sz="2400"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  <m:t>𝑡𝑜𝑡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D4DBBA26-BA7A-49B4-ACB5-4824CBA1D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434" y="3356869"/>
                <a:ext cx="3019821" cy="11835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ZoneTexte 9">
            <a:extLst>
              <a:ext uri="{FF2B5EF4-FFF2-40B4-BE49-F238E27FC236}">
                <a16:creationId xmlns:a16="http://schemas.microsoft.com/office/drawing/2014/main" id="{0CD1D47A-B62D-4F8B-9EBE-332F334DDA9A}"/>
              </a:ext>
            </a:extLst>
          </p:cNvPr>
          <p:cNvSpPr txBox="1"/>
          <p:nvPr/>
        </p:nvSpPr>
        <p:spPr>
          <a:xfrm>
            <a:off x="260732" y="3024270"/>
            <a:ext cx="8819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Débit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/>
              <p:nvPr/>
            </p:nvSpPr>
            <p:spPr>
              <a:xfrm>
                <a:off x="420434" y="1925915"/>
                <a:ext cx="364923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2400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sz="24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𝛽</m:t>
                      </m:r>
                      <m:d>
                        <m:d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fr-FR" sz="240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b>
                          </m:sSub>
                        </m:e>
                      </m:d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𝑔𝐻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434" y="1925915"/>
                <a:ext cx="3649230" cy="461665"/>
              </a:xfrm>
              <a:prstGeom prst="rect">
                <a:avLst/>
              </a:prstGeom>
              <a:blipFill>
                <a:blip r:embed="rId3"/>
                <a:stretch>
                  <a:fillRect l="-501" b="-171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>
            <a:extLst>
              <a:ext uri="{FF2B5EF4-FFF2-40B4-BE49-F238E27FC236}">
                <a16:creationId xmlns:a16="http://schemas.microsoft.com/office/drawing/2014/main" id="{02996F7E-D4F1-4CF0-B353-F36A2EE197B4}"/>
              </a:ext>
            </a:extLst>
          </p:cNvPr>
          <p:cNvSpPr txBox="1"/>
          <p:nvPr/>
        </p:nvSpPr>
        <p:spPr>
          <a:xfrm>
            <a:off x="260732" y="1508946"/>
            <a:ext cx="3482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Différence pression totale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7E56A493-9EDB-441B-9ADA-7E29F948095F}"/>
                  </a:ext>
                </a:extLst>
              </p:cNvPr>
              <p:cNvSpPr txBox="1"/>
              <p:nvPr/>
            </p:nvSpPr>
            <p:spPr>
              <a:xfrm>
                <a:off x="420434" y="4583136"/>
                <a:ext cx="4529911" cy="9140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1+2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⋅</m:t>
                      </m:r>
                      <m:limLow>
                        <m:limLowPr>
                          <m:ctrlPr>
                            <a:rPr lang="fr-FR" sz="2400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fr-FR" sz="2400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ad>
                                <m:radPr>
                                  <m:degHide m:val="on"/>
                                  <m:ctrlPr>
                                    <a:rPr lang="fr-FR" sz="24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fr-FR" sz="24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  <m:r>
                                    <a:rPr lang="fr-FR" sz="24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  <m:d>
                                    <m:dPr>
                                      <m:ctrlPr>
                                        <a:rPr lang="fr-FR" sz="2400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fr-FR" sz="2400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fr-FR" sz="24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</m:rad>
                            </m:e>
                          </m:groupChr>
                        </m:e>
                        <m:lim>
                          <m:sSub>
                            <m:sSubPr>
                              <m:ctrlPr>
                                <a:rPr lang="fr-FR" sz="2400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fr-FR" sz="2400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fr-FR" sz="2400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2400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sub>
                          </m:sSub>
                        </m:lim>
                      </m:limLow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7E56A493-9EDB-441B-9ADA-7E29F94809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434" y="4583136"/>
                <a:ext cx="4529911" cy="91403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Image 15">
            <a:extLst>
              <a:ext uri="{FF2B5EF4-FFF2-40B4-BE49-F238E27FC236}">
                <a16:creationId xmlns:a16="http://schemas.microsoft.com/office/drawing/2014/main" id="{A47FFBBB-029F-4754-B5CA-21DDD7D408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60979" y="2226809"/>
            <a:ext cx="5533842" cy="274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2759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34</a:t>
            </a:fld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2996F7E-D4F1-4CF0-B353-F36A2EE197B4}"/>
              </a:ext>
            </a:extLst>
          </p:cNvPr>
          <p:cNvSpPr txBox="1"/>
          <p:nvPr/>
        </p:nvSpPr>
        <p:spPr>
          <a:xfrm>
            <a:off x="260732" y="1508946"/>
            <a:ext cx="3009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Conservation du débit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2FEF36B-3FF1-47C9-868C-476EDC689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60979" y="2226809"/>
            <a:ext cx="5533842" cy="27465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6272E92C-92FF-40AA-873C-98819B59A0D0}"/>
                  </a:ext>
                </a:extLst>
              </p:cNvPr>
              <p:cNvSpPr txBox="1"/>
              <p:nvPr/>
            </p:nvSpPr>
            <p:spPr>
              <a:xfrm>
                <a:off x="466488" y="2035376"/>
                <a:ext cx="3880440" cy="53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𝐻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d>
                        </m:e>
                      </m:rad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6272E92C-92FF-40AA-873C-98819B59A0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488" y="2035376"/>
                <a:ext cx="3880440" cy="5395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15409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35</a:t>
            </a:fld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2996F7E-D4F1-4CF0-B353-F36A2EE197B4}"/>
              </a:ext>
            </a:extLst>
          </p:cNvPr>
          <p:cNvSpPr txBox="1"/>
          <p:nvPr/>
        </p:nvSpPr>
        <p:spPr>
          <a:xfrm>
            <a:off x="260732" y="1508946"/>
            <a:ext cx="3009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Conservation du débit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2FEF36B-3FF1-47C9-868C-476EDC689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7618" y="2226809"/>
            <a:ext cx="5340563" cy="27465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5816BAD1-C991-4531-8134-E4D2F1100004}"/>
                  </a:ext>
                </a:extLst>
              </p:cNvPr>
              <p:cNvSpPr txBox="1"/>
              <p:nvPr/>
            </p:nvSpPr>
            <p:spPr>
              <a:xfrm>
                <a:off x="466488" y="2035376"/>
                <a:ext cx="3880440" cy="53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𝐻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d>
                        </m:e>
                      </m:rad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5816BAD1-C991-4531-8134-E4D2F1100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488" y="2035376"/>
                <a:ext cx="3880440" cy="5395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14011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36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/>
              <p:nvPr/>
            </p:nvSpPr>
            <p:spPr>
              <a:xfrm>
                <a:off x="466488" y="2035376"/>
                <a:ext cx="3880440" cy="53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𝐻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d>
                        </m:e>
                      </m:rad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fr-FR" sz="2400" i="1"/>
                            <m:t>∗</m:t>
                          </m:r>
                        </m:sup>
                      </m:sSubSup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488" y="2035376"/>
                <a:ext cx="3880440" cy="53957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>
            <a:extLst>
              <a:ext uri="{FF2B5EF4-FFF2-40B4-BE49-F238E27FC236}">
                <a16:creationId xmlns:a16="http://schemas.microsoft.com/office/drawing/2014/main" id="{02996F7E-D4F1-4CF0-B353-F36A2EE197B4}"/>
              </a:ext>
            </a:extLst>
          </p:cNvPr>
          <p:cNvSpPr txBox="1"/>
          <p:nvPr/>
        </p:nvSpPr>
        <p:spPr>
          <a:xfrm>
            <a:off x="260732" y="1508946"/>
            <a:ext cx="3009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Conservation du débit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2FEF36B-3FF1-47C9-868C-476EDC689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7618" y="2232021"/>
            <a:ext cx="5340563" cy="273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0275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37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C212997-2AA4-4CAB-89B0-4559504B4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3503" y="2226809"/>
            <a:ext cx="5310044" cy="2746574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2F8A9E0C-89E4-49ED-A724-1FAE16185329}"/>
              </a:ext>
            </a:extLst>
          </p:cNvPr>
          <p:cNvSpPr txBox="1"/>
          <p:nvPr/>
        </p:nvSpPr>
        <p:spPr>
          <a:xfrm>
            <a:off x="260732" y="1508946"/>
            <a:ext cx="382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Ventilation par déplacement</a:t>
            </a:r>
          </a:p>
        </p:txBody>
      </p:sp>
    </p:spTree>
    <p:extLst>
      <p:ext uri="{BB962C8B-B14F-4D97-AF65-F5344CB8AC3E}">
        <p14:creationId xmlns:p14="http://schemas.microsoft.com/office/powerpoint/2010/main" val="1666387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38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C212997-2AA4-4CAB-89B0-4559504B4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3503" y="2226809"/>
            <a:ext cx="5310044" cy="274657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2F8A9E0C-89E4-49ED-A724-1FAE16185329}"/>
              </a:ext>
            </a:extLst>
          </p:cNvPr>
          <p:cNvSpPr txBox="1"/>
          <p:nvPr/>
        </p:nvSpPr>
        <p:spPr>
          <a:xfrm>
            <a:off x="260732" y="1508946"/>
            <a:ext cx="382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Ventilation par déplacement</a:t>
            </a:r>
          </a:p>
        </p:txBody>
      </p:sp>
    </p:spTree>
    <p:extLst>
      <p:ext uri="{BB962C8B-B14F-4D97-AF65-F5344CB8AC3E}">
        <p14:creationId xmlns:p14="http://schemas.microsoft.com/office/powerpoint/2010/main" val="19790953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39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C212997-2AA4-4CAB-89B0-4559504B4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3503" y="2226809"/>
            <a:ext cx="5310044" cy="274657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2F8A9E0C-89E4-49ED-A724-1FAE16185329}"/>
              </a:ext>
            </a:extLst>
          </p:cNvPr>
          <p:cNvSpPr txBox="1"/>
          <p:nvPr/>
        </p:nvSpPr>
        <p:spPr>
          <a:xfrm>
            <a:off x="260732" y="1508946"/>
            <a:ext cx="382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Ventilation par déplacement</a:t>
            </a:r>
          </a:p>
        </p:txBody>
      </p:sp>
    </p:spTree>
    <p:extLst>
      <p:ext uri="{BB962C8B-B14F-4D97-AF65-F5344CB8AC3E}">
        <p14:creationId xmlns:p14="http://schemas.microsoft.com/office/powerpoint/2010/main" val="3305539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9E7B660C-F1AB-421E-83A9-1C5A3405E61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4301" y="1811616"/>
            <a:ext cx="4398497" cy="326838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Statique des fluides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4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/>
              <p:nvPr/>
            </p:nvSpPr>
            <p:spPr>
              <a:xfrm>
                <a:off x="57725" y="2943257"/>
                <a:ext cx="61177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dirty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sz="2400" b="1" i="1" dirty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2400" i="1" dirty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fr-FR" sz="2400" b="1" i="1" dirty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fr-FR" sz="2400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dirty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2400" dirty="0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sz="2400" dirty="0">
                          <a:latin typeface="Cambria Math" panose="02040503050406030204" pitchFamily="18" charset="0"/>
                        </a:rPr>
                        <m:t>𝑔𝑧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25" y="2943257"/>
                <a:ext cx="6117770" cy="461665"/>
              </a:xfrm>
              <a:prstGeom prst="rect">
                <a:avLst/>
              </a:prstGeom>
              <a:blipFill>
                <a:blip r:embed="rId3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09457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40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C212997-2AA4-4CAB-89B0-4559504B4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3504" y="2226809"/>
            <a:ext cx="5310042" cy="274657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2F8A9E0C-89E4-49ED-A724-1FAE16185329}"/>
              </a:ext>
            </a:extLst>
          </p:cNvPr>
          <p:cNvSpPr txBox="1"/>
          <p:nvPr/>
        </p:nvSpPr>
        <p:spPr>
          <a:xfrm>
            <a:off x="260732" y="1508946"/>
            <a:ext cx="382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Ventilation par déplacement</a:t>
            </a:r>
          </a:p>
        </p:txBody>
      </p:sp>
    </p:spTree>
    <p:extLst>
      <p:ext uri="{BB962C8B-B14F-4D97-AF65-F5344CB8AC3E}">
        <p14:creationId xmlns:p14="http://schemas.microsoft.com/office/powerpoint/2010/main" val="37648027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41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C212997-2AA4-4CAB-89B0-4559504B4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2980" y="2331309"/>
            <a:ext cx="6447318" cy="2537574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2F8A9E0C-89E4-49ED-A724-1FAE16185329}"/>
              </a:ext>
            </a:extLst>
          </p:cNvPr>
          <p:cNvSpPr txBox="1"/>
          <p:nvPr/>
        </p:nvSpPr>
        <p:spPr>
          <a:xfrm>
            <a:off x="260732" y="1508946"/>
            <a:ext cx="2168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Puits canadiens</a:t>
            </a:r>
          </a:p>
        </p:txBody>
      </p:sp>
    </p:spTree>
    <p:extLst>
      <p:ext uri="{BB962C8B-B14F-4D97-AF65-F5344CB8AC3E}">
        <p14:creationId xmlns:p14="http://schemas.microsoft.com/office/powerpoint/2010/main" val="21510604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42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C212997-2AA4-4CAB-89B0-4559504B4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2980" y="2331309"/>
            <a:ext cx="6447318" cy="253757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2F8A9E0C-89E4-49ED-A724-1FAE16185329}"/>
              </a:ext>
            </a:extLst>
          </p:cNvPr>
          <p:cNvSpPr txBox="1"/>
          <p:nvPr/>
        </p:nvSpPr>
        <p:spPr>
          <a:xfrm>
            <a:off x="260732" y="1508946"/>
            <a:ext cx="2168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Puits canadiens</a:t>
            </a:r>
          </a:p>
        </p:txBody>
      </p:sp>
    </p:spTree>
    <p:extLst>
      <p:ext uri="{BB962C8B-B14F-4D97-AF65-F5344CB8AC3E}">
        <p14:creationId xmlns:p14="http://schemas.microsoft.com/office/powerpoint/2010/main" val="3247313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43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C212997-2AA4-4CAB-89B0-4559504B4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2980" y="2331309"/>
            <a:ext cx="6447317" cy="253757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2F8A9E0C-89E4-49ED-A724-1FAE16185329}"/>
              </a:ext>
            </a:extLst>
          </p:cNvPr>
          <p:cNvSpPr txBox="1"/>
          <p:nvPr/>
        </p:nvSpPr>
        <p:spPr>
          <a:xfrm>
            <a:off x="260732" y="1508946"/>
            <a:ext cx="2168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Puits canadiens</a:t>
            </a:r>
          </a:p>
        </p:txBody>
      </p:sp>
    </p:spTree>
    <p:extLst>
      <p:ext uri="{BB962C8B-B14F-4D97-AF65-F5344CB8AC3E}">
        <p14:creationId xmlns:p14="http://schemas.microsoft.com/office/powerpoint/2010/main" val="10754872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44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C212997-2AA4-4CAB-89B0-4559504B4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7656" y="2248182"/>
            <a:ext cx="6104624" cy="2680078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2F8A9E0C-89E4-49ED-A724-1FAE16185329}"/>
              </a:ext>
            </a:extLst>
          </p:cNvPr>
          <p:cNvSpPr txBox="1"/>
          <p:nvPr/>
        </p:nvSpPr>
        <p:spPr>
          <a:xfrm>
            <a:off x="260732" y="1508946"/>
            <a:ext cx="2489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Maintenir le débit</a:t>
            </a:r>
          </a:p>
        </p:txBody>
      </p:sp>
    </p:spTree>
    <p:extLst>
      <p:ext uri="{BB962C8B-B14F-4D97-AF65-F5344CB8AC3E}">
        <p14:creationId xmlns:p14="http://schemas.microsoft.com/office/powerpoint/2010/main" val="14515304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- Traversant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45</a:t>
            </a:fld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F8A9E0C-89E4-49ED-A724-1FAE16185329}"/>
              </a:ext>
            </a:extLst>
          </p:cNvPr>
          <p:cNvSpPr txBox="1"/>
          <p:nvPr/>
        </p:nvSpPr>
        <p:spPr>
          <a:xfrm>
            <a:off x="260732" y="1508946"/>
            <a:ext cx="2489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Maintenir le débit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661086B-BD98-480F-87D2-17DEA8820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992" y="1201197"/>
            <a:ext cx="6173080" cy="445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59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– Mono-Orienté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46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39378E3-02F0-414C-9AF9-401475E218D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15904"/>
            <a:ext cx="5476588" cy="2698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18622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– Mono-Orienté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47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/>
              <p:nvPr/>
            </p:nvSpPr>
            <p:spPr>
              <a:xfrm>
                <a:off x="453156" y="1960587"/>
                <a:ext cx="3880440" cy="9161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24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𝑒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𝑧</m:t>
                                  </m:r>
                                </m:e>
                              </m:d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𝑛𝑙</m:t>
                                  </m:r>
                                </m:sub>
                              </m:s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𝑒</m:t>
                                  </m:r>
                                </m:sub>
                              </m:s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𝑔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(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𝑧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h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𝑧</m:t>
                                  </m:r>
                                </m:e>
                              </m:d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𝑛𝑙</m:t>
                                  </m:r>
                                </m:sub>
                              </m:s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𝑔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(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𝑧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h</m:t>
                              </m:r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56" y="1960587"/>
                <a:ext cx="3880440" cy="91614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>
            <a:extLst>
              <a:ext uri="{FF2B5EF4-FFF2-40B4-BE49-F238E27FC236}">
                <a16:creationId xmlns:a16="http://schemas.microsoft.com/office/drawing/2014/main" id="{02996F7E-D4F1-4CF0-B353-F36A2EE197B4}"/>
              </a:ext>
            </a:extLst>
          </p:cNvPr>
          <p:cNvSpPr txBox="1"/>
          <p:nvPr/>
        </p:nvSpPr>
        <p:spPr>
          <a:xfrm>
            <a:off x="260732" y="1508946"/>
            <a:ext cx="1385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Pressions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39378E3-02F0-414C-9AF9-401475E218D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15904"/>
            <a:ext cx="5476588" cy="2698938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2E9DD5F4-0196-4423-8B4F-2B034197674F}"/>
                  </a:ext>
                </a:extLst>
              </p:cNvPr>
              <p:cNvSpPr txBox="1"/>
              <p:nvPr/>
            </p:nvSpPr>
            <p:spPr>
              <a:xfrm>
                <a:off x="453156" y="2956742"/>
                <a:ext cx="407134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fr-FR" sz="240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fr-FR" sz="24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b>
                          </m:s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fr-FR" sz="2400" i="1">
                          <a:latin typeface="Cambria Math" panose="02040503050406030204" pitchFamily="18" charset="0"/>
                        </a:rPr>
                        <m:t>⋅(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2E9DD5F4-0196-4423-8B4F-2B03419767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56" y="2956742"/>
                <a:ext cx="4071341" cy="461665"/>
              </a:xfrm>
              <a:prstGeom prst="rect">
                <a:avLst/>
              </a:prstGeom>
              <a:blipFill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ZoneTexte 12">
            <a:extLst>
              <a:ext uri="{FF2B5EF4-FFF2-40B4-BE49-F238E27FC236}">
                <a16:creationId xmlns:a16="http://schemas.microsoft.com/office/drawing/2014/main" id="{BF0589D7-D1F0-4C32-8C69-9C697E0EDDD6}"/>
              </a:ext>
            </a:extLst>
          </p:cNvPr>
          <p:cNvSpPr txBox="1"/>
          <p:nvPr/>
        </p:nvSpPr>
        <p:spPr>
          <a:xfrm>
            <a:off x="260732" y="3805451"/>
            <a:ext cx="35122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Vitesses (sans dissipation)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48588F7-32DF-439B-8220-D28895203439}"/>
                  </a:ext>
                </a:extLst>
              </p:cNvPr>
              <p:cNvSpPr txBox="1"/>
              <p:nvPr/>
            </p:nvSpPr>
            <p:spPr>
              <a:xfrm>
                <a:off x="453156" y="4269308"/>
                <a:ext cx="5642844" cy="12257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</m:d>
                        </m:e>
                      </m:d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fr-FR" sz="24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fr-FR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</m:d>
                            </m:num>
                            <m:den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r>
                        <a:rPr lang="fr-FR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f>
                            <m:fPr>
                              <m:ctrlPr>
                                <a:rPr lang="fr-FR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sub>
                              </m:sSub>
                              <m:r>
                                <a:rPr lang="fr-FR" sz="24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rad>
                        <m:radPr>
                          <m:degHide m:val="on"/>
                          <m:ctrlP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fr-FR" sz="24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</m:d>
                          <m:r>
                            <a:rPr lang="fr-FR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48588F7-32DF-439B-8220-D288952034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56" y="4269308"/>
                <a:ext cx="5642844" cy="12257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66748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– Mono-Orienté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48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/>
              <p:nvPr/>
            </p:nvSpPr>
            <p:spPr>
              <a:xfrm>
                <a:off x="380471" y="2057628"/>
                <a:ext cx="3880440" cy="6081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p>
                        <m:r>
                          <m:rPr>
                            <m:nor/>
                          </m:rPr>
                          <a:rPr lang="fr-FR" sz="2400"/>
                          <m:t>+</m:t>
                        </m:r>
                      </m:sup>
                    </m:sSup>
                    <m:r>
                      <a:rPr lang="fr-FR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fr-FR" sz="2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fr-FR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400" dirty="0"/>
                  <a:t>=</a:t>
                </a:r>
                <a14:m>
                  <m:oMath xmlns:m="http://schemas.openxmlformats.org/officeDocument/2006/math">
                    <m:r>
                      <a:rPr lang="fr-FR" sz="2400" i="1">
                        <a:latin typeface="Cambria Math" panose="02040503050406030204" pitchFamily="18" charset="0"/>
                      </a:rPr>
                      <m:t>𝑊</m:t>
                    </m:r>
                    <m:r>
                      <a:rPr lang="fr-FR" sz="2400" i="1">
                        <a:latin typeface="Cambria Math" panose="02040503050406030204" pitchFamily="18" charset="0"/>
                      </a:rPr>
                      <m:t>⋅</m:t>
                    </m:r>
                    <m:nary>
                      <m:naryPr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  <m:sup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fr-FR" sz="24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b>
                        </m:sSub>
                      </m:sup>
                      <m:e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𝑣</m:t>
                        </m:r>
                        <m:d>
                          <m:dPr>
                            <m:ctrlPr>
                              <a:rPr lang="fr-FR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</m:d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𝑑𝑧</m:t>
                        </m:r>
                      </m:e>
                    </m:nary>
                  </m:oMath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471" y="2057628"/>
                <a:ext cx="3880440" cy="608180"/>
              </a:xfrm>
              <a:prstGeom prst="rect">
                <a:avLst/>
              </a:prstGeom>
              <a:blipFill>
                <a:blip r:embed="rId2"/>
                <a:stretch>
                  <a:fillRect b="-151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>
            <a:extLst>
              <a:ext uri="{FF2B5EF4-FFF2-40B4-BE49-F238E27FC236}">
                <a16:creationId xmlns:a16="http://schemas.microsoft.com/office/drawing/2014/main" id="{02996F7E-D4F1-4CF0-B353-F36A2EE197B4}"/>
              </a:ext>
            </a:extLst>
          </p:cNvPr>
          <p:cNvSpPr txBox="1"/>
          <p:nvPr/>
        </p:nvSpPr>
        <p:spPr>
          <a:xfrm>
            <a:off x="260732" y="1508946"/>
            <a:ext cx="1874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Débit sortant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39378E3-02F0-414C-9AF9-401475E218D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15904"/>
            <a:ext cx="5476588" cy="2698938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2E9DD5F4-0196-4423-8B4F-2B034197674F}"/>
                  </a:ext>
                </a:extLst>
              </p:cNvPr>
              <p:cNvSpPr txBox="1"/>
              <p:nvPr/>
            </p:nvSpPr>
            <p:spPr>
              <a:xfrm>
                <a:off x="380471" y="2628388"/>
                <a:ext cx="5338044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nor/>
                            </m:rPr>
                            <a:rPr lang="fr-FR" sz="2400"/>
                            <m:t>+</m:t>
                          </m:r>
                        </m:sup>
                      </m:sSup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</m:d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sSup>
                        <m:s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</m:d>
                        </m:e>
                        <m:sup>
                          <m:f>
                            <m:fPr>
                              <m:type m:val="lin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2E9DD5F4-0196-4423-8B4F-2B03419767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471" y="2628388"/>
                <a:ext cx="5338044" cy="11835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ZoneTexte 12">
            <a:extLst>
              <a:ext uri="{FF2B5EF4-FFF2-40B4-BE49-F238E27FC236}">
                <a16:creationId xmlns:a16="http://schemas.microsoft.com/office/drawing/2014/main" id="{BF0589D7-D1F0-4C32-8C69-9C697E0EDDD6}"/>
              </a:ext>
            </a:extLst>
          </p:cNvPr>
          <p:cNvSpPr txBox="1"/>
          <p:nvPr/>
        </p:nvSpPr>
        <p:spPr>
          <a:xfrm>
            <a:off x="260732" y="4045821"/>
            <a:ext cx="1900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Débit entrant</a:t>
            </a:r>
          </a:p>
          <a:p>
            <a:endParaRPr lang="fr-FR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48588F7-32DF-439B-8220-D28895203439}"/>
                  </a:ext>
                </a:extLst>
              </p:cNvPr>
              <p:cNvSpPr txBox="1"/>
              <p:nvPr/>
            </p:nvSpPr>
            <p:spPr>
              <a:xfrm>
                <a:off x="380471" y="4378332"/>
                <a:ext cx="3560922" cy="9300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  <m:r>
                        <a:rPr lang="fr-FR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fr-FR" sz="2400" dirty="0"/>
                        <m:t>=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nary>
                        <m:nary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sup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</m:d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𝑑𝑧</m:t>
                          </m:r>
                        </m:e>
                      </m:nary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48588F7-32DF-439B-8220-D288952034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471" y="4378332"/>
                <a:ext cx="3560922" cy="9300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760579AA-FAEC-44B3-A529-8A2F52A584BC}"/>
                  </a:ext>
                </a:extLst>
              </p:cNvPr>
              <p:cNvSpPr txBox="1"/>
              <p:nvPr/>
            </p:nvSpPr>
            <p:spPr>
              <a:xfrm>
                <a:off x="380471" y="5116026"/>
                <a:ext cx="4554273" cy="118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nor/>
                            </m:rPr>
                            <a:rPr lang="fr-FR" sz="2400" b="0" i="0" smtClean="0"/>
                            <m:t>−</m:t>
                          </m:r>
                        </m:sup>
                      </m:sSup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</m:d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sSup>
                        <m:s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p>
                          <m:f>
                            <m:fPr>
                              <m:type m:val="lin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760579AA-FAEC-44B3-A529-8A2F52A584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471" y="5116026"/>
                <a:ext cx="4554273" cy="118352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87015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 – Mono-Orienté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49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/>
              <p:nvPr/>
            </p:nvSpPr>
            <p:spPr>
              <a:xfrm>
                <a:off x="562725" y="1947413"/>
                <a:ext cx="1703092" cy="9075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800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</m:num>
                        <m:den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936734A-1309-4EFA-B254-17E3573D39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725" y="1947413"/>
                <a:ext cx="1703092" cy="90755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>
            <a:extLst>
              <a:ext uri="{FF2B5EF4-FFF2-40B4-BE49-F238E27FC236}">
                <a16:creationId xmlns:a16="http://schemas.microsoft.com/office/drawing/2014/main" id="{02996F7E-D4F1-4CF0-B353-F36A2EE197B4}"/>
              </a:ext>
            </a:extLst>
          </p:cNvPr>
          <p:cNvSpPr txBox="1"/>
          <p:nvPr/>
        </p:nvSpPr>
        <p:spPr>
          <a:xfrm>
            <a:off x="260732" y="1508946"/>
            <a:ext cx="2411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Egalité des débits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39378E3-02F0-414C-9AF9-401475E218D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15904"/>
            <a:ext cx="5476588" cy="2698938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48588F7-32DF-439B-8220-D28895203439}"/>
                  </a:ext>
                </a:extLst>
              </p:cNvPr>
              <p:cNvSpPr txBox="1"/>
              <p:nvPr/>
            </p:nvSpPr>
            <p:spPr>
              <a:xfrm>
                <a:off x="562725" y="3012618"/>
                <a:ext cx="3929356" cy="10474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limLow>
                        <m:limLowPr>
                          <m:ctrlPr>
                            <a:rPr lang="fr-FR" sz="240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fr-FR" sz="240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ad>
                                <m:radPr>
                                  <m:degHide m:val="on"/>
                                  <m:ctrlPr>
                                    <a:rPr lang="fr-FR" sz="24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fr-FR" sz="24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  <m:r>
                                    <a:rPr lang="fr-FR" sz="24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  <m:d>
                                    <m:dPr>
                                      <m:ctrlPr>
                                        <a:rPr lang="fr-FR" sz="2400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fr-FR" sz="2400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fr-FR" sz="2400" i="1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</m:sub>
                                      </m:sSub>
                                    </m:e>
                                  </m:d>
                                  <m:sSub>
                                    <m:sSubPr>
                                      <m:ctrlPr>
                                        <a:rPr lang="fr-FR" sz="2400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sub>
                                  </m:sSub>
                                </m:e>
                              </m:rad>
                            </m:e>
                          </m:groupChr>
                        </m:e>
                        <m:lim>
                          <m:sSub>
                            <m:sSubPr>
                              <m:ctrlPr>
                                <a:rPr lang="fr-FR" sz="2400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fr-FR" sz="2400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fr-FR" sz="2400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fr-FR" sz="24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fr-FR" sz="24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</m:sub>
                          </m:sSub>
                        </m:lim>
                      </m:limLow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48588F7-32DF-439B-8220-D288952034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725" y="3012618"/>
                <a:ext cx="3929356" cy="10474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ZoneTexte 14">
            <a:extLst>
              <a:ext uri="{FF2B5EF4-FFF2-40B4-BE49-F238E27FC236}">
                <a16:creationId xmlns:a16="http://schemas.microsoft.com/office/drawing/2014/main" id="{ECE33C57-869E-4123-BF1F-4836453F80F4}"/>
              </a:ext>
            </a:extLst>
          </p:cNvPr>
          <p:cNvSpPr txBox="1"/>
          <p:nvPr/>
        </p:nvSpPr>
        <p:spPr>
          <a:xfrm>
            <a:off x="337844" y="4488413"/>
            <a:ext cx="433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Prise en compte des dissipations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AEFD08A9-1CDB-48B3-89E0-C326D7FE80BD}"/>
                  </a:ext>
                </a:extLst>
              </p:cNvPr>
              <p:cNvSpPr txBox="1"/>
              <p:nvPr/>
            </p:nvSpPr>
            <p:spPr>
              <a:xfrm>
                <a:off x="562051" y="4981471"/>
                <a:ext cx="4219642" cy="53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𝑉</m:t>
                        </m:r>
                      </m:sub>
                    </m:sSub>
                    <m:r>
                      <a:rPr lang="fr-FR" sz="24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FR" sz="2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2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fr-FR" sz="2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⋅</m:t>
                    </m:r>
                    <m:r>
                      <a:rPr lang="fr-FR" sz="2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𝑆</m:t>
                    </m:r>
                    <m:r>
                      <a:rPr lang="fr-FR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fr-FR" sz="2400" dirty="0">
                    <a:solidFill>
                      <a:schemeClr val="accent6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fr-FR" sz="2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𝛽</m:t>
                        </m:r>
                        <m:d>
                          <m:dPr>
                            <m:ctrlPr>
                              <a:rPr lang="fr-FR" sz="2400" i="1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FR" sz="2400" i="1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2400" i="1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fr-FR" sz="2400" i="1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fr-FR" sz="2400" i="1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fr-FR" sz="2400" i="1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2400" i="1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fr-FR" sz="2400" i="1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sub>
                            </m:sSub>
                          </m:e>
                        </m:d>
                        <m:sSub>
                          <m:sSubPr>
                            <m:ctrlPr>
                              <a:rPr lang="fr-FR" sz="2400" i="1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fr-FR" sz="2400" i="1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b>
                        </m:sSub>
                      </m:e>
                    </m:rad>
                  </m:oMath>
                </a14:m>
                <a:endParaRPr lang="fr-FR" sz="2400" dirty="0"/>
              </a:p>
            </p:txBody>
          </p:sp>
        </mc:Choice>
        <mc:Fallback xmlns="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AEFD08A9-1CDB-48B3-89E0-C326D7FE80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051" y="4981471"/>
                <a:ext cx="4219642" cy="53957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179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 err="1"/>
              <a:t>Berloulli</a:t>
            </a:r>
            <a:r>
              <a:rPr lang="fr-FR" dirty="0"/>
              <a:t> – Fluide parfait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5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BCB989-D0D1-4BE8-AA1C-FD7C0B3E2AE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4302" y="1926549"/>
            <a:ext cx="4398498" cy="2817221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/>
              <p:nvPr/>
            </p:nvSpPr>
            <p:spPr>
              <a:xfrm>
                <a:off x="57725" y="2943257"/>
                <a:ext cx="6117770" cy="11333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fr-FR" sz="2400" i="1" dirty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fr-FR" sz="2400" i="1" dirty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fr-FR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dirty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dirty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sSub>
                                <m:sSubPr>
                                  <m:ctrlPr>
                                    <a:rPr lang="fr-FR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dirty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fr-FR" sz="2400" dirty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i="1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fr-FR" sz="2400" dirty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  <m:sSubSup>
                                <m:sSubSupPr>
                                  <m:ctrlPr>
                                    <a:rPr lang="fr-FR" sz="2400" i="1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fr-FR" sz="2400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fr-FR" sz="2400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  <m:sup>
                                  <m:r>
                                    <a:rPr lang="fr-FR" sz="2400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groupChr>
                        </m:e>
                        <m:lim>
                          <m:sSub>
                            <m:sSubPr>
                              <m:ctrlPr>
                                <a:rPr lang="fr-FR" sz="24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</m:lim>
                      </m:limLow>
                      <m:r>
                        <a:rPr lang="fr-FR" sz="2400" dirty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fr-FR" sz="2400" i="1" dirty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fr-FR" sz="2400" i="1" dirty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fr-FR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dirty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dirty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fr-FR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dirty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fr-FR" sz="2400" dirty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400" i="1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fr-FR" sz="2400" dirty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  <m:sSubSup>
                                <m:sSubSupPr>
                                  <m:ctrlPr>
                                    <a:rPr lang="fr-FR" sz="2400" i="1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fr-FR" sz="2400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fr-FR" sz="2400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  <m:sup>
                                  <m:r>
                                    <a:rPr lang="fr-FR" sz="2400" dirty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groupChr>
                        </m:e>
                        <m:lim>
                          <m:sSub>
                            <m:sSubPr>
                              <m:ctrlPr>
                                <a:rPr lang="fr-FR" sz="24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2400" dirty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lim>
                      </m:limLow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25" y="2943257"/>
                <a:ext cx="6117770" cy="11333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99822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Vent – Mono-orienté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50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6498078-0D60-4D9E-9568-C3C51F39FC5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38" y="1769273"/>
            <a:ext cx="9581630" cy="33194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88954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Vent – Mono-orienté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Mécanismes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51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6498078-0D60-4D9E-9568-C3C51F39FC5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783" y="2228850"/>
            <a:ext cx="6928484" cy="24003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C179228F-9961-4736-82D8-C22D0E70AEE1}"/>
                  </a:ext>
                </a:extLst>
              </p:cNvPr>
              <p:cNvSpPr txBox="1"/>
              <p:nvPr/>
            </p:nvSpPr>
            <p:spPr>
              <a:xfrm>
                <a:off x="539555" y="2516154"/>
                <a:ext cx="2438400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𝑒𝑓𝑓</m:t>
                          </m:r>
                        </m:sub>
                      </m:sSub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C179228F-9961-4736-82D8-C22D0E70AE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5" y="2516154"/>
                <a:ext cx="2438400" cy="7838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EFB9AFBC-4902-4AD4-8041-7AB03976BFBF}"/>
                  </a:ext>
                </a:extLst>
              </p:cNvPr>
              <p:cNvSpPr txBox="1"/>
              <p:nvPr/>
            </p:nvSpPr>
            <p:spPr>
              <a:xfrm>
                <a:off x="539555" y="3560986"/>
                <a:ext cx="4470596" cy="8438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𝑒𝑓𝑓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Sup>
                            <m:sSub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𝑣𝑒𝑛𝑡</m:t>
                              </m:r>
                            </m:sub>
                            <m: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𝐻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EFB9AFBC-4902-4AD4-8041-7AB03976BF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5" y="3560986"/>
                <a:ext cx="4470596" cy="8438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456286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Principe de calcul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Airflow</a:t>
            </a:r>
            <a:r>
              <a:rPr lang="fr-FR" dirty="0"/>
              <a:t> Networks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52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15E9B28-B2E9-4DAD-91DC-7DD98599006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368" y="1540398"/>
            <a:ext cx="7410410" cy="41174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08407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Principe de calcul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Airflow</a:t>
            </a:r>
            <a:r>
              <a:rPr lang="fr-FR" dirty="0"/>
              <a:t> Networks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53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15E9B28-B2E9-4DAD-91DC-7DD98599006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222" y="2496073"/>
            <a:ext cx="3970446" cy="220610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B56C0E04-87A3-4682-949A-AA35CAD939EA}"/>
              </a:ext>
            </a:extLst>
          </p:cNvPr>
          <p:cNvSpPr txBox="1"/>
          <p:nvPr/>
        </p:nvSpPr>
        <p:spPr>
          <a:xfrm>
            <a:off x="260732" y="1508946"/>
            <a:ext cx="3432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Conservation de la masse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081D246E-CDDE-4B00-9CA4-AB8E9A3C57E9}"/>
                  </a:ext>
                </a:extLst>
              </p:cNvPr>
              <p:cNvSpPr txBox="1"/>
              <p:nvPr/>
            </p:nvSpPr>
            <p:spPr>
              <a:xfrm>
                <a:off x="629620" y="2006254"/>
                <a:ext cx="3726765" cy="8840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=0= </m:t>
                      </m:r>
                      <m:nary>
                        <m:naryPr>
                          <m:chr m:val="∑"/>
                          <m:limLoc m:val="subSup"/>
                          <m:supHide m:val="on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081D246E-CDDE-4B00-9CA4-AB8E9A3C57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20" y="2006254"/>
                <a:ext cx="3726765" cy="8840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8340662A-A236-4B39-8621-802BC52803BB}"/>
                  </a:ext>
                </a:extLst>
              </p:cNvPr>
              <p:cNvSpPr txBox="1"/>
              <p:nvPr/>
            </p:nvSpPr>
            <p:spPr>
              <a:xfrm>
                <a:off x="635684" y="3569148"/>
                <a:ext cx="5953538" cy="12714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  <m:sub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  <m:sub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m:rPr>
                                  <m:nor/>
                                </m:rPr>
                                <a:rPr lang="fr-FR" sz="2400"/>
                                <m:t>si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  <m:sub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  <m:sub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m:rPr>
                                  <m:nor/>
                                </m:rPr>
                                <a:rPr lang="fr-FR" sz="2400"/>
                                <m:t>si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8340662A-A236-4B39-8621-802BC52803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84" y="3569148"/>
                <a:ext cx="5953538" cy="12714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>
            <a:extLst>
              <a:ext uri="{FF2B5EF4-FFF2-40B4-BE49-F238E27FC236}">
                <a16:creationId xmlns:a16="http://schemas.microsoft.com/office/drawing/2014/main" id="{8AF486AF-F1FC-42C4-9973-C3F6A5C922E7}"/>
              </a:ext>
            </a:extLst>
          </p:cNvPr>
          <p:cNvSpPr txBox="1"/>
          <p:nvPr/>
        </p:nvSpPr>
        <p:spPr>
          <a:xfrm>
            <a:off x="260732" y="3155293"/>
            <a:ext cx="2928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Expression des débits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18B804F-CEE4-40FC-9141-29016C54EAC5}"/>
              </a:ext>
            </a:extLst>
          </p:cNvPr>
          <p:cNvSpPr txBox="1"/>
          <p:nvPr/>
        </p:nvSpPr>
        <p:spPr>
          <a:xfrm>
            <a:off x="260732" y="5151968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Système d’équations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A0700DF4-A7F7-4293-ABFC-A6961EFD7177}"/>
                  </a:ext>
                </a:extLst>
              </p:cNvPr>
              <p:cNvSpPr txBox="1"/>
              <p:nvPr/>
            </p:nvSpPr>
            <p:spPr>
              <a:xfrm>
                <a:off x="635685" y="5621404"/>
                <a:ext cx="1857318" cy="5088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d>
                        <m:dPr>
                          <m:ctrlP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fr-FR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</m:acc>
                        </m:e>
                      </m:d>
                      <m:r>
                        <a:rPr lang="fr-FR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A0700DF4-A7F7-4293-ABFC-A6961EFD71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85" y="5621404"/>
                <a:ext cx="1857318" cy="50885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32192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Tirage thermique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Airflow</a:t>
            </a:r>
            <a:r>
              <a:rPr lang="fr-FR" dirty="0"/>
              <a:t> Networks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54</a:t>
            </a:fld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F9BEDE4-FDF1-454E-9514-EBEEA0EEEEA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87" y="1610776"/>
            <a:ext cx="10844426" cy="41423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738559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Modèles « Grandes ouvertures »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Airflow</a:t>
            </a:r>
            <a:r>
              <a:rPr lang="fr-FR" dirty="0"/>
              <a:t> Networks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55</a:t>
            </a:fld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F9BEDE4-FDF1-454E-9514-EBEEA0EEEEA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37751" y="1610776"/>
            <a:ext cx="10116497" cy="41423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25443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8D3C3E4-EC76-48D6-9AE5-EE8F4E9E7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CONTAM</a:t>
            </a:r>
          </a:p>
          <a:p>
            <a:r>
              <a:rPr lang="fr-FR" dirty="0" err="1"/>
              <a:t>LoopDA</a:t>
            </a:r>
            <a:endParaRPr lang="fr-FR" dirty="0"/>
          </a:p>
          <a:p>
            <a:r>
              <a:rPr lang="fr-FR" dirty="0" err="1"/>
              <a:t>CoolVent</a:t>
            </a:r>
            <a:endParaRPr lang="fr-FR" dirty="0"/>
          </a:p>
          <a:p>
            <a:r>
              <a:rPr lang="fr-FR" dirty="0" err="1"/>
              <a:t>TRNFlow</a:t>
            </a:r>
            <a:endParaRPr lang="fr-FR" dirty="0"/>
          </a:p>
          <a:p>
            <a:r>
              <a:rPr lang="fr-FR" dirty="0" err="1"/>
              <a:t>EnergyPlus</a:t>
            </a:r>
            <a:r>
              <a:rPr lang="fr-FR" dirty="0"/>
              <a:t> (CONTAM)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fr-FR" dirty="0"/>
              <a:t>Les AFN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56</a:t>
            </a:fld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Airflow</a:t>
            </a:r>
            <a:r>
              <a:rPr lang="fr-FR" dirty="0"/>
              <a:t> Networks</a:t>
            </a:r>
          </a:p>
        </p:txBody>
      </p:sp>
    </p:spTree>
    <p:extLst>
      <p:ext uri="{BB962C8B-B14F-4D97-AF65-F5344CB8AC3E}">
        <p14:creationId xmlns:p14="http://schemas.microsoft.com/office/powerpoint/2010/main" val="389331859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Profils de vent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57</a:t>
            </a:fld>
            <a:endParaRPr lang="fr-FR" dirty="0"/>
          </a:p>
        </p:txBody>
      </p:sp>
      <p:pic>
        <p:nvPicPr>
          <p:cNvPr id="7" name="Image 6" descr="ventpro1">
            <a:extLst>
              <a:ext uri="{FF2B5EF4-FFF2-40B4-BE49-F238E27FC236}">
                <a16:creationId xmlns:a16="http://schemas.microsoft.com/office/drawing/2014/main" id="{7E76DA90-BF6E-4ADA-9018-8505891F550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371" y="1572149"/>
            <a:ext cx="5781658" cy="38481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Flèche : droite 1">
            <a:extLst>
              <a:ext uri="{FF2B5EF4-FFF2-40B4-BE49-F238E27FC236}">
                <a16:creationId xmlns:a16="http://schemas.microsoft.com/office/drawing/2014/main" id="{F62F0B5D-BCE5-49AC-AD4A-C296E662BE2E}"/>
              </a:ext>
            </a:extLst>
          </p:cNvPr>
          <p:cNvSpPr/>
          <p:nvPr/>
        </p:nvSpPr>
        <p:spPr>
          <a:xfrm flipH="1">
            <a:off x="8301028" y="2266950"/>
            <a:ext cx="601671" cy="48463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15600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Profils de vent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58</a:t>
            </a:fld>
            <a:endParaRPr lang="fr-FR" dirty="0"/>
          </a:p>
        </p:txBody>
      </p:sp>
      <p:pic>
        <p:nvPicPr>
          <p:cNvPr id="7" name="Image 6" descr="ventpro1">
            <a:extLst>
              <a:ext uri="{FF2B5EF4-FFF2-40B4-BE49-F238E27FC236}">
                <a16:creationId xmlns:a16="http://schemas.microsoft.com/office/drawing/2014/main" id="{7E76DA90-BF6E-4ADA-9018-8505891F550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605" y="2410349"/>
            <a:ext cx="3343223" cy="222515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9C55C30-212A-43E6-9D77-F892FD80D52A}"/>
              </a:ext>
            </a:extLst>
          </p:cNvPr>
          <p:cNvSpPr txBox="1"/>
          <p:nvPr/>
        </p:nvSpPr>
        <p:spPr>
          <a:xfrm>
            <a:off x="260732" y="1508946"/>
            <a:ext cx="30385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Profils Logarithmiques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9E6A18FF-5E84-4AE8-AE96-7AE63B517C8B}"/>
                  </a:ext>
                </a:extLst>
              </p:cNvPr>
              <p:cNvSpPr txBox="1"/>
              <p:nvPr/>
            </p:nvSpPr>
            <p:spPr>
              <a:xfrm>
                <a:off x="629620" y="2006254"/>
                <a:ext cx="3726765" cy="9221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i="1">
                          <a:latin typeface="Cambria Math" panose="02040503050406030204" pitchFamily="18" charset="0"/>
                        </a:rPr>
                        <m:t>𝑣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fr-FR" sz="2400" i="1"/>
                                <m:t>∗</m:t>
                              </m:r>
                            </m:sub>
                          </m:sSub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𝜅</m:t>
                          </m:r>
                        </m:den>
                      </m:f>
                      <m:func>
                        <m:func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240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9E6A18FF-5E84-4AE8-AE96-7AE63B517C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20" y="2006254"/>
                <a:ext cx="3726765" cy="92217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ZoneTexte 9">
            <a:extLst>
              <a:ext uri="{FF2B5EF4-FFF2-40B4-BE49-F238E27FC236}">
                <a16:creationId xmlns:a16="http://schemas.microsoft.com/office/drawing/2014/main" id="{388D2764-FDC9-483A-9F83-B53B9B6FB0FF}"/>
              </a:ext>
            </a:extLst>
          </p:cNvPr>
          <p:cNvSpPr txBox="1"/>
          <p:nvPr/>
        </p:nvSpPr>
        <p:spPr>
          <a:xfrm>
            <a:off x="260732" y="3534540"/>
            <a:ext cx="2311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Profils Puissance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618EBC48-73C9-4E02-92DA-9F0DE7ECDB37}"/>
                  </a:ext>
                </a:extLst>
              </p:cNvPr>
              <p:cNvSpPr txBox="1"/>
              <p:nvPr/>
            </p:nvSpPr>
            <p:spPr>
              <a:xfrm>
                <a:off x="629620" y="4047315"/>
                <a:ext cx="3726765" cy="9729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i="1">
                          <a:latin typeface="Cambria Math" panose="02040503050406030204" pitchFamily="18" charset="0"/>
                        </a:rPr>
                        <m:t>𝑣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𝑟𝑒𝑓</m:t>
                          </m:r>
                        </m:sub>
                      </m:sSub>
                      <m:sSup>
                        <m:s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𝑟𝑒𝑓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618EBC48-73C9-4E02-92DA-9F0DE7ECD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20" y="4047315"/>
                <a:ext cx="3726765" cy="97295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724107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Profile de vent rural </a:t>
            </a:r>
            <a:r>
              <a:rPr lang="fr-FR" dirty="0">
                <a:sym typeface="Wingdings" panose="05000000000000000000" pitchFamily="2" charset="2"/>
              </a:rPr>
              <a:t> urbain</a:t>
            </a:r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59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9C55C30-212A-43E6-9D77-F892FD80D52A}"/>
              </a:ext>
            </a:extLst>
          </p:cNvPr>
          <p:cNvSpPr txBox="1"/>
          <p:nvPr/>
        </p:nvSpPr>
        <p:spPr>
          <a:xfrm>
            <a:off x="239095" y="1564294"/>
            <a:ext cx="2830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Méthode </a:t>
            </a:r>
            <a:r>
              <a:rPr lang="fr-FR" sz="2400" b="1" dirty="0" err="1"/>
              <a:t>EnergyPlus</a:t>
            </a:r>
            <a:endParaRPr lang="fr-FR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9E6A18FF-5E84-4AE8-AE96-7AE63B517C8B}"/>
                  </a:ext>
                </a:extLst>
              </p:cNvPr>
              <p:cNvSpPr txBox="1"/>
              <p:nvPr/>
            </p:nvSpPr>
            <p:spPr>
              <a:xfrm>
                <a:off x="528020" y="2186995"/>
                <a:ext cx="5898180" cy="7427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𝑢𝑟𝑏</m:t>
                          </m:r>
                        </m:sub>
                      </m:sSub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𝑟𝑢𝑟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  <m:t>𝛿</m:t>
                                      </m:r>
                                    </m:e>
                                    <m:sub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  <m:t>𝑟𝑢𝑟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  <m:t>𝑟𝑢𝑟</m:t>
                                      </m:r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  <m:t>10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𝑟𝑢𝑟</m:t>
                              </m:r>
                            </m:sub>
                          </m:sSub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  <m:t>𝛿</m:t>
                                      </m:r>
                                    </m:e>
                                    <m:sub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  <m:t>𝑢𝑟𝑏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𝑢𝑟𝑏</m:t>
                              </m:r>
                            </m:sub>
                          </m:sSub>
                        </m:sup>
                      </m:sSup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9E6A18FF-5E84-4AE8-AE96-7AE63B517C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020" y="2186995"/>
                <a:ext cx="5898180" cy="74276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 11">
            <a:extLst>
              <a:ext uri="{FF2B5EF4-FFF2-40B4-BE49-F238E27FC236}">
                <a16:creationId xmlns:a16="http://schemas.microsoft.com/office/drawing/2014/main" id="{DD40276A-96A9-4165-91B0-C0E561EAEC9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181" y="1745038"/>
            <a:ext cx="5613657" cy="33679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0080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 err="1"/>
              <a:t>Berloulli</a:t>
            </a:r>
            <a:r>
              <a:rPr lang="fr-FR" dirty="0"/>
              <a:t> – Fluide non parfait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6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BCB989-D0D1-4BE8-AA1C-FD7C0B3E2AE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4302" y="1926549"/>
            <a:ext cx="4398497" cy="2817221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/>
              <p:nvPr/>
            </p:nvSpPr>
            <p:spPr>
              <a:xfrm>
                <a:off x="57725" y="2943257"/>
                <a:ext cx="61177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fr-FR" sz="240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𝐽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8A2CF61-D5DC-4E0E-9EE6-74FF213C6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25" y="2943257"/>
                <a:ext cx="6117770" cy="461665"/>
              </a:xfrm>
              <a:prstGeom prst="rect">
                <a:avLst/>
              </a:prstGeom>
              <a:blipFill>
                <a:blip r:embed="rId3"/>
                <a:stretch>
                  <a:fillRect b="-1184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AA338724-C6F5-4ECD-9C81-1A1C09464308}"/>
                  </a:ext>
                </a:extLst>
              </p:cNvPr>
              <p:cNvSpPr txBox="1"/>
              <p:nvPr/>
            </p:nvSpPr>
            <p:spPr>
              <a:xfrm>
                <a:off x="1863543" y="3954057"/>
                <a:ext cx="2506133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240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fr-FR" sz="24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𝐽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𝜁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𝑝𝑙</m:t>
                          </m:r>
                        </m:sub>
                      </m:sSub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sz="240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sSup>
                        <m:sSupPr>
                          <m:ctrlP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p>
                          <m:r>
                            <a:rPr lang="fr-FR" sz="2400" i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AA338724-C6F5-4ECD-9C81-1A1C094643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543" y="3954057"/>
                <a:ext cx="2506133" cy="7838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799767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Profile de vent rural </a:t>
            </a:r>
            <a:r>
              <a:rPr lang="fr-FR" dirty="0">
                <a:sym typeface="Wingdings" panose="05000000000000000000" pitchFamily="2" charset="2"/>
              </a:rPr>
              <a:t> urbain</a:t>
            </a:r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60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9C55C30-212A-43E6-9D77-F892FD80D52A}"/>
              </a:ext>
            </a:extLst>
          </p:cNvPr>
          <p:cNvSpPr txBox="1"/>
          <p:nvPr/>
        </p:nvSpPr>
        <p:spPr>
          <a:xfrm>
            <a:off x="239095" y="1564294"/>
            <a:ext cx="2105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Méthode UWG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9E6A18FF-5E84-4AE8-AE96-7AE63B517C8B}"/>
                  </a:ext>
                </a:extLst>
              </p:cNvPr>
              <p:cNvSpPr txBox="1"/>
              <p:nvPr/>
            </p:nvSpPr>
            <p:spPr>
              <a:xfrm>
                <a:off x="528020" y="2186995"/>
                <a:ext cx="5898180" cy="17461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𝑢𝑟𝑏</m:t>
                          </m:r>
                        </m:sub>
                      </m:sSub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𝑟𝑢𝑟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Sup>
                                        <m:sSubSup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𝑟𝑒𝑓</m:t>
                                          </m:r>
                                        </m:sub>
                                        <m:sup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′</m:t>
                                          </m:r>
                                        </m:sup>
                                      </m:sSubSup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𝑟𝑢𝑟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𝑟𝑢𝑟</m:t>
                                          </m:r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10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𝑟𝑢𝑟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</m:func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𝑢𝑟𝑏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Sup>
                                        <m:sSubSup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𝑟𝑒𝑓</m:t>
                                          </m:r>
                                        </m:sub>
                                        <m:sup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′</m:t>
                                          </m:r>
                                        </m:sup>
                                      </m:sSubSup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𝑢𝑟𝑏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</m:func>
                        </m:den>
                      </m:f>
                    </m:oMath>
                  </m:oMathPara>
                </a14:m>
                <a:endParaRPr lang="fr-FR" dirty="0"/>
              </a:p>
              <a:p>
                <a:endParaRPr lang="fr-FR" sz="24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9E6A18FF-5E84-4AE8-AE96-7AE63B517C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020" y="2186995"/>
                <a:ext cx="5898180" cy="174618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 9">
            <a:extLst>
              <a:ext uri="{FF2B5EF4-FFF2-40B4-BE49-F238E27FC236}">
                <a16:creationId xmlns:a16="http://schemas.microsoft.com/office/drawing/2014/main" id="{54F4B631-EAEB-4913-AF8E-6658CFE8A53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949" y="2186995"/>
            <a:ext cx="6118031" cy="30500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63380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Profile de vent rural </a:t>
            </a:r>
            <a:r>
              <a:rPr lang="fr-FR" dirty="0">
                <a:sym typeface="Wingdings" panose="05000000000000000000" pitchFamily="2" charset="2"/>
              </a:rPr>
              <a:t> urbain</a:t>
            </a:r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61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9C55C30-212A-43E6-9D77-F892FD80D52A}"/>
              </a:ext>
            </a:extLst>
          </p:cNvPr>
          <p:cNvSpPr txBox="1"/>
          <p:nvPr/>
        </p:nvSpPr>
        <p:spPr>
          <a:xfrm>
            <a:off x="239095" y="1564294"/>
            <a:ext cx="2857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Méthode Eurocode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578F51CC-F07E-4064-A66D-07966B6D7D73}"/>
                  </a:ext>
                </a:extLst>
              </p:cNvPr>
              <p:cNvSpPr txBox="1"/>
              <p:nvPr/>
            </p:nvSpPr>
            <p:spPr>
              <a:xfrm>
                <a:off x="528020" y="2113669"/>
                <a:ext cx="6115792" cy="9439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𝑢𝑟𝑏</m:t>
                        </m:r>
                      </m:sub>
                    </m:sSub>
                    <m:d>
                      <m:d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𝑟𝑢𝑟</m:t>
                        </m:r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,10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⋅</m:t>
                    </m:r>
                    <m:func>
                      <m:func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ln</m:t>
                        </m:r>
                      </m:fName>
                      <m:e>
                        <m:d>
                          <m:dPr>
                            <m:ctrlP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mbria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Cambria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Cambria" panose="02040503050406030204" pitchFamily="18" charset="0"/>
                                  </a:rPr>
                                  <m:t>𝑧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fr-FR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Cambria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Cambria" panose="02040503050406030204" pitchFamily="18" charset="0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fr-FR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Cambria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lang="fr-FR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mbria" panose="02040503050406030204" pitchFamily="18" charset="0"/>
                  </a:rPr>
                  <a:t>      pour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m:rPr>
                            <m:nor/>
                          </m:rPr>
                          <a:rPr lang="fr-FR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min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&lt;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𝑧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m:rPr>
                            <m:nor/>
                          </m:rPr>
                          <a:rPr lang="fr-FR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max</m:t>
                        </m:r>
                      </m:sub>
                    </m:sSub>
                  </m:oMath>
                </a14:m>
                <a:r>
                  <a:rPr lang="fr-FR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mbria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𝑢𝑟𝑏</m:t>
                        </m:r>
                      </m:sub>
                    </m:sSub>
                    <m:d>
                      <m:d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𝑢𝑟𝑏</m:t>
                        </m:r>
                      </m:sub>
                    </m:sSub>
                    <m:d>
                      <m:d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mbria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mbria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fr-FR" sz="1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mbria" panose="02040503050406030204" pitchFamily="18" charset="0"/>
                              </a:rPr>
                              <m:t>min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mbria" panose="02040503050406030204" pitchFamily="18" charset="0"/>
                  </a:rPr>
                  <a:t>      pour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𝑧</m:t>
                        </m:r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&lt;</m:t>
                        </m:r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m:rPr>
                            <m:nor/>
                          </m:rPr>
                          <a:rPr lang="fr-FR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" panose="02040503050406030204" pitchFamily="18" charset="0"/>
                          </a:rPr>
                          <m:t>min</m:t>
                        </m:r>
                      </m:sub>
                    </m:sSub>
                  </m:oMath>
                </a14:m>
                <a:endParaRPr lang="fr-FR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578F51CC-F07E-4064-A66D-07966B6D7D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020" y="2113669"/>
                <a:ext cx="6115792" cy="943913"/>
              </a:xfrm>
              <a:prstGeom prst="rect">
                <a:avLst/>
              </a:prstGeom>
              <a:blipFill>
                <a:blip r:embed="rId2"/>
                <a:stretch>
                  <a:fillRect b="-774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 11">
            <a:extLst>
              <a:ext uri="{FF2B5EF4-FFF2-40B4-BE49-F238E27FC236}">
                <a16:creationId xmlns:a16="http://schemas.microsoft.com/office/drawing/2014/main" id="{AD1ECA31-2B72-4A1B-A75D-32718E4F4A0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812" y="2280062"/>
            <a:ext cx="5313470" cy="34335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51889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Obtention des coefficients de pression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62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9C55C30-212A-43E6-9D77-F892FD80D52A}"/>
              </a:ext>
            </a:extLst>
          </p:cNvPr>
          <p:cNvSpPr txBox="1"/>
          <p:nvPr/>
        </p:nvSpPr>
        <p:spPr>
          <a:xfrm>
            <a:off x="239095" y="1564294"/>
            <a:ext cx="1156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Rappel: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9E94849E-050C-4673-B712-5249AEE33FE9}"/>
                  </a:ext>
                </a:extLst>
              </p:cNvPr>
              <p:cNvSpPr txBox="1"/>
              <p:nvPr/>
            </p:nvSpPr>
            <p:spPr>
              <a:xfrm>
                <a:off x="528020" y="2186995"/>
                <a:ext cx="3283959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4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latin typeface="Cambria Math" panose="02040503050406030204" pitchFamily="18" charset="0"/>
                        </a:rPr>
                        <m:t>𝜌</m:t>
                      </m:r>
                      <m:sSubSup>
                        <m:sSubSup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9E94849E-050C-4673-B712-5249AEE33F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020" y="2186995"/>
                <a:ext cx="3283959" cy="78380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36982945-BC20-4EBB-9846-BD3CA69844C8}"/>
                  </a:ext>
                </a:extLst>
              </p:cNvPr>
              <p:cNvSpPr txBox="1"/>
              <p:nvPr/>
            </p:nvSpPr>
            <p:spPr>
              <a:xfrm>
                <a:off x="149291" y="3026237"/>
                <a:ext cx="3328604" cy="12288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2400" dirty="0"/>
                  <a:t>Avec: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fr-FR" sz="2400" dirty="0"/>
                  <a:t>: vitesse référence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fr-FR" sz="2400" dirty="0"/>
                  <a:t>: indépendant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36982945-BC20-4EBB-9846-BD3CA69844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291" y="3026237"/>
                <a:ext cx="3328604" cy="1228863"/>
              </a:xfrm>
              <a:prstGeom prst="rect">
                <a:avLst/>
              </a:prstGeom>
              <a:blipFill>
                <a:blip r:embed="rId3"/>
                <a:stretch>
                  <a:fillRect l="-2742" t="-3960" b="-84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Image 14">
            <a:extLst>
              <a:ext uri="{FF2B5EF4-FFF2-40B4-BE49-F238E27FC236}">
                <a16:creationId xmlns:a16="http://schemas.microsoft.com/office/drawing/2014/main" id="{FEBF68C4-B533-410C-B6E8-7264B47CA90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4302" y="1935638"/>
            <a:ext cx="4398497" cy="27990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069302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Soufflerie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63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4FB35F7-1F88-4668-B34B-42C467AD775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943" y="1529243"/>
            <a:ext cx="6658256" cy="37995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197204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Soufflerie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64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4FB35F7-1F88-4668-B34B-42C467AD775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943" y="1529243"/>
            <a:ext cx="6658256" cy="379951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1E99865-9861-4DCB-983F-BF1B0EDDBF70}"/>
                  </a:ext>
                </a:extLst>
              </p:cNvPr>
              <p:cNvSpPr txBox="1"/>
              <p:nvPr/>
            </p:nvSpPr>
            <p:spPr>
              <a:xfrm>
                <a:off x="1716833" y="1970611"/>
                <a:ext cx="16896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𝑅𝑒</m:t>
                      </m:r>
                      <m:r>
                        <a:rPr lang="fr-FR" sz="2400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&gt;5000</m:t>
                      </m:r>
                    </m:oMath>
                  </m:oMathPara>
                </a14:m>
                <a:endParaRPr lang="fr-FR" sz="2400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1E99865-9861-4DCB-983F-BF1B0EDDBF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6833" y="1970611"/>
                <a:ext cx="1689630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ZoneTexte 10">
            <a:extLst>
              <a:ext uri="{FF2B5EF4-FFF2-40B4-BE49-F238E27FC236}">
                <a16:creationId xmlns:a16="http://schemas.microsoft.com/office/drawing/2014/main" id="{D100AFA4-4354-4A9D-BC82-3C6D051A6759}"/>
              </a:ext>
            </a:extLst>
          </p:cNvPr>
          <p:cNvSpPr txBox="1"/>
          <p:nvPr/>
        </p:nvSpPr>
        <p:spPr>
          <a:xfrm>
            <a:off x="2098444" y="5152483"/>
            <a:ext cx="26160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Ailettes + Rugosités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935753B5-0C8E-49D0-8C5F-AD89A72AF41D}"/>
              </a:ext>
            </a:extLst>
          </p:cNvPr>
          <p:cNvSpPr/>
          <p:nvPr/>
        </p:nvSpPr>
        <p:spPr>
          <a:xfrm>
            <a:off x="3730171" y="1970612"/>
            <a:ext cx="2365829" cy="3152932"/>
          </a:xfrm>
          <a:prstGeom prst="roundRect">
            <a:avLst/>
          </a:prstGeom>
          <a:noFill/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B884C9A9-03A2-4C98-BBB3-AAD2D18FDA50}"/>
              </a:ext>
            </a:extLst>
          </p:cNvPr>
          <p:cNvSpPr/>
          <p:nvPr/>
        </p:nvSpPr>
        <p:spPr>
          <a:xfrm>
            <a:off x="6821714" y="3547078"/>
            <a:ext cx="2881086" cy="1939322"/>
          </a:xfrm>
          <a:prstGeom prst="round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2F8187A-6068-4452-9EEC-319CC2ADC526}"/>
              </a:ext>
            </a:extLst>
          </p:cNvPr>
          <p:cNvSpPr txBox="1"/>
          <p:nvPr/>
        </p:nvSpPr>
        <p:spPr>
          <a:xfrm>
            <a:off x="6164939" y="5510640"/>
            <a:ext cx="43947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>
                <a:solidFill>
                  <a:schemeClr val="accent6">
                    <a:lumMod val="75000"/>
                  </a:schemeClr>
                </a:solidFill>
              </a:rPr>
              <a:t>Maquette suffisamment étendue,</a:t>
            </a:r>
          </a:p>
          <a:p>
            <a:pPr algn="ctr"/>
            <a:r>
              <a:rPr lang="fr-FR" sz="2400" dirty="0">
                <a:solidFill>
                  <a:schemeClr val="accent6">
                    <a:lumMod val="75000"/>
                  </a:schemeClr>
                </a:solidFill>
              </a:rPr>
              <a:t>Sur disque rotatif</a:t>
            </a:r>
          </a:p>
        </p:txBody>
      </p:sp>
    </p:spTree>
    <p:extLst>
      <p:ext uri="{BB962C8B-B14F-4D97-AF65-F5344CB8AC3E}">
        <p14:creationId xmlns:p14="http://schemas.microsoft.com/office/powerpoint/2010/main" val="2829915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7086E9D-8641-4DFB-B8ED-F345D1F1179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942" y="1529243"/>
            <a:ext cx="6658921" cy="379951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Soufflerie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65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38B8B2D2-4866-4FAD-8285-8F5C08FCFE84}"/>
                  </a:ext>
                </a:extLst>
              </p:cNvPr>
              <p:cNvSpPr txBox="1"/>
              <p:nvPr/>
            </p:nvSpPr>
            <p:spPr>
              <a:xfrm>
                <a:off x="476069" y="2199695"/>
                <a:ext cx="2775131" cy="10204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𝑝𝑖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𝑆𝑖</m:t>
                              </m:r>
                            </m:sub>
                          </m:s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40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  <m:sSubSup>
                            <m:sSubSupPr>
                              <m:ctrlPr>
                                <a:rPr lang="fr-FR" sz="240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fr-FR" sz="240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38B8B2D2-4866-4FAD-8285-8F5C08FCFE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069" y="2199695"/>
                <a:ext cx="2775131" cy="10204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45182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Soufflerie : Campagnes Emblématiques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66</a:t>
            </a:fld>
            <a:endParaRPr lang="fr-FR" dirty="0"/>
          </a:p>
        </p:txBody>
      </p:sp>
      <p:pic>
        <p:nvPicPr>
          <p:cNvPr id="8" name="Image6">
            <a:extLst>
              <a:ext uri="{FF2B5EF4-FFF2-40B4-BE49-F238E27FC236}">
                <a16:creationId xmlns:a16="http://schemas.microsoft.com/office/drawing/2014/main" id="{40DC1A99-F5BD-4803-9B64-4A36A9F5E2B5}"/>
              </a:ext>
            </a:extLst>
          </p:cNvPr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7080784" y="2034490"/>
            <a:ext cx="4695366" cy="27890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au 1">
                <a:extLst>
                  <a:ext uri="{FF2B5EF4-FFF2-40B4-BE49-F238E27FC236}">
                    <a16:creationId xmlns:a16="http://schemas.microsoft.com/office/drawing/2014/main" id="{3A1184A5-5CF4-42E6-983C-FF0210547DD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0182990"/>
                  </p:ext>
                </p:extLst>
              </p:nvPr>
            </p:nvGraphicFramePr>
            <p:xfrm>
              <a:off x="260732" y="1585136"/>
              <a:ext cx="6380911" cy="368772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55485">
                      <a:extLst>
                        <a:ext uri="{9D8B030D-6E8A-4147-A177-3AD203B41FA5}">
                          <a16:colId xmlns:a16="http://schemas.microsoft.com/office/drawing/2014/main" val="3386573792"/>
                        </a:ext>
                      </a:extLst>
                    </a:gridCol>
                    <a:gridCol w="730083">
                      <a:extLst>
                        <a:ext uri="{9D8B030D-6E8A-4147-A177-3AD203B41FA5}">
                          <a16:colId xmlns:a16="http://schemas.microsoft.com/office/drawing/2014/main" val="2452499311"/>
                        </a:ext>
                      </a:extLst>
                    </a:gridCol>
                    <a:gridCol w="419100">
                      <a:extLst>
                        <a:ext uri="{9D8B030D-6E8A-4147-A177-3AD203B41FA5}">
                          <a16:colId xmlns:a16="http://schemas.microsoft.com/office/drawing/2014/main" val="1136445102"/>
                        </a:ext>
                      </a:extLst>
                    </a:gridCol>
                    <a:gridCol w="901700">
                      <a:extLst>
                        <a:ext uri="{9D8B030D-6E8A-4147-A177-3AD203B41FA5}">
                          <a16:colId xmlns:a16="http://schemas.microsoft.com/office/drawing/2014/main" val="2783215996"/>
                        </a:ext>
                      </a:extLst>
                    </a:gridCol>
                    <a:gridCol w="3174543">
                      <a:extLst>
                        <a:ext uri="{9D8B030D-6E8A-4147-A177-3AD203B41FA5}">
                          <a16:colId xmlns:a16="http://schemas.microsoft.com/office/drawing/2014/main" val="3276955280"/>
                        </a:ext>
                      </a:extLst>
                    </a:gridCol>
                  </a:tblGrid>
                  <a:tr h="25972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 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fr-FR" sz="1200">
                                  <a:effectLst/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fr-FR" sz="1200"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fr-FR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fr-FR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fr-FR" sz="1200"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fr-FR" sz="1200">
                              <a:effectLst/>
                            </a:rPr>
                            <a:t> 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fr-FR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200">
                              <a:effectLst/>
                            </a:rPr>
                            <a:t> 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fr-FR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200">
                              <a:effectLst/>
                            </a:rPr>
                            <a:t> 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Configurations testées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6474460"/>
                      </a:ext>
                    </a:extLst>
                  </a:tr>
                  <a:tr h="7229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(Akins et Cermak 1976)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200" i="1" smtClean="0">
                                      <a:solidFill>
                                        <a:srgbClr val="C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200">
                                      <a:solidFill>
                                        <a:srgbClr val="C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fr-FR" sz="1200">
                                      <a:solidFill>
                                        <a:srgbClr val="C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𝑤𝑖𝑛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200" dirty="0">
                              <a:solidFill>
                                <a:srgbClr val="C00000"/>
                              </a:solidFill>
                              <a:effectLst/>
                            </a:rPr>
                            <a:t> (amont)</a:t>
                          </a:r>
                          <a:endParaRPr lang="fr-FR" sz="1200" dirty="0">
                            <a:solidFill>
                              <a:srgbClr val="C0000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0 - 90 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Distribution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Blocs parallélépipédiques sans entourage, ratios de forme différents</a:t>
                          </a:r>
                          <a:endParaRPr lang="fr-FR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10512865"/>
                      </a:ext>
                    </a:extLst>
                  </a:tr>
                  <a:tr h="50643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(Hussain 1979)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fr-FR" sz="1200" smtClean="0">
                                  <a:solidFill>
                                    <a:srgbClr val="C00000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fr-FR" sz="1200">
                              <a:solidFill>
                                <a:srgbClr val="C00000"/>
                              </a:solidFill>
                              <a:effectLst/>
                            </a:rPr>
                            <a:t> </a:t>
                          </a:r>
                          <a:endParaRPr lang="fr-FR" sz="1200">
                            <a:solidFill>
                              <a:srgbClr val="C0000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0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Distribution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Définir  bonnes pratiques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Assemblage de blocs cubiques variés</a:t>
                          </a:r>
                          <a:endParaRPr lang="fr-FR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90254302"/>
                      </a:ext>
                    </a:extLst>
                  </a:tr>
                  <a:tr h="47669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(Bowen 1976)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fr-FR" sz="1200" smtClean="0">
                                  <a:solidFill>
                                    <a:srgbClr val="C00000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oMath>
                          </a14:m>
                          <a:r>
                            <a:rPr lang="fr-FR" sz="1200" dirty="0">
                              <a:solidFill>
                                <a:srgbClr val="C00000"/>
                              </a:solidFill>
                              <a:effectLst/>
                            </a:rPr>
                            <a:t> </a:t>
                          </a:r>
                          <a:endParaRPr lang="fr-FR" sz="1200" dirty="0">
                            <a:solidFill>
                              <a:srgbClr val="C0000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0-90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Distribution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Bâtiment de grande hauteur par rapport aux bâtiments environnants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10559544"/>
                      </a:ext>
                    </a:extLst>
                  </a:tr>
                  <a:tr h="99896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(Wirén 1983)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fr-FR" sz="1200" smtClean="0">
                                  <a:solidFill>
                                    <a:srgbClr val="C00000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oMath>
                          </a14:m>
                          <a:r>
                            <a:rPr lang="fr-FR" sz="1200">
                              <a:solidFill>
                                <a:srgbClr val="C00000"/>
                              </a:solidFill>
                              <a:effectLst/>
                            </a:rPr>
                            <a:t> </a:t>
                          </a:r>
                          <a:endParaRPr lang="fr-FR" sz="1200">
                            <a:solidFill>
                              <a:srgbClr val="C0000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0-90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Distribution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+ Moyen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Maison individuelle, en réseau plus ou moins resserré. Publication extraite d’un rapport plus détaillé inaccessible.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83573303"/>
                      </a:ext>
                    </a:extLst>
                  </a:tr>
                  <a:tr h="7229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(</a:t>
                          </a:r>
                          <a:r>
                            <a:rPr lang="fr-FR" sz="1200" dirty="0" err="1">
                              <a:effectLst/>
                            </a:rPr>
                            <a:t>Wirén</a:t>
                          </a:r>
                          <a:r>
                            <a:rPr lang="fr-FR" sz="1200" dirty="0">
                              <a:effectLst/>
                            </a:rPr>
                            <a:t> 1987)</a:t>
                          </a:r>
                          <a:endParaRPr lang="fr-FR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fr-FR" sz="1200" smtClean="0">
                                  <a:solidFill>
                                    <a:srgbClr val="C00000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oMath>
                          </a14:m>
                          <a:r>
                            <a:rPr lang="fr-FR" sz="1200" dirty="0">
                              <a:solidFill>
                                <a:srgbClr val="C00000"/>
                              </a:solidFill>
                              <a:effectLst/>
                            </a:rPr>
                            <a:t> </a:t>
                          </a:r>
                          <a:endParaRPr lang="fr-FR" sz="1200" dirty="0">
                            <a:solidFill>
                              <a:srgbClr val="C0000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0-90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Distribution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Parallélépipèdes allongés : morphologie similaire à des barres de logement de faible hauteur</a:t>
                          </a:r>
                          <a:endParaRPr lang="fr-FR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8351972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au 1">
                <a:extLst>
                  <a:ext uri="{FF2B5EF4-FFF2-40B4-BE49-F238E27FC236}">
                    <a16:creationId xmlns:a16="http://schemas.microsoft.com/office/drawing/2014/main" id="{3A1184A5-5CF4-42E6-983C-FF0210547DD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0182990"/>
                  </p:ext>
                </p:extLst>
              </p:nvPr>
            </p:nvGraphicFramePr>
            <p:xfrm>
              <a:off x="260732" y="1585136"/>
              <a:ext cx="6380911" cy="368772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55485">
                      <a:extLst>
                        <a:ext uri="{9D8B030D-6E8A-4147-A177-3AD203B41FA5}">
                          <a16:colId xmlns:a16="http://schemas.microsoft.com/office/drawing/2014/main" val="3386573792"/>
                        </a:ext>
                      </a:extLst>
                    </a:gridCol>
                    <a:gridCol w="730083">
                      <a:extLst>
                        <a:ext uri="{9D8B030D-6E8A-4147-A177-3AD203B41FA5}">
                          <a16:colId xmlns:a16="http://schemas.microsoft.com/office/drawing/2014/main" val="2452499311"/>
                        </a:ext>
                      </a:extLst>
                    </a:gridCol>
                    <a:gridCol w="419100">
                      <a:extLst>
                        <a:ext uri="{9D8B030D-6E8A-4147-A177-3AD203B41FA5}">
                          <a16:colId xmlns:a16="http://schemas.microsoft.com/office/drawing/2014/main" val="1136445102"/>
                        </a:ext>
                      </a:extLst>
                    </a:gridCol>
                    <a:gridCol w="901700">
                      <a:extLst>
                        <a:ext uri="{9D8B030D-6E8A-4147-A177-3AD203B41FA5}">
                          <a16:colId xmlns:a16="http://schemas.microsoft.com/office/drawing/2014/main" val="2783215996"/>
                        </a:ext>
                      </a:extLst>
                    </a:gridCol>
                    <a:gridCol w="3174543">
                      <a:extLst>
                        <a:ext uri="{9D8B030D-6E8A-4147-A177-3AD203B41FA5}">
                          <a16:colId xmlns:a16="http://schemas.microsoft.com/office/drawing/2014/main" val="3276955280"/>
                        </a:ext>
                      </a:extLst>
                    </a:gridCol>
                  </a:tblGrid>
                  <a:tr h="25972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 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59167" t="-11628" r="-618333" b="-1313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450725" t="-11628" r="-975362" b="-1313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56757" t="-11628" r="-354730" b="-1313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Configurations testées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6474460"/>
                      </a:ext>
                    </a:extLst>
                  </a:tr>
                  <a:tr h="7229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(Akins et Cermak 1976)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59167" t="-40678" r="-618333" b="-3788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0 - 90 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Distribution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Blocs parallélépipédiques sans entourage, ratios de forme différents</a:t>
                          </a:r>
                          <a:endParaRPr lang="fr-FR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10512865"/>
                      </a:ext>
                    </a:extLst>
                  </a:tr>
                  <a:tr h="50643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(Hussain 1979)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59167" t="-200000" r="-618333" b="-4385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0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Distribution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Définir  bonnes pratiques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Assemblage de blocs cubiques variés</a:t>
                          </a:r>
                          <a:endParaRPr lang="fr-FR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90254302"/>
                      </a:ext>
                    </a:extLst>
                  </a:tr>
                  <a:tr h="47669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(Bowen 1976)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59167" t="-315190" r="-618333" b="-3607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0-90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Distribution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Bâtiment de grande hauteur par rapport aux bâtiments environnants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10559544"/>
                      </a:ext>
                    </a:extLst>
                  </a:tr>
                  <a:tr h="99896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(Wirén 1983)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59167" t="-201227" r="-618333" b="-748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0-90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Distribution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+ Moyen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Maison individuelle, en réseau plus ou moins resserré. Publication extraite d’un rapport plus détaillé inaccessible.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83573303"/>
                      </a:ext>
                    </a:extLst>
                  </a:tr>
                  <a:tr h="7229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(</a:t>
                          </a:r>
                          <a:r>
                            <a:rPr lang="fr-FR" sz="1200" dirty="0" err="1">
                              <a:effectLst/>
                            </a:rPr>
                            <a:t>Wirén</a:t>
                          </a:r>
                          <a:r>
                            <a:rPr lang="fr-FR" sz="1200" dirty="0">
                              <a:effectLst/>
                            </a:rPr>
                            <a:t> 1987)</a:t>
                          </a:r>
                          <a:endParaRPr lang="fr-FR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59167" t="-412605" r="-618333" b="-25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0-90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Distribution</a:t>
                          </a:r>
                          <a:endParaRPr lang="fr-FR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2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Parallélépipèdes allongés : morphologie similaire à des barres de logement de faible hauteur</a:t>
                          </a:r>
                          <a:endParaRPr lang="fr-FR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8351972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5126486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texte 5">
                <a:extLst>
                  <a:ext uri="{FF2B5EF4-FFF2-40B4-BE49-F238E27FC236}">
                    <a16:creationId xmlns:a16="http://schemas.microsoft.com/office/drawing/2014/main" id="{44FE0C67-9205-49FB-8F3C-C0F674A9B1DF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fr-FR" dirty="0"/>
                  <a:t>Soufflerie : bases de données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1" i="1" smtClean="0">
                            <a:latin typeface="Cambria Math" panose="02040503050406030204" pitchFamily="18" charset="0"/>
                          </a:rPr>
                          <m:t>𝒄</m:t>
                        </m:r>
                      </m:e>
                      <m:sub>
                        <m:r>
                          <a:rPr lang="fr-FR" b="1" i="1" smtClean="0"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6" name="Espace réservé du texte 5">
                <a:extLst>
                  <a:ext uri="{FF2B5EF4-FFF2-40B4-BE49-F238E27FC236}">
                    <a16:creationId xmlns:a16="http://schemas.microsoft.com/office/drawing/2014/main" id="{44FE0C67-9205-49FB-8F3C-C0F674A9B1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blipFill>
                <a:blip r:embed="rId2"/>
                <a:stretch>
                  <a:fillRect l="-782" t="-14458" b="-1325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67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74587A3-91E2-43DC-A1F2-56E89452504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897748" y="1600041"/>
            <a:ext cx="2613832" cy="383297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0A9C78D-E4CB-4A6E-A4FA-B5DCF2D9D46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329362" y="1598602"/>
            <a:ext cx="2613831" cy="383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93981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Soufflerie : mesures actuelles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68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6BB7EEF-65FA-4E91-8506-1395D419206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335322" y="2006704"/>
            <a:ext cx="3854862" cy="2844591"/>
          </a:xfrm>
          <a:prstGeom prst="rect">
            <a:avLst/>
          </a:prstGeom>
        </p:spPr>
      </p:pic>
      <p:pic>
        <p:nvPicPr>
          <p:cNvPr id="11" name="Image16">
            <a:extLst>
              <a:ext uri="{FF2B5EF4-FFF2-40B4-BE49-F238E27FC236}">
                <a16:creationId xmlns:a16="http://schemas.microsoft.com/office/drawing/2014/main" id="{980D61AB-6BC0-486B-AB7F-AAEFC9F27B6A}"/>
              </a:ext>
            </a:extLst>
          </p:cNvPr>
          <p:cNvPicPr/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559638" y="2006703"/>
            <a:ext cx="4142704" cy="288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62636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CFD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Vent et Bâtiment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69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A9217BD-3FE1-4297-96B9-DE1A782D408A}"/>
              </a:ext>
            </a:extLst>
          </p:cNvPr>
          <p:cNvSpPr txBox="1"/>
          <p:nvPr/>
        </p:nvSpPr>
        <p:spPr>
          <a:xfrm>
            <a:off x="239095" y="1564294"/>
            <a:ext cx="69461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Globalement même principe que mesures souffleries</a:t>
            </a:r>
          </a:p>
          <a:p>
            <a:endParaRPr lang="fr-FR" sz="2400" b="1" dirty="0"/>
          </a:p>
          <a:p>
            <a:r>
              <a:rPr lang="fr-FR" sz="2400" b="1" dirty="0"/>
              <a:t>Niveau de détail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188D7E-005D-4396-AB6B-C11CD288D47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049" y="3062266"/>
            <a:ext cx="7317746" cy="2231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8599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BAF4B66-4F0C-4BE9-8BEB-A4DC2A5051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err="1"/>
              <a:t>Berloulli</a:t>
            </a:r>
            <a:r>
              <a:rPr lang="fr-FR" dirty="0"/>
              <a:t> – Fluide parfait</a:t>
            </a:r>
          </a:p>
          <a:p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7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BCB989-D0D1-4BE8-AA1C-FD7C0B3E2AE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4302" y="1937187"/>
            <a:ext cx="4398498" cy="2795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24CB3D9-4F28-4EC8-A401-8678C8A3DE2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2491" y="1926894"/>
            <a:ext cx="4398498" cy="278514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1C6278CA-E751-482A-81E2-7A01F7198D35}"/>
                  </a:ext>
                </a:extLst>
              </p:cNvPr>
              <p:cNvSpPr txBox="1"/>
              <p:nvPr/>
            </p:nvSpPr>
            <p:spPr>
              <a:xfrm>
                <a:off x="788216" y="4923261"/>
                <a:ext cx="4398498" cy="6109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sSub>
                        <m:sSubPr>
                          <m:ctrlPr>
                            <a:rPr lang="fr-FR" i="1" dirty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dirty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fr-FR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𝑂</m:t>
                          </m:r>
                        </m:sub>
                      </m:sSub>
                      <m:r>
                        <a:rPr lang="fr-FR" dirty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dirty="0">
                          <a:latin typeface="Cambria Math" panose="02040503050406030204" pitchFamily="18" charset="0"/>
                        </a:rPr>
                        <m:t>𝜌</m:t>
                      </m:r>
                      <m:sSubSup>
                        <m:sSubSupPr>
                          <m:ctrlPr>
                            <a:rPr lang="fr-FR" i="1" dirty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fr-FR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b="0" i="1" dirty="0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fr-FR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fr-FR" i="1" dirty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dirty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fr-FR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dirty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dirty="0">
                          <a:latin typeface="Cambria Math" panose="02040503050406030204" pitchFamily="18" charset="0"/>
                        </a:rPr>
                        <m:t>𝜌</m:t>
                      </m:r>
                      <m:sSup>
                        <m:sSupPr>
                          <m:ctrlPr>
                            <a:rPr lang="fr-FR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b="0" i="1" dirty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p>
                          <m:r>
                            <a:rPr lang="fr-FR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1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1C6278CA-E751-482A-81E2-7A01F7198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216" y="4923261"/>
                <a:ext cx="4398498" cy="6109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A0FCB8BA-4A86-4288-9857-1F79AF709CCF}"/>
                  </a:ext>
                </a:extLst>
              </p:cNvPr>
              <p:cNvSpPr txBox="1"/>
              <p:nvPr/>
            </p:nvSpPr>
            <p:spPr>
              <a:xfrm>
                <a:off x="6487038" y="4933806"/>
                <a:ext cx="4573026" cy="6109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sSub>
                        <m:sSubPr>
                          <m:ctrlPr>
                            <a:rPr lang="fr-FR" i="1" dirty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dirty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fr-FR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𝑂</m:t>
                          </m:r>
                        </m:sub>
                      </m:sSub>
                      <m:r>
                        <a:rPr lang="fr-FR" dirty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dirty="0">
                          <a:latin typeface="Cambria Math" panose="02040503050406030204" pitchFamily="18" charset="0"/>
                        </a:rPr>
                        <m:t>𝜌</m:t>
                      </m:r>
                      <m:sSubSup>
                        <m:sSubSupPr>
                          <m:ctrlPr>
                            <a:rPr lang="fr-FR" i="1" dirty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fr-FR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fr-FR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b="0" i="1" dirty="0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fr-FR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fr-FR" i="1" dirty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dirty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fr-FR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i="1" dirty="0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fr-FR" sz="1400" dirty="0"/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A0FCB8BA-4A86-4288-9857-1F79AF709C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7038" y="4933806"/>
                <a:ext cx="4573026" cy="6109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595173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CFD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Grandes ouvertures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70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1C3EF91-4A0C-4047-94DF-5BF2F2A17EF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712" y="1428263"/>
            <a:ext cx="9206576" cy="2826912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D60182BC-30E3-451A-B3DA-3E48C32FAB74}"/>
                  </a:ext>
                </a:extLst>
              </p:cNvPr>
              <p:cNvSpPr txBox="1"/>
              <p:nvPr/>
            </p:nvSpPr>
            <p:spPr>
              <a:xfrm>
                <a:off x="2530699" y="4832265"/>
                <a:ext cx="7720884" cy="1194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rad>
                        <m:radPr>
                          <m:degHide m:val="on"/>
                          <m:ctrlPr>
                            <a:rPr lang="fr-FR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fr-FR" sz="240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⋅</m:t>
                          </m:r>
                          <m:sSubSup>
                            <m:sSubSup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fr-FR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fr-FR" sz="2400" i="0">
                                  <a:latin typeface="Cambria Math" panose="02040503050406030204" pitchFamily="18" charset="0"/>
                                </a:rPr>
                                <m:t>ρ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D60182BC-30E3-451A-B3DA-3E48C32FAB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0699" y="4832265"/>
                <a:ext cx="7720884" cy="11949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6647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Coefficient de pression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8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BCB989-D0D1-4BE8-AA1C-FD7C0B3E2AE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4302" y="1935638"/>
            <a:ext cx="4398497" cy="2799043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AE9ABED2-1768-4ED2-B7AB-75E48D799BE9}"/>
                  </a:ext>
                </a:extLst>
              </p:cNvPr>
              <p:cNvSpPr txBox="1"/>
              <p:nvPr/>
            </p:nvSpPr>
            <p:spPr>
              <a:xfrm>
                <a:off x="136414" y="5723590"/>
                <a:ext cx="321992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fr-FR" sz="24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fr-FR" sz="2400" dirty="0">
                    <a:solidFill>
                      <a:schemeClr val="accent2">
                        <a:lumMod val="75000"/>
                      </a:schemeClr>
                    </a:solidFill>
                  </a:rPr>
                  <a:t> </a:t>
                </a:r>
                <a:r>
                  <a:rPr lang="fr-FR" sz="2400" dirty="0"/>
                  <a:t>: vitesse de référence</a:t>
                </a:r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AE9ABED2-1768-4ED2-B7AB-75E48D799B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14" y="5723590"/>
                <a:ext cx="3219920" cy="461665"/>
              </a:xfrm>
              <a:prstGeom prst="rect">
                <a:avLst/>
              </a:prstGeom>
              <a:blipFill>
                <a:blip r:embed="rId3"/>
                <a:stretch>
                  <a:fillRect t="-10526" r="-1701" b="-289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1C4776C3-44E4-44A3-8249-61130446A026}"/>
                  </a:ext>
                </a:extLst>
              </p:cNvPr>
              <p:cNvSpPr txBox="1"/>
              <p:nvPr/>
            </p:nvSpPr>
            <p:spPr>
              <a:xfrm>
                <a:off x="136414" y="2328001"/>
                <a:ext cx="6117770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)=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)⋅</m:t>
                      </m:r>
                      <m:f>
                        <m:fPr>
                          <m:ctrlPr>
                            <a:rPr lang="fr-FR" sz="240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sSubSup>
                        <m:sSubSupPr>
                          <m:ctrlP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1C4776C3-44E4-44A3-8249-61130446A0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14" y="2328001"/>
                <a:ext cx="6117770" cy="7838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785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FE0C67-9205-49FB-8F3C-C0F674A9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Coefficient de pression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9C5FCC-7DD5-40BF-B749-72FCC18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Prérequis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12C780-1435-4CA8-ADE5-576AA5E10D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damien.david@insa-lyon.fr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981847-A9CA-4C1C-B253-2A289E0FBA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8A6ACAF-6041-437E-8DD8-995F3AE8FB42}" type="slidenum">
              <a:rPr lang="fr-FR" smtClean="0"/>
              <a:pPr/>
              <a:t>9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BCB989-D0D1-4BE8-AA1C-FD7C0B3E2AE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4302" y="1935638"/>
            <a:ext cx="4398497" cy="2799043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AE9ABED2-1768-4ED2-B7AB-75E48D799BE9}"/>
                  </a:ext>
                </a:extLst>
              </p:cNvPr>
              <p:cNvSpPr txBox="1"/>
              <p:nvPr/>
            </p:nvSpPr>
            <p:spPr>
              <a:xfrm>
                <a:off x="136414" y="4265411"/>
                <a:ext cx="3236207" cy="19675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2400" dirty="0"/>
                  <a:t>Dépendances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fr-FR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fr-FR" sz="2400" dirty="0"/>
                  <a:t>: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fr-FR" sz="2400" dirty="0"/>
                  <a:t>Régime écoulement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fr-FR" sz="2400" dirty="0"/>
                  <a:t>Direction écoulement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fr-FR" sz="2400" dirty="0"/>
                  <a:t>Forme obstacles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fr-FR" sz="2400" dirty="0"/>
                  <a:t>Vitesse du fluide</a:t>
                </a:r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AE9ABED2-1768-4ED2-B7AB-75E48D799B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14" y="4265411"/>
                <a:ext cx="3236207" cy="1967526"/>
              </a:xfrm>
              <a:prstGeom prst="rect">
                <a:avLst/>
              </a:prstGeom>
              <a:blipFill>
                <a:blip r:embed="rId3"/>
                <a:stretch>
                  <a:fillRect l="-2825" t="-2174" r="-1883" b="-62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Accolade fermante 11">
            <a:extLst>
              <a:ext uri="{FF2B5EF4-FFF2-40B4-BE49-F238E27FC236}">
                <a16:creationId xmlns:a16="http://schemas.microsoft.com/office/drawing/2014/main" id="{2D418B34-FDF6-4426-9C2F-F899E168A123}"/>
              </a:ext>
            </a:extLst>
          </p:cNvPr>
          <p:cNvSpPr/>
          <p:nvPr/>
        </p:nvSpPr>
        <p:spPr>
          <a:xfrm>
            <a:off x="3372621" y="4791974"/>
            <a:ext cx="155448" cy="969780"/>
          </a:xfrm>
          <a:prstGeom prst="rightBrace">
            <a:avLst>
              <a:gd name="adj1" fmla="val 57352"/>
              <a:gd name="adj2" fmla="val 50246"/>
            </a:avLst>
          </a:prstGeom>
          <a:ln w="158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colade fermante 12">
            <a:extLst>
              <a:ext uri="{FF2B5EF4-FFF2-40B4-BE49-F238E27FC236}">
                <a16:creationId xmlns:a16="http://schemas.microsoft.com/office/drawing/2014/main" id="{A2715C56-B5C8-4817-9AAD-8B9DC00FDA75}"/>
              </a:ext>
            </a:extLst>
          </p:cNvPr>
          <p:cNvSpPr/>
          <p:nvPr/>
        </p:nvSpPr>
        <p:spPr>
          <a:xfrm>
            <a:off x="3372621" y="5803427"/>
            <a:ext cx="155448" cy="309694"/>
          </a:xfrm>
          <a:prstGeom prst="rightBrace">
            <a:avLst>
              <a:gd name="adj1" fmla="val 38970"/>
              <a:gd name="adj2" fmla="val 50000"/>
            </a:avLst>
          </a:prstGeom>
          <a:ln w="158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49404D6-17C4-403C-9BEF-69E87A61AB13}"/>
              </a:ext>
            </a:extLst>
          </p:cNvPr>
          <p:cNvSpPr txBox="1"/>
          <p:nvPr/>
        </p:nvSpPr>
        <p:spPr>
          <a:xfrm>
            <a:off x="3597919" y="5046031"/>
            <a:ext cx="16446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chemeClr val="accent2">
                    <a:lumMod val="75000"/>
                  </a:schemeClr>
                </a:solidFill>
              </a:rPr>
              <a:t>Dépendant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3C7B5BA-F428-4831-8E05-039B6A9875AC}"/>
              </a:ext>
            </a:extLst>
          </p:cNvPr>
          <p:cNvSpPr txBox="1"/>
          <p:nvPr/>
        </p:nvSpPr>
        <p:spPr>
          <a:xfrm>
            <a:off x="3597919" y="5727441"/>
            <a:ext cx="1949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chemeClr val="accent6">
                    <a:lumMod val="75000"/>
                  </a:schemeClr>
                </a:solidFill>
              </a:rPr>
              <a:t>Indépendant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1C4776C3-44E4-44A3-8249-61130446A026}"/>
                  </a:ext>
                </a:extLst>
              </p:cNvPr>
              <p:cNvSpPr txBox="1"/>
              <p:nvPr/>
            </p:nvSpPr>
            <p:spPr>
              <a:xfrm>
                <a:off x="136414" y="2328001"/>
                <a:ext cx="6117770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)=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fr-FR" sz="2400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)⋅</m:t>
                      </m:r>
                      <m:f>
                        <m:fPr>
                          <m:ctrlPr>
                            <a:rPr lang="fr-FR" sz="240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24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sSubSup>
                        <m:sSubSupPr>
                          <m:ctrlP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fr-FR" sz="24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1C4776C3-44E4-44A3-8249-61130446A0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14" y="2328001"/>
                <a:ext cx="6117770" cy="7838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465322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_generic_cethil_2020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ème_generic_cethil_2020" id="{935A7B47-D240-4282-9034-9A9D791949FC}" vid="{6C15CBB2-D3DF-42DB-A335-E309DC42BDB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12683</TotalTime>
  <Words>1923</Words>
  <Application>Microsoft Office PowerPoint</Application>
  <PresentationFormat>Grand écran</PresentationFormat>
  <Paragraphs>482</Paragraphs>
  <Slides>70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70</vt:i4>
      </vt:variant>
    </vt:vector>
  </HeadingPairs>
  <TitlesOfParts>
    <vt:vector size="76" baseType="lpstr">
      <vt:lpstr>Arial</vt:lpstr>
      <vt:lpstr>Calibri</vt:lpstr>
      <vt:lpstr>Cambria Math</vt:lpstr>
      <vt:lpstr>Corbel</vt:lpstr>
      <vt:lpstr>Wingdings 3</vt:lpstr>
      <vt:lpstr>Thème_generic_cethil_2020</vt:lpstr>
      <vt:lpstr>Présentation PowerPoint</vt:lpstr>
      <vt:lpstr>Présentation PowerPoint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Prérequis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Mécanismes</vt:lpstr>
      <vt:lpstr>Airflow Networks</vt:lpstr>
      <vt:lpstr>Airflow Networks</vt:lpstr>
      <vt:lpstr>Airflow Networks</vt:lpstr>
      <vt:lpstr>Airflow Networks</vt:lpstr>
      <vt:lpstr>Airflow Networks</vt:lpstr>
      <vt:lpstr>Vent et Bâtiment</vt:lpstr>
      <vt:lpstr>Vent et Bâtiment</vt:lpstr>
      <vt:lpstr>Vent et Bâtiment</vt:lpstr>
      <vt:lpstr>Vent et Bâtiment</vt:lpstr>
      <vt:lpstr>Vent et Bâtiment</vt:lpstr>
      <vt:lpstr>Vent et Bâtiment</vt:lpstr>
      <vt:lpstr>Vent et Bâtiment</vt:lpstr>
      <vt:lpstr>Vent et Bâtiment</vt:lpstr>
      <vt:lpstr>Vent et Bâtiment</vt:lpstr>
      <vt:lpstr>Vent et Bâtiment</vt:lpstr>
      <vt:lpstr>Vent et Bâtiment</vt:lpstr>
      <vt:lpstr>Vent et Bâtiment</vt:lpstr>
      <vt:lpstr>Vent et Bâtiment</vt:lpstr>
      <vt:lpstr>Grandes ouvertures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Lucie Merlier</dc:creator>
  <cp:lastModifiedBy>damien david</cp:lastModifiedBy>
  <cp:revision>755</cp:revision>
  <dcterms:created xsi:type="dcterms:W3CDTF">2019-01-15T09:41:25Z</dcterms:created>
  <dcterms:modified xsi:type="dcterms:W3CDTF">2026-05-26T12:09:14Z</dcterms:modified>
</cp:coreProperties>
</file>