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pn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6"/>
  </p:notesMasterIdLst>
  <p:handoutMasterIdLst>
    <p:handoutMasterId r:id="rId17"/>
  </p:handoutMasterIdLst>
  <p:sldIdLst>
    <p:sldId id="257" r:id="rId3"/>
    <p:sldId id="260" r:id="rId4"/>
    <p:sldId id="277" r:id="rId5"/>
    <p:sldId id="278" r:id="rId6"/>
    <p:sldId id="276" r:id="rId7"/>
    <p:sldId id="263" r:id="rId8"/>
    <p:sldId id="265" r:id="rId9"/>
    <p:sldId id="266" r:id="rId10"/>
    <p:sldId id="283" r:id="rId11"/>
    <p:sldId id="268" r:id="rId12"/>
    <p:sldId id="271" r:id="rId13"/>
    <p:sldId id="272" r:id="rId14"/>
    <p:sldId id="28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7A7D"/>
    <a:srgbClr val="543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74" autoAdjust="0"/>
    <p:restoredTop sz="94660"/>
  </p:normalViewPr>
  <p:slideViewPr>
    <p:cSldViewPr snapToGrid="0">
      <p:cViewPr varScale="1">
        <p:scale>
          <a:sx n="37" d="100"/>
          <a:sy n="37" d="100"/>
        </p:scale>
        <p:origin x="84" y="6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Feuille_de_calcul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Katmandou\Share\370-Energie\370.67-Projets_INES\370.67.363-19-00124_SEREINE\60-Document%20Travail\Communication\CLIMA2022\Classeur2v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Feuil1!$C$1</c:f>
              <c:strCache>
                <c:ptCount val="1"/>
                <c:pt idx="0">
                  <c:v>kWh/m²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Feuil1!$A$3:$B$6</c:f>
              <c:strCache>
                <c:ptCount val="4"/>
                <c:pt idx="0">
                  <c:v>Attendue</c:v>
                </c:pt>
                <c:pt idx="2">
                  <c:v>"Intrinsèque"</c:v>
                </c:pt>
                <c:pt idx="3">
                  <c:v>réelle</c:v>
                </c:pt>
              </c:strCache>
            </c:strRef>
          </c:cat>
          <c:val>
            <c:numRef>
              <c:f>Feuil1!$C$3:$C$6</c:f>
              <c:numCache>
                <c:formatCode>General</c:formatCode>
                <c:ptCount val="4"/>
                <c:pt idx="0">
                  <c:v>15</c:v>
                </c:pt>
                <c:pt idx="1">
                  <c:v>0</c:v>
                </c:pt>
                <c:pt idx="2">
                  <c:v>30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04-4D65-BC31-0305125946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89992456"/>
        <c:axId val="689993440"/>
      </c:barChart>
      <c:catAx>
        <c:axId val="6899924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800"/>
                  <a:t>Energy Performance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689993440"/>
        <c:crosses val="autoZero"/>
        <c:auto val="1"/>
        <c:lblAlgn val="ctr"/>
        <c:lblOffset val="100"/>
        <c:noMultiLvlLbl val="0"/>
      </c:catAx>
      <c:valAx>
        <c:axId val="689993440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2400" dirty="0" err="1" smtClean="0"/>
                  <a:t>kwh</a:t>
                </a:r>
                <a:r>
                  <a:rPr lang="fr-FR" sz="2400" dirty="0" smtClean="0"/>
                  <a:t>/m²/an</a:t>
                </a:r>
                <a:endParaRPr lang="fr-FR" sz="24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crossAx val="689992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fr-F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9364566929133854"/>
          <c:y val="0.888888888888888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>
        <c:manualLayout>
          <c:layoutTarget val="inner"/>
          <c:xMode val="edge"/>
          <c:yMode val="edge"/>
          <c:x val="0.10374409448818897"/>
          <c:y val="2.8813858137928215E-2"/>
          <c:w val="0.86570034995625544"/>
          <c:h val="0.706790895414517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HLC [W/K]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36D-45AA-BDB9-46419D28721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36D-45AA-BDB9-46419D28721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36D-45AA-BDB9-46419D28721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36D-45AA-BDB9-46419D287210}"/>
              </c:ext>
            </c:extLst>
          </c:dPt>
          <c:errBars>
            <c:errBarType val="both"/>
            <c:errValType val="cust"/>
            <c:noEndCap val="0"/>
            <c:plus>
              <c:numRef>
                <c:f>Feuil1!$C$2:$C$11</c:f>
                <c:numCache>
                  <c:formatCode>General</c:formatCode>
                  <c:ptCount val="10"/>
                  <c:pt idx="0">
                    <c:v>1.2</c:v>
                  </c:pt>
                  <c:pt idx="1">
                    <c:v>2.77</c:v>
                  </c:pt>
                  <c:pt idx="2">
                    <c:v>1.8</c:v>
                  </c:pt>
                  <c:pt idx="3">
                    <c:v>1.86180843627334</c:v>
                  </c:pt>
                  <c:pt idx="4">
                    <c:v>1.8925616524576101</c:v>
                  </c:pt>
                  <c:pt idx="5">
                    <c:v>1.4794809603199399</c:v>
                  </c:pt>
                  <c:pt idx="6">
                    <c:v>1.4356675421418399</c:v>
                  </c:pt>
                  <c:pt idx="7">
                    <c:v>1.0327220372051999</c:v>
                  </c:pt>
                  <c:pt idx="8">
                    <c:v>1.9452683849296599</c:v>
                  </c:pt>
                  <c:pt idx="9">
                    <c:v>1.7281288399192001</c:v>
                  </c:pt>
                </c:numCache>
              </c:numRef>
            </c:plus>
            <c:minus>
              <c:numRef>
                <c:f>Feuil1!$C$2:$C$11</c:f>
                <c:numCache>
                  <c:formatCode>General</c:formatCode>
                  <c:ptCount val="10"/>
                  <c:pt idx="0">
                    <c:v>1.2</c:v>
                  </c:pt>
                  <c:pt idx="1">
                    <c:v>2.77</c:v>
                  </c:pt>
                  <c:pt idx="2">
                    <c:v>1.8</c:v>
                  </c:pt>
                  <c:pt idx="3">
                    <c:v>1.86180843627334</c:v>
                  </c:pt>
                  <c:pt idx="4">
                    <c:v>1.8925616524576101</c:v>
                  </c:pt>
                  <c:pt idx="5">
                    <c:v>1.4794809603199399</c:v>
                  </c:pt>
                  <c:pt idx="6">
                    <c:v>1.4356675421418399</c:v>
                  </c:pt>
                  <c:pt idx="7">
                    <c:v>1.0327220372051999</c:v>
                  </c:pt>
                  <c:pt idx="8">
                    <c:v>1.9452683849296599</c:v>
                  </c:pt>
                  <c:pt idx="9">
                    <c:v>1.7281288399192001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Feuil1!$A$2:$A$11</c:f>
              <c:strCache>
                <c:ptCount val="10"/>
                <c:pt idx="0">
                  <c:v>Co-heating</c:v>
                </c:pt>
                <c:pt idx="1">
                  <c:v>Hy.1</c:v>
                </c:pt>
                <c:pt idx="2">
                  <c:v>Hy.7</c:v>
                </c:pt>
                <c:pt idx="3">
                  <c:v>Hy.11</c:v>
                </c:pt>
                <c:pt idx="4">
                  <c:v>Hy.9</c:v>
                </c:pt>
                <c:pt idx="5">
                  <c:v>Hy.10</c:v>
                </c:pt>
                <c:pt idx="6">
                  <c:v>Hy.12</c:v>
                </c:pt>
                <c:pt idx="7">
                  <c:v>Hy.13</c:v>
                </c:pt>
                <c:pt idx="8">
                  <c:v>HY.14</c:v>
                </c:pt>
                <c:pt idx="9">
                  <c:v>Hy.15</c:v>
                </c:pt>
              </c:strCache>
            </c:strRef>
          </c:cat>
          <c:val>
            <c:numRef>
              <c:f>Feuil1!$B$2:$B$11</c:f>
              <c:numCache>
                <c:formatCode>0.0</c:formatCode>
                <c:ptCount val="10"/>
                <c:pt idx="0" formatCode="General">
                  <c:v>16.399999999999999</c:v>
                </c:pt>
                <c:pt idx="1">
                  <c:v>14.87</c:v>
                </c:pt>
                <c:pt idx="2">
                  <c:v>15.44</c:v>
                </c:pt>
                <c:pt idx="3">
                  <c:v>16.957198795418599</c:v>
                </c:pt>
                <c:pt idx="4">
                  <c:v>17.1054210175826</c:v>
                </c:pt>
                <c:pt idx="5">
                  <c:v>17.529300089138701</c:v>
                </c:pt>
                <c:pt idx="6">
                  <c:v>17.346814174684798</c:v>
                </c:pt>
                <c:pt idx="7">
                  <c:v>15.505737111255501</c:v>
                </c:pt>
                <c:pt idx="8">
                  <c:v>10.453154892445999</c:v>
                </c:pt>
                <c:pt idx="9">
                  <c:v>15.6271597157036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36D-45AA-BDB9-46419D2872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-27"/>
        <c:axId val="539187520"/>
        <c:axId val="539188504"/>
      </c:barChart>
      <c:catAx>
        <c:axId val="539187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39188504"/>
        <c:crosses val="autoZero"/>
        <c:auto val="1"/>
        <c:lblAlgn val="ctr"/>
        <c:lblOffset val="100"/>
        <c:noMultiLvlLbl val="0"/>
      </c:catAx>
      <c:valAx>
        <c:axId val="539188504"/>
        <c:scaling>
          <c:orientation val="minMax"/>
          <c:min val="7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39187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F137CD-F399-411F-93A9-41E74FA4488E}" type="doc">
      <dgm:prSet loTypeId="urn:microsoft.com/office/officeart/2005/8/layout/chevron1" loCatId="process" qsTypeId="urn:microsoft.com/office/officeart/2005/8/quickstyle/simple2" qsCatId="simple" csTypeId="urn:microsoft.com/office/officeart/2005/8/colors/accent3_3" csCatId="accent3" phldr="1"/>
      <dgm:spPr/>
    </dgm:pt>
    <dgm:pt modelId="{47FA26A3-FF14-4E1A-98E6-EE47CBAE8F57}">
      <dgm:prSet phldrT="[Texte]"/>
      <dgm:spPr/>
      <dgm:t>
        <a:bodyPr/>
        <a:lstStyle/>
        <a:p>
          <a:r>
            <a:rPr lang="fr-FR" dirty="0" smtClean="0"/>
            <a:t>Audit / Conception</a:t>
          </a:r>
          <a:endParaRPr lang="fr-FR" dirty="0"/>
        </a:p>
      </dgm:t>
    </dgm:pt>
    <dgm:pt modelId="{3B3CA07E-D821-4D3E-B9AC-6F13F0A961C5}" type="parTrans" cxnId="{C34A5D0E-3D9B-4B47-8EFB-EEB3CFAF3AFE}">
      <dgm:prSet/>
      <dgm:spPr/>
      <dgm:t>
        <a:bodyPr/>
        <a:lstStyle/>
        <a:p>
          <a:endParaRPr lang="fr-FR"/>
        </a:p>
      </dgm:t>
    </dgm:pt>
    <dgm:pt modelId="{8D9684B7-3E32-416B-9DF3-C3DB22446A62}" type="sibTrans" cxnId="{C34A5D0E-3D9B-4B47-8EFB-EEB3CFAF3AFE}">
      <dgm:prSet/>
      <dgm:spPr/>
      <dgm:t>
        <a:bodyPr/>
        <a:lstStyle/>
        <a:p>
          <a:endParaRPr lang="fr-FR"/>
        </a:p>
      </dgm:t>
    </dgm:pt>
    <dgm:pt modelId="{529041A8-CBB1-4BF8-A3B9-D97F1F0EC8E0}">
      <dgm:prSet phldrT="[Texte]"/>
      <dgm:spPr/>
      <dgm:t>
        <a:bodyPr/>
        <a:lstStyle/>
        <a:p>
          <a:r>
            <a:rPr lang="fr-FR" dirty="0" smtClean="0"/>
            <a:t>Construction</a:t>
          </a:r>
          <a:endParaRPr lang="fr-FR" dirty="0"/>
        </a:p>
      </dgm:t>
    </dgm:pt>
    <dgm:pt modelId="{A677DC0F-A579-4CDD-AFF6-B17BFC7A25E3}" type="parTrans" cxnId="{7F83AD3D-F3BF-46C6-A7C4-26DBB90FFC1A}">
      <dgm:prSet/>
      <dgm:spPr/>
      <dgm:t>
        <a:bodyPr/>
        <a:lstStyle/>
        <a:p>
          <a:endParaRPr lang="fr-FR"/>
        </a:p>
      </dgm:t>
    </dgm:pt>
    <dgm:pt modelId="{01943ECC-06B0-4348-93C3-167C79AD0A0D}" type="sibTrans" cxnId="{7F83AD3D-F3BF-46C6-A7C4-26DBB90FFC1A}">
      <dgm:prSet/>
      <dgm:spPr/>
      <dgm:t>
        <a:bodyPr/>
        <a:lstStyle/>
        <a:p>
          <a:endParaRPr lang="fr-FR"/>
        </a:p>
      </dgm:t>
    </dgm:pt>
    <dgm:pt modelId="{4454DF02-7FF3-49D4-BF38-7A4A25847980}">
      <dgm:prSet phldrT="[Texte]"/>
      <dgm:spPr/>
      <dgm:t>
        <a:bodyPr/>
        <a:lstStyle/>
        <a:p>
          <a:r>
            <a:rPr lang="fr-FR" dirty="0" smtClean="0"/>
            <a:t>Réception</a:t>
          </a:r>
        </a:p>
      </dgm:t>
    </dgm:pt>
    <dgm:pt modelId="{17CA819A-D9E0-4579-A143-5B289120300D}" type="parTrans" cxnId="{82C9F4FF-A167-4E94-9D01-D8BCE4C66BF7}">
      <dgm:prSet/>
      <dgm:spPr/>
      <dgm:t>
        <a:bodyPr/>
        <a:lstStyle/>
        <a:p>
          <a:endParaRPr lang="fr-FR"/>
        </a:p>
      </dgm:t>
    </dgm:pt>
    <dgm:pt modelId="{B45376EC-C836-4953-86A1-285AF56FA362}" type="sibTrans" cxnId="{82C9F4FF-A167-4E94-9D01-D8BCE4C66BF7}">
      <dgm:prSet/>
      <dgm:spPr/>
      <dgm:t>
        <a:bodyPr/>
        <a:lstStyle/>
        <a:p>
          <a:endParaRPr lang="fr-FR"/>
        </a:p>
      </dgm:t>
    </dgm:pt>
    <dgm:pt modelId="{2008E0B8-5235-4DC1-83C4-3FF2B6FA7A22}">
      <dgm:prSet phldrT="[Texte]"/>
      <dgm:spPr/>
      <dgm:t>
        <a:bodyPr/>
        <a:lstStyle/>
        <a:p>
          <a:r>
            <a:rPr lang="fr-FR" dirty="0" smtClean="0"/>
            <a:t>En occupation</a:t>
          </a:r>
        </a:p>
      </dgm:t>
    </dgm:pt>
    <dgm:pt modelId="{C2F6336D-9256-4203-B79B-7EAF4540297A}" type="parTrans" cxnId="{32631CF3-C08A-4B9C-99DF-6C77ED240623}">
      <dgm:prSet/>
      <dgm:spPr/>
      <dgm:t>
        <a:bodyPr/>
        <a:lstStyle/>
        <a:p>
          <a:endParaRPr lang="fr-FR"/>
        </a:p>
      </dgm:t>
    </dgm:pt>
    <dgm:pt modelId="{F949974E-3974-4627-802B-FA2D4724AC59}" type="sibTrans" cxnId="{32631CF3-C08A-4B9C-99DF-6C77ED240623}">
      <dgm:prSet/>
      <dgm:spPr/>
      <dgm:t>
        <a:bodyPr/>
        <a:lstStyle/>
        <a:p>
          <a:endParaRPr lang="fr-FR"/>
        </a:p>
      </dgm:t>
    </dgm:pt>
    <dgm:pt modelId="{01A34049-B501-4793-AEE8-4AA8BA89A072}">
      <dgm:prSet phldrT="[Texte]"/>
      <dgm:spPr>
        <a:solidFill>
          <a:schemeClr val="accent3">
            <a:shade val="80000"/>
            <a:hueOff val="0"/>
            <a:satOff val="0"/>
            <a:lumOff val="0"/>
            <a:alpha val="53000"/>
          </a:schemeClr>
        </a:solidFill>
      </dgm:spPr>
      <dgm:t>
        <a:bodyPr/>
        <a:lstStyle/>
        <a:p>
          <a:endParaRPr lang="fr-FR" dirty="0"/>
        </a:p>
      </dgm:t>
    </dgm:pt>
    <dgm:pt modelId="{54A612B7-763D-40DE-9C36-811A46B5FB23}" type="parTrans" cxnId="{8BFA9E26-B27A-474E-9DAE-DF9CC1954C03}">
      <dgm:prSet/>
      <dgm:spPr/>
      <dgm:t>
        <a:bodyPr/>
        <a:lstStyle/>
        <a:p>
          <a:endParaRPr lang="fr-FR"/>
        </a:p>
      </dgm:t>
    </dgm:pt>
    <dgm:pt modelId="{6C4C6EE9-6768-49BF-8BE8-0F2E839EA4C3}" type="sibTrans" cxnId="{8BFA9E26-B27A-474E-9DAE-DF9CC1954C03}">
      <dgm:prSet/>
      <dgm:spPr/>
      <dgm:t>
        <a:bodyPr/>
        <a:lstStyle/>
        <a:p>
          <a:endParaRPr lang="fr-FR"/>
        </a:p>
      </dgm:t>
    </dgm:pt>
    <dgm:pt modelId="{E1B17061-79A6-4B73-8C4C-A0CFD39594B9}" type="pres">
      <dgm:prSet presAssocID="{96F137CD-F399-411F-93A9-41E74FA4488E}" presName="Name0" presStyleCnt="0">
        <dgm:presLayoutVars>
          <dgm:dir/>
          <dgm:animLvl val="lvl"/>
          <dgm:resizeHandles val="exact"/>
        </dgm:presLayoutVars>
      </dgm:prSet>
      <dgm:spPr/>
    </dgm:pt>
    <dgm:pt modelId="{35FB6AE2-E5CB-45A4-9380-674D3B682765}" type="pres">
      <dgm:prSet presAssocID="{01A34049-B501-4793-AEE8-4AA8BA89A072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A91B822-E564-4E44-8B87-584C987AA91F}" type="pres">
      <dgm:prSet presAssocID="{6C4C6EE9-6768-49BF-8BE8-0F2E839EA4C3}" presName="parTxOnlySpace" presStyleCnt="0"/>
      <dgm:spPr/>
    </dgm:pt>
    <dgm:pt modelId="{E1213101-C349-40F0-93AB-43CE161004B1}" type="pres">
      <dgm:prSet presAssocID="{47FA26A3-FF14-4E1A-98E6-EE47CBAE8F57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9A38C69-7E0C-4AA4-B70D-6FF00ACDA9F0}" type="pres">
      <dgm:prSet presAssocID="{8D9684B7-3E32-416B-9DF3-C3DB22446A62}" presName="parTxOnlySpace" presStyleCnt="0"/>
      <dgm:spPr/>
    </dgm:pt>
    <dgm:pt modelId="{0383F9A0-3F58-4502-8E9B-DB9E07D7CA9F}" type="pres">
      <dgm:prSet presAssocID="{529041A8-CBB1-4BF8-A3B9-D97F1F0EC8E0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C330859-43FB-45F6-A7D3-2C36D4D02985}" type="pres">
      <dgm:prSet presAssocID="{01943ECC-06B0-4348-93C3-167C79AD0A0D}" presName="parTxOnlySpace" presStyleCnt="0"/>
      <dgm:spPr/>
    </dgm:pt>
    <dgm:pt modelId="{C94F3076-B87F-4ABF-B67F-BC3303DD59BB}" type="pres">
      <dgm:prSet presAssocID="{4454DF02-7FF3-49D4-BF38-7A4A25847980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D4E757C-13E2-4323-931F-723E620DF984}" type="pres">
      <dgm:prSet presAssocID="{B45376EC-C836-4953-86A1-285AF56FA362}" presName="parTxOnlySpace" presStyleCnt="0"/>
      <dgm:spPr/>
    </dgm:pt>
    <dgm:pt modelId="{100E75E7-6B66-4341-88DE-FB4AFB760E6E}" type="pres">
      <dgm:prSet presAssocID="{2008E0B8-5235-4DC1-83C4-3FF2B6FA7A22}" presName="parTxOnly" presStyleLbl="node1" presStyleIdx="4" presStyleCnt="5" custScaleX="11326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4B23FB6A-E3B6-4FDA-9982-5E0744DC5962}" type="presOf" srcId="{2008E0B8-5235-4DC1-83C4-3FF2B6FA7A22}" destId="{100E75E7-6B66-4341-88DE-FB4AFB760E6E}" srcOrd="0" destOrd="0" presId="urn:microsoft.com/office/officeart/2005/8/layout/chevron1"/>
    <dgm:cxn modelId="{82C9F4FF-A167-4E94-9D01-D8BCE4C66BF7}" srcId="{96F137CD-F399-411F-93A9-41E74FA4488E}" destId="{4454DF02-7FF3-49D4-BF38-7A4A25847980}" srcOrd="3" destOrd="0" parTransId="{17CA819A-D9E0-4579-A143-5B289120300D}" sibTransId="{B45376EC-C836-4953-86A1-285AF56FA362}"/>
    <dgm:cxn modelId="{32631CF3-C08A-4B9C-99DF-6C77ED240623}" srcId="{96F137CD-F399-411F-93A9-41E74FA4488E}" destId="{2008E0B8-5235-4DC1-83C4-3FF2B6FA7A22}" srcOrd="4" destOrd="0" parTransId="{C2F6336D-9256-4203-B79B-7EAF4540297A}" sibTransId="{F949974E-3974-4627-802B-FA2D4724AC59}"/>
    <dgm:cxn modelId="{83371E00-C8D7-45FF-AA6D-1BC26B5AAE3E}" type="presOf" srcId="{4454DF02-7FF3-49D4-BF38-7A4A25847980}" destId="{C94F3076-B87F-4ABF-B67F-BC3303DD59BB}" srcOrd="0" destOrd="0" presId="urn:microsoft.com/office/officeart/2005/8/layout/chevron1"/>
    <dgm:cxn modelId="{92A89EE2-FF6B-432A-88DA-4A0B039CB061}" type="presOf" srcId="{529041A8-CBB1-4BF8-A3B9-D97F1F0EC8E0}" destId="{0383F9A0-3F58-4502-8E9B-DB9E07D7CA9F}" srcOrd="0" destOrd="0" presId="urn:microsoft.com/office/officeart/2005/8/layout/chevron1"/>
    <dgm:cxn modelId="{86FBBCF5-FD5A-4E46-9D87-05D950B02D26}" type="presOf" srcId="{96F137CD-F399-411F-93A9-41E74FA4488E}" destId="{E1B17061-79A6-4B73-8C4C-A0CFD39594B9}" srcOrd="0" destOrd="0" presId="urn:microsoft.com/office/officeart/2005/8/layout/chevron1"/>
    <dgm:cxn modelId="{4938CD14-B058-4D6C-BD07-B4828F588969}" type="presOf" srcId="{01A34049-B501-4793-AEE8-4AA8BA89A072}" destId="{35FB6AE2-E5CB-45A4-9380-674D3B682765}" srcOrd="0" destOrd="0" presId="urn:microsoft.com/office/officeart/2005/8/layout/chevron1"/>
    <dgm:cxn modelId="{C34A5D0E-3D9B-4B47-8EFB-EEB3CFAF3AFE}" srcId="{96F137CD-F399-411F-93A9-41E74FA4488E}" destId="{47FA26A3-FF14-4E1A-98E6-EE47CBAE8F57}" srcOrd="1" destOrd="0" parTransId="{3B3CA07E-D821-4D3E-B9AC-6F13F0A961C5}" sibTransId="{8D9684B7-3E32-416B-9DF3-C3DB22446A62}"/>
    <dgm:cxn modelId="{72BB39E0-E227-48DF-BF62-C5EACA872C94}" type="presOf" srcId="{47FA26A3-FF14-4E1A-98E6-EE47CBAE8F57}" destId="{E1213101-C349-40F0-93AB-43CE161004B1}" srcOrd="0" destOrd="0" presId="urn:microsoft.com/office/officeart/2005/8/layout/chevron1"/>
    <dgm:cxn modelId="{8BFA9E26-B27A-474E-9DAE-DF9CC1954C03}" srcId="{96F137CD-F399-411F-93A9-41E74FA4488E}" destId="{01A34049-B501-4793-AEE8-4AA8BA89A072}" srcOrd="0" destOrd="0" parTransId="{54A612B7-763D-40DE-9C36-811A46B5FB23}" sibTransId="{6C4C6EE9-6768-49BF-8BE8-0F2E839EA4C3}"/>
    <dgm:cxn modelId="{7F83AD3D-F3BF-46C6-A7C4-26DBB90FFC1A}" srcId="{96F137CD-F399-411F-93A9-41E74FA4488E}" destId="{529041A8-CBB1-4BF8-A3B9-D97F1F0EC8E0}" srcOrd="2" destOrd="0" parTransId="{A677DC0F-A579-4CDD-AFF6-B17BFC7A25E3}" sibTransId="{01943ECC-06B0-4348-93C3-167C79AD0A0D}"/>
    <dgm:cxn modelId="{11D7929A-6823-4312-A75F-7CD3F810EDAA}" type="presParOf" srcId="{E1B17061-79A6-4B73-8C4C-A0CFD39594B9}" destId="{35FB6AE2-E5CB-45A4-9380-674D3B682765}" srcOrd="0" destOrd="0" presId="urn:microsoft.com/office/officeart/2005/8/layout/chevron1"/>
    <dgm:cxn modelId="{587D5FB3-31F1-4790-B829-D9CAB7B1A2C9}" type="presParOf" srcId="{E1B17061-79A6-4B73-8C4C-A0CFD39594B9}" destId="{DA91B822-E564-4E44-8B87-584C987AA91F}" srcOrd="1" destOrd="0" presId="urn:microsoft.com/office/officeart/2005/8/layout/chevron1"/>
    <dgm:cxn modelId="{C0834C5E-4EBB-4376-AE0A-7BBAED120649}" type="presParOf" srcId="{E1B17061-79A6-4B73-8C4C-A0CFD39594B9}" destId="{E1213101-C349-40F0-93AB-43CE161004B1}" srcOrd="2" destOrd="0" presId="urn:microsoft.com/office/officeart/2005/8/layout/chevron1"/>
    <dgm:cxn modelId="{C5DD745B-E223-40B2-A7E6-B0F58DC0D2C8}" type="presParOf" srcId="{E1B17061-79A6-4B73-8C4C-A0CFD39594B9}" destId="{19A38C69-7E0C-4AA4-B70D-6FF00ACDA9F0}" srcOrd="3" destOrd="0" presId="urn:microsoft.com/office/officeart/2005/8/layout/chevron1"/>
    <dgm:cxn modelId="{A4E8CE3D-6F8E-4948-9BBF-E38303B3775F}" type="presParOf" srcId="{E1B17061-79A6-4B73-8C4C-A0CFD39594B9}" destId="{0383F9A0-3F58-4502-8E9B-DB9E07D7CA9F}" srcOrd="4" destOrd="0" presId="urn:microsoft.com/office/officeart/2005/8/layout/chevron1"/>
    <dgm:cxn modelId="{027DAEB3-1943-45B6-9F4F-1DCCD1D748D4}" type="presParOf" srcId="{E1B17061-79A6-4B73-8C4C-A0CFD39594B9}" destId="{FC330859-43FB-45F6-A7D3-2C36D4D02985}" srcOrd="5" destOrd="0" presId="urn:microsoft.com/office/officeart/2005/8/layout/chevron1"/>
    <dgm:cxn modelId="{99D34A8B-2D8E-4663-A7E2-FD2C200AF45A}" type="presParOf" srcId="{E1B17061-79A6-4B73-8C4C-A0CFD39594B9}" destId="{C94F3076-B87F-4ABF-B67F-BC3303DD59BB}" srcOrd="6" destOrd="0" presId="urn:microsoft.com/office/officeart/2005/8/layout/chevron1"/>
    <dgm:cxn modelId="{934292DC-5438-4698-874F-A99CD4F5F548}" type="presParOf" srcId="{E1B17061-79A6-4B73-8C4C-A0CFD39594B9}" destId="{FD4E757C-13E2-4323-931F-723E620DF984}" srcOrd="7" destOrd="0" presId="urn:microsoft.com/office/officeart/2005/8/layout/chevron1"/>
    <dgm:cxn modelId="{0A39CBFF-2108-4D97-9389-0345FB31A396}" type="presParOf" srcId="{E1B17061-79A6-4B73-8C4C-A0CFD39594B9}" destId="{100E75E7-6B66-4341-88DE-FB4AFB760E6E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B6AE2-E5CB-45A4-9380-674D3B682765}">
      <dsp:nvSpPr>
        <dsp:cNvPr id="0" name=""/>
        <dsp:cNvSpPr/>
      </dsp:nvSpPr>
      <dsp:spPr>
        <a:xfrm>
          <a:off x="2132" y="497871"/>
          <a:ext cx="1659724" cy="663889"/>
        </a:xfrm>
        <a:prstGeom prst="chevron">
          <a:avLst/>
        </a:prstGeom>
        <a:solidFill>
          <a:schemeClr val="accent3">
            <a:shade val="80000"/>
            <a:hueOff val="0"/>
            <a:satOff val="0"/>
            <a:lumOff val="0"/>
            <a:alpha val="53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300" kern="1200" dirty="0"/>
        </a:p>
      </dsp:txBody>
      <dsp:txXfrm>
        <a:off x="334077" y="497871"/>
        <a:ext cx="995835" cy="663889"/>
      </dsp:txXfrm>
    </dsp:sp>
    <dsp:sp modelId="{E1213101-C349-40F0-93AB-43CE161004B1}">
      <dsp:nvSpPr>
        <dsp:cNvPr id="0" name=""/>
        <dsp:cNvSpPr/>
      </dsp:nvSpPr>
      <dsp:spPr>
        <a:xfrm>
          <a:off x="1495885" y="497871"/>
          <a:ext cx="1659724" cy="663889"/>
        </a:xfrm>
        <a:prstGeom prst="chevron">
          <a:avLst/>
        </a:prstGeom>
        <a:solidFill>
          <a:schemeClr val="accent3">
            <a:shade val="80000"/>
            <a:hueOff val="0"/>
            <a:satOff val="0"/>
            <a:lumOff val="477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kern="1200" dirty="0" smtClean="0"/>
            <a:t>Audit / Conception</a:t>
          </a:r>
          <a:endParaRPr lang="fr-FR" sz="1300" kern="1200" dirty="0"/>
        </a:p>
      </dsp:txBody>
      <dsp:txXfrm>
        <a:off x="1827830" y="497871"/>
        <a:ext cx="995835" cy="663889"/>
      </dsp:txXfrm>
    </dsp:sp>
    <dsp:sp modelId="{0383F9A0-3F58-4502-8E9B-DB9E07D7CA9F}">
      <dsp:nvSpPr>
        <dsp:cNvPr id="0" name=""/>
        <dsp:cNvSpPr/>
      </dsp:nvSpPr>
      <dsp:spPr>
        <a:xfrm>
          <a:off x="2989637" y="497871"/>
          <a:ext cx="1659724" cy="663889"/>
        </a:xfrm>
        <a:prstGeom prst="chevron">
          <a:avLst/>
        </a:prstGeom>
        <a:solidFill>
          <a:schemeClr val="accent3">
            <a:shade val="80000"/>
            <a:hueOff val="0"/>
            <a:satOff val="0"/>
            <a:lumOff val="954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kern="1200" dirty="0" smtClean="0"/>
            <a:t>Construction</a:t>
          </a:r>
          <a:endParaRPr lang="fr-FR" sz="1300" kern="1200" dirty="0"/>
        </a:p>
      </dsp:txBody>
      <dsp:txXfrm>
        <a:off x="3321582" y="497871"/>
        <a:ext cx="995835" cy="663889"/>
      </dsp:txXfrm>
    </dsp:sp>
    <dsp:sp modelId="{C94F3076-B87F-4ABF-B67F-BC3303DD59BB}">
      <dsp:nvSpPr>
        <dsp:cNvPr id="0" name=""/>
        <dsp:cNvSpPr/>
      </dsp:nvSpPr>
      <dsp:spPr>
        <a:xfrm>
          <a:off x="4483389" y="497871"/>
          <a:ext cx="1659724" cy="663889"/>
        </a:xfrm>
        <a:prstGeom prst="chevron">
          <a:avLst/>
        </a:prstGeom>
        <a:solidFill>
          <a:schemeClr val="accent3">
            <a:shade val="80000"/>
            <a:hueOff val="0"/>
            <a:satOff val="0"/>
            <a:lumOff val="1431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kern="1200" dirty="0" smtClean="0"/>
            <a:t>Réception</a:t>
          </a:r>
        </a:p>
      </dsp:txBody>
      <dsp:txXfrm>
        <a:off x="4815334" y="497871"/>
        <a:ext cx="995835" cy="663889"/>
      </dsp:txXfrm>
    </dsp:sp>
    <dsp:sp modelId="{100E75E7-6B66-4341-88DE-FB4AFB760E6E}">
      <dsp:nvSpPr>
        <dsp:cNvPr id="0" name=""/>
        <dsp:cNvSpPr/>
      </dsp:nvSpPr>
      <dsp:spPr>
        <a:xfrm>
          <a:off x="5977141" y="497871"/>
          <a:ext cx="1879953" cy="663889"/>
        </a:xfrm>
        <a:prstGeom prst="chevron">
          <a:avLst/>
        </a:prstGeom>
        <a:solidFill>
          <a:schemeClr val="accent3">
            <a:shade val="80000"/>
            <a:hueOff val="0"/>
            <a:satOff val="0"/>
            <a:lumOff val="1909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300" kern="1200" dirty="0" smtClean="0"/>
            <a:t>En occupation</a:t>
          </a:r>
        </a:p>
      </dsp:txBody>
      <dsp:txXfrm>
        <a:off x="6309086" y="497871"/>
        <a:ext cx="1216064" cy="6638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3638FE-DD58-41C9-848D-1EF19161EA63}" type="datetimeFigureOut">
              <a:rPr lang="fr-FR" smtClean="0"/>
              <a:t>18/05/2022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BD1F1-4108-4BA8-AFB0-892F9B1EC8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84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14CD4C-6B52-45EE-947A-60E8E2454857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17472-A1D0-476E-8762-0140A65BE5D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009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427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28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426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1_CEA Tech Panoram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63396" cy="455064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0" y="3370997"/>
            <a:ext cx="12192000" cy="2221710"/>
          </a:xfrm>
          <a:prstGeom prst="rect">
            <a:avLst/>
          </a:prstGeom>
          <a:gradFill flip="none" rotWithShape="1">
            <a:gsLst>
              <a:gs pos="0">
                <a:srgbClr val="0A6E28">
                  <a:lumMod val="100000"/>
                </a:srgbClr>
              </a:gs>
              <a:gs pos="40000">
                <a:srgbClr val="91C30A">
                  <a:alpha val="8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" y="4550648"/>
            <a:ext cx="11704320" cy="720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lnSpc>
                <a:spcPts val="2400"/>
              </a:lnSpc>
              <a:defRPr sz="2400" b="1" cap="all" baseline="0">
                <a:solidFill>
                  <a:schemeClr val="bg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" y="6750000"/>
            <a:ext cx="12191996" cy="10800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>
              <a:solidFill>
                <a:prstClr val="white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175" y="369254"/>
            <a:ext cx="2373465" cy="19304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914400" y="6492875"/>
            <a:ext cx="58412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576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e_CEA Te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6"/>
          <p:cNvSpPr>
            <a:spLocks noGrp="1"/>
          </p:cNvSpPr>
          <p:nvPr>
            <p:ph sz="quarter" idx="18"/>
          </p:nvPr>
        </p:nvSpPr>
        <p:spPr>
          <a:xfrm>
            <a:off x="479001" y="1257300"/>
            <a:ext cx="11232000" cy="4908004"/>
          </a:xfrm>
          <a:prstGeom prst="rect">
            <a:avLst/>
          </a:prstGeom>
        </p:spPr>
        <p:txBody>
          <a:bodyPr lIns="0" tIns="0" rIns="0" bIns="0"/>
          <a:lstStyle>
            <a:lvl1pPr marL="342900" indent="-342900">
              <a:buClr>
                <a:schemeClr val="accent2"/>
              </a:buClr>
              <a:buSzPct val="125000"/>
              <a:buFont typeface="Arial" pitchFamily="34" charset="0"/>
              <a:buChar char="•"/>
              <a:defRPr sz="2000">
                <a:solidFill>
                  <a:schemeClr val="accent5"/>
                </a:solidFill>
              </a:defRPr>
            </a:lvl1pPr>
            <a:lvl2pPr marL="801688" indent="-360363">
              <a:buClr>
                <a:schemeClr val="accent5"/>
              </a:buClr>
              <a:buSzPct val="125000"/>
              <a:buFont typeface="Arial" panose="020B0604020202020204" pitchFamily="34" charset="0"/>
              <a:buChar char="•"/>
              <a:defRPr sz="1800"/>
            </a:lvl2pPr>
            <a:lvl3pPr marL="1171575" indent="-285750">
              <a:buClr>
                <a:schemeClr val="accent2"/>
              </a:buClr>
              <a:buSzPct val="125000"/>
              <a:buFont typeface="Arial" panose="020B0604020202020204" pitchFamily="34" charset="0"/>
              <a:buChar char="•"/>
              <a:defRPr sz="1600"/>
            </a:lvl3pPr>
            <a:lvl4pPr marL="1704975" indent="-287338">
              <a:buClr>
                <a:schemeClr val="accent6"/>
              </a:buClr>
              <a:buSzPct val="125000"/>
              <a:buFont typeface="Arial" pitchFamily="34" charset="0"/>
              <a:buChar char="•"/>
              <a:defRPr sz="1400">
                <a:solidFill>
                  <a:schemeClr val="accent5"/>
                </a:solidFill>
              </a:defRPr>
            </a:lvl4pPr>
            <a:lvl5pPr marL="2152650" indent="-114300">
              <a:buSzPct val="125000"/>
              <a:buFont typeface="Arial" panose="020B0604020202020204" pitchFamily="34" charset="0"/>
              <a:buChar char="•"/>
              <a:defRPr sz="1200" baseline="0"/>
            </a:lvl5pPr>
            <a:lvl6pPr>
              <a:defRPr/>
            </a:lvl6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 smtClean="0"/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quarter" idx="20" hasCustomPrompt="1"/>
          </p:nvPr>
        </p:nvSpPr>
        <p:spPr>
          <a:xfrm>
            <a:off x="1559496" y="205740"/>
            <a:ext cx="10151505" cy="774988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lang="fr-FR" sz="2000" b="1" kern="1200" cap="all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 dirty="0" smtClean="0"/>
              <a:t>Modifiez le style du titre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84" y="241514"/>
            <a:ext cx="925396" cy="752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Espace réservé du pied de page 4"/>
          <p:cNvSpPr txBox="1">
            <a:spLocks/>
          </p:cNvSpPr>
          <p:nvPr userDrawn="1"/>
        </p:nvSpPr>
        <p:spPr>
          <a:xfrm>
            <a:off x="818866" y="6586746"/>
            <a:ext cx="6661226" cy="2712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Conférence</a:t>
            </a:r>
            <a:r>
              <a:rPr lang="en-US" dirty="0" smtClean="0"/>
              <a:t> IBPSA France 2022 – 18-19</a:t>
            </a:r>
            <a:r>
              <a:rPr lang="en-US" baseline="0" dirty="0" smtClean="0"/>
              <a:t> Mai – </a:t>
            </a:r>
            <a:r>
              <a:rPr lang="en-US" baseline="0" dirty="0" err="1" smtClean="0"/>
              <a:t>Châlons</a:t>
            </a:r>
            <a:r>
              <a:rPr lang="en-US" baseline="0" dirty="0" smtClean="0"/>
              <a:t>-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-Champagne -  Tanchou M., Jay A., Fares H.</a:t>
            </a:r>
            <a:endParaRPr lang="en-US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741693" y="64418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69498-1A32-45A5-BBD1-43F41232CC87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81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621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019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8430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95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163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051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328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80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6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3612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1877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536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40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301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020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0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17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818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109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914400" y="6492875"/>
            <a:ext cx="55000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     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782636" y="643264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69498-1A32-45A5-BBD1-43F41232CC87}" type="slidenum">
              <a:rPr lang="en-US" smtClean="0"/>
              <a:t>‹N°›</a:t>
            </a:fld>
            <a:endParaRPr lang="en-US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15"/>
          <a:srcRect l="71274" t="35137" r="407" b="46233"/>
          <a:stretch/>
        </p:blipFill>
        <p:spPr>
          <a:xfrm>
            <a:off x="1" y="6007290"/>
            <a:ext cx="838199" cy="850710"/>
          </a:xfrm>
          <a:prstGeom prst="rect">
            <a:avLst/>
          </a:prstGeom>
        </p:spPr>
      </p:pic>
      <p:pic>
        <p:nvPicPr>
          <p:cNvPr id="8" name="Picture 14" descr="Logo INES_Anglais_300dpi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666" y="6229392"/>
            <a:ext cx="1410268" cy="55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460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226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7.jpeg"/><Relationship Id="rId7" Type="http://schemas.openxmlformats.org/officeDocument/2006/relationships/diagramLayout" Target="../diagrams/layout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6" Type="http://schemas.openxmlformats.org/officeDocument/2006/relationships/diagramData" Target="../diagrams/data1.xml"/><Relationship Id="rId11" Type="http://schemas.openxmlformats.org/officeDocument/2006/relationships/image" Target="../media/image10.jpeg"/><Relationship Id="rId5" Type="http://schemas.openxmlformats.org/officeDocument/2006/relationships/image" Target="../media/image9.png"/><Relationship Id="rId10" Type="http://schemas.microsoft.com/office/2007/relationships/diagramDrawing" Target="../diagrams/drawing1.xml"/><Relationship Id="rId4" Type="http://schemas.openxmlformats.org/officeDocument/2006/relationships/image" Target="../media/image8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" Type="http://schemas.openxmlformats.org/officeDocument/2006/relationships/image" Target="../media/image11.png"/><Relationship Id="rId16" Type="http://schemas.openxmlformats.org/officeDocument/2006/relationships/image" Target="../media/image17.jpe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11" Type="http://schemas.openxmlformats.org/officeDocument/2006/relationships/image" Target="NULL"/><Relationship Id="rId15" Type="http://schemas.openxmlformats.org/officeDocument/2006/relationships/image" Target="../media/image16.jpeg"/><Relationship Id="rId10" Type="http://schemas.openxmlformats.org/officeDocument/2006/relationships/image" Target="../media/image12.png"/><Relationship Id="rId19" Type="http://schemas.openxmlformats.org/officeDocument/2006/relationships/image" Target="../media/image20.png"/><Relationship Id="rId9" Type="http://schemas.openxmlformats.org/officeDocument/2006/relationships/image" Target="NULL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.jpeg"/><Relationship Id="rId18" Type="http://schemas.openxmlformats.org/officeDocument/2006/relationships/image" Target="../media/image22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12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11" Type="http://schemas.openxmlformats.org/officeDocument/2006/relationships/image" Target="../media/image14.png"/><Relationship Id="rId15" Type="http://schemas.openxmlformats.org/officeDocument/2006/relationships/image" Target="../media/image18.png"/><Relationship Id="rId10" Type="http://schemas.openxmlformats.org/officeDocument/2006/relationships/image" Target="../media/image13.jpeg"/><Relationship Id="rId19" Type="http://schemas.openxmlformats.org/officeDocument/2006/relationships/image" Target="../media/image23.png"/><Relationship Id="rId9" Type="http://schemas.openxmlformats.org/officeDocument/2006/relationships/image" Target="NULL"/><Relationship Id="rId1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220.png"/><Relationship Id="rId18" Type="http://schemas.openxmlformats.org/officeDocument/2006/relationships/image" Target="../media/image34.png"/><Relationship Id="rId3" Type="http://schemas.openxmlformats.org/officeDocument/2006/relationships/image" Target="../media/image25.webp"/><Relationship Id="rId7" Type="http://schemas.openxmlformats.org/officeDocument/2006/relationships/image" Target="../media/image16.png"/><Relationship Id="rId12" Type="http://schemas.openxmlformats.org/officeDocument/2006/relationships/image" Target="../media/image210.png"/><Relationship Id="rId17" Type="http://schemas.openxmlformats.org/officeDocument/2006/relationships/image" Target="../media/image33.png"/><Relationship Id="rId2" Type="http://schemas.openxmlformats.org/officeDocument/2006/relationships/image" Target="../media/image24.jp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27.png"/><Relationship Id="rId15" Type="http://schemas.openxmlformats.org/officeDocument/2006/relationships/image" Target="../media/image24.png"/><Relationship Id="rId10" Type="http://schemas.openxmlformats.org/officeDocument/2006/relationships/image" Target="../media/image31.png"/><Relationship Id="rId4" Type="http://schemas.openxmlformats.org/officeDocument/2006/relationships/image" Target="../media/image26.jpg"/><Relationship Id="rId9" Type="http://schemas.openxmlformats.org/officeDocument/2006/relationships/image" Target="../media/image30.png"/><Relationship Id="rId14" Type="http://schemas.openxmlformats.org/officeDocument/2006/relationships/image" Target="../media/image2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8.png"/><Relationship Id="rId3" Type="http://schemas.openxmlformats.org/officeDocument/2006/relationships/image" Target="../media/image25.webp"/><Relationship Id="rId7" Type="http://schemas.openxmlformats.org/officeDocument/2006/relationships/image" Target="../media/image44.png"/><Relationship Id="rId12" Type="http://schemas.openxmlformats.org/officeDocument/2006/relationships/image" Target="../media/image210.png"/><Relationship Id="rId17" Type="http://schemas.openxmlformats.org/officeDocument/2006/relationships/image" Target="../media/image50.png"/><Relationship Id="rId2" Type="http://schemas.openxmlformats.org/officeDocument/2006/relationships/image" Target="../media/image42.pn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png"/><Relationship Id="rId5" Type="http://schemas.openxmlformats.org/officeDocument/2006/relationships/image" Target="../media/image27.png"/><Relationship Id="rId15" Type="http://schemas.openxmlformats.org/officeDocument/2006/relationships/image" Target="../media/image24.png"/><Relationship Id="rId10" Type="http://schemas.openxmlformats.org/officeDocument/2006/relationships/image" Target="../media/image47.png"/><Relationship Id="rId4" Type="http://schemas.openxmlformats.org/officeDocument/2006/relationships/image" Target="../media/image26.jpg"/><Relationship Id="rId9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3"/>
          </p:nvPr>
        </p:nvSpPr>
        <p:spPr>
          <a:xfrm>
            <a:off x="1200727" y="6082393"/>
            <a:ext cx="10991273" cy="475426"/>
          </a:xfrm>
        </p:spPr>
        <p:txBody>
          <a:bodyPr/>
          <a:lstStyle/>
          <a:p>
            <a:pPr algn="l"/>
            <a:r>
              <a:rPr lang="fr-FR" sz="1600" b="1" i="1" dirty="0" smtClean="0"/>
              <a:t>Conférence IBPSA France 2022</a:t>
            </a:r>
          </a:p>
          <a:p>
            <a:pPr algn="l"/>
            <a:r>
              <a:rPr lang="fr-FR" sz="1600" b="1" i="1" dirty="0" err="1" smtClean="0"/>
              <a:t>Châlons</a:t>
            </a:r>
            <a:r>
              <a:rPr lang="fr-FR" sz="1600" b="1" i="1" dirty="0" smtClean="0"/>
              <a:t> en Champagne – 19-20 Mai 2022</a:t>
            </a:r>
            <a:endParaRPr lang="fr-FR" sz="1600" b="1" dirty="0"/>
          </a:p>
        </p:txBody>
      </p:sp>
      <p:sp>
        <p:nvSpPr>
          <p:cNvPr id="3" name="Titre 2"/>
          <p:cNvSpPr>
            <a:spLocks noGrp="1"/>
          </p:cNvSpPr>
          <p:nvPr>
            <p:ph type="ctrTitle"/>
          </p:nvPr>
        </p:nvSpPr>
        <p:spPr>
          <a:xfrm>
            <a:off x="1" y="3514032"/>
            <a:ext cx="12191999" cy="918465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fr-FR" sz="2800" dirty="0">
                <a:solidFill>
                  <a:schemeClr val="bg1"/>
                </a:solidFill>
              </a:rPr>
              <a:t>Evaluation de la performance thermique d’une </a:t>
            </a:r>
            <a:r>
              <a:rPr lang="fr-FR" sz="2800" dirty="0" smtClean="0">
                <a:solidFill>
                  <a:schemeClr val="bg1"/>
                </a:solidFill>
              </a:rPr>
              <a:t>enveloppe </a:t>
            </a:r>
            <a:br>
              <a:rPr lang="fr-FR" sz="2800" dirty="0" smtClean="0">
                <a:solidFill>
                  <a:schemeClr val="bg1"/>
                </a:solidFill>
              </a:rPr>
            </a:br>
            <a:r>
              <a:rPr lang="fr-FR" sz="2800" dirty="0" smtClean="0">
                <a:solidFill>
                  <a:schemeClr val="bg1"/>
                </a:solidFill>
              </a:rPr>
              <a:t>en période </a:t>
            </a:r>
            <a:r>
              <a:rPr lang="fr-FR" sz="2800" dirty="0" smtClean="0">
                <a:solidFill>
                  <a:schemeClr val="bg1"/>
                </a:solidFill>
              </a:rPr>
              <a:t>estivale </a:t>
            </a:r>
            <a:r>
              <a:rPr lang="fr-FR" sz="2800" dirty="0" smtClean="0">
                <a:solidFill>
                  <a:schemeClr val="bg1"/>
                </a:solidFill>
              </a:rPr>
              <a:t/>
            </a:r>
            <a:br>
              <a:rPr lang="fr-FR" sz="2800" dirty="0" smtClean="0">
                <a:solidFill>
                  <a:schemeClr val="bg1"/>
                </a:solidFill>
              </a:rPr>
            </a:br>
            <a:r>
              <a:rPr lang="fr-FR" dirty="0" smtClean="0">
                <a:solidFill>
                  <a:schemeClr val="bg1"/>
                </a:solidFill>
              </a:rPr>
              <a:t>Test sur une cellule expérimentale </a:t>
            </a:r>
            <a:r>
              <a:rPr lang="fr-FR" dirty="0">
                <a:solidFill>
                  <a:schemeClr val="bg1"/>
                </a:solidFill>
              </a:rPr>
              <a:t>en conditions extérieures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86519" y="4604195"/>
            <a:ext cx="11818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/>
              <a:t>Marie Tanchou</a:t>
            </a:r>
            <a:r>
              <a:rPr lang="fr-FR" sz="2000" baseline="30000" dirty="0" smtClean="0"/>
              <a:t>1</a:t>
            </a:r>
            <a:r>
              <a:rPr lang="fr-FR" sz="2000" dirty="0"/>
              <a:t>, Arnaud Jay</a:t>
            </a:r>
            <a:r>
              <a:rPr lang="fr-FR" sz="2000" baseline="30000" dirty="0"/>
              <a:t>1</a:t>
            </a:r>
            <a:r>
              <a:rPr lang="fr-FR" sz="2000" dirty="0"/>
              <a:t>, Hafsa </a:t>
            </a:r>
            <a:r>
              <a:rPr lang="fr-FR" sz="2000" dirty="0" smtClean="0"/>
              <a:t>Fares</a:t>
            </a:r>
            <a:r>
              <a:rPr lang="fr-FR" sz="2000" baseline="30000" dirty="0" smtClean="0"/>
              <a:t>1</a:t>
            </a:r>
            <a:r>
              <a:rPr lang="fr-FR" sz="2000" dirty="0" smtClean="0"/>
              <a:t>, Etienne Wurtz</a:t>
            </a:r>
            <a:r>
              <a:rPr lang="fr-FR" sz="2000" baseline="30000" dirty="0" smtClean="0"/>
              <a:t>1</a:t>
            </a:r>
            <a:endParaRPr lang="nb-NO" dirty="0" smtClean="0"/>
          </a:p>
          <a:p>
            <a:pPr lvl="1"/>
            <a:r>
              <a:rPr lang="fr-FR" sz="1600" baseline="30000" dirty="0" smtClean="0"/>
              <a:t>1</a:t>
            </a:r>
            <a:r>
              <a:rPr lang="nb-NO" sz="1600" dirty="0" smtClean="0"/>
              <a:t> Univ Grenoble Alpes, CEA, LITEN, INES, </a:t>
            </a:r>
            <a:r>
              <a:rPr lang="fr-FR" sz="1600" dirty="0" smtClean="0"/>
              <a:t>Le Bourget Du Lac, France, arnaud.jay@cea.fr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71274" t="35137" r="407" b="46233"/>
          <a:stretch/>
        </p:blipFill>
        <p:spPr>
          <a:xfrm>
            <a:off x="1" y="5639353"/>
            <a:ext cx="1200726" cy="121864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557" y="5951070"/>
            <a:ext cx="2232443" cy="90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2432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dirty="0" smtClean="0"/>
              <a:t>Résultats (2/2)</a:t>
            </a:r>
            <a:endParaRPr lang="fr-FR" dirty="0"/>
          </a:p>
          <a:p>
            <a:pPr marL="0" indent="0">
              <a:buNone/>
            </a:pPr>
            <a:r>
              <a:rPr lang="fr-FR" dirty="0"/>
              <a:t>	Comparaison </a:t>
            </a:r>
            <a:r>
              <a:rPr lang="fr-FR" dirty="0" err="1" smtClean="0"/>
              <a:t>hlc</a:t>
            </a:r>
            <a:r>
              <a:rPr lang="fr-FR" dirty="0" smtClean="0"/>
              <a:t> </a:t>
            </a:r>
            <a:r>
              <a:rPr lang="fr-FR" dirty="0" smtClean="0"/>
              <a:t>de référence avec le système hydraulique</a:t>
            </a:r>
            <a:r>
              <a:rPr lang="fr-FR" dirty="0" smtClean="0"/>
              <a:t>  en chaud et froid</a:t>
            </a:r>
            <a:endParaRPr lang="en-US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marL="0" indent="0">
              <a:buNone/>
            </a:pPr>
            <a:endParaRPr lang="fr-FR" dirty="0" smtClean="0"/>
          </a:p>
          <a:p>
            <a:endParaRPr lang="fr-FR" dirty="0" smtClean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10</a:t>
            </a:fld>
            <a:endParaRPr lang="en-US" dirty="0"/>
          </a:p>
        </p:txBody>
      </p:sp>
      <p:pic>
        <p:nvPicPr>
          <p:cNvPr id="7" name="Image 6"/>
          <p:cNvPicPr/>
          <p:nvPr/>
        </p:nvPicPr>
        <p:blipFill rotWithShape="1">
          <a:blip r:embed="rId2"/>
          <a:srcRect r="3660"/>
          <a:stretch/>
        </p:blipFill>
        <p:spPr bwMode="auto">
          <a:xfrm>
            <a:off x="329549" y="1745786"/>
            <a:ext cx="4913766" cy="27636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8" name="Graphique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3781540"/>
              </p:ext>
            </p:extLst>
          </p:nvPr>
        </p:nvGraphicFramePr>
        <p:xfrm>
          <a:off x="5477774" y="1146178"/>
          <a:ext cx="5999033" cy="3766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577009" y="4620519"/>
            <a:ext cx="45390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Cas Hy.12 : Puissance </a:t>
            </a:r>
            <a:r>
              <a:rPr lang="fr-FR" dirty="0" smtClean="0"/>
              <a:t>frigorif</a:t>
            </a:r>
            <a:r>
              <a:rPr lang="fr-FR" dirty="0" smtClean="0"/>
              <a:t>ique </a:t>
            </a:r>
            <a:r>
              <a:rPr lang="fr-FR" dirty="0" smtClean="0"/>
              <a:t>apportée à la cellule </a:t>
            </a:r>
            <a:r>
              <a:rPr lang="fr-FR" dirty="0" smtClean="0"/>
              <a:t>(moins puissance liée au brassage) </a:t>
            </a:r>
            <a:r>
              <a:rPr lang="fr-FR" dirty="0" smtClean="0"/>
              <a:t>et température intérieure et extérieure pour un scénario hydraulique en refroidissement</a:t>
            </a:r>
            <a:endParaRPr lang="fr-FR" dirty="0"/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5863113" y="5074397"/>
            <a:ext cx="6209611" cy="12291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SzPct val="125000"/>
              <a:buFont typeface="Arial" pitchFamily="34" charset="0"/>
              <a:buChar char="•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801688" indent="-360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57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04975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defRPr sz="1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2152650" indent="-1143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à"/>
            </a:pP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Résultats des t</a:t>
            </a: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ests hydrauliques cohérents avec le </a:t>
            </a: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cas de référence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Ecart sur Hy.14 lié aux conditions météos défavorables</a:t>
            </a:r>
            <a:endParaRPr lang="fr-FR" sz="24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</p:txBody>
      </p:sp>
      <p:cxnSp>
        <p:nvCxnSpPr>
          <p:cNvPr id="9" name="Connecteur droit 8"/>
          <p:cNvCxnSpPr/>
          <p:nvPr/>
        </p:nvCxnSpPr>
        <p:spPr>
          <a:xfrm flipV="1">
            <a:off x="6046840" y="2720507"/>
            <a:ext cx="5338916" cy="1474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 flipV="1">
            <a:off x="6046840" y="1737281"/>
            <a:ext cx="5338916" cy="1474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22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8"/>
          </p:nvPr>
        </p:nvSpPr>
        <p:spPr>
          <a:xfrm>
            <a:off x="397601" y="1092459"/>
            <a:ext cx="11232000" cy="5256584"/>
          </a:xfrm>
        </p:spPr>
        <p:txBody>
          <a:bodyPr>
            <a:normAutofit/>
          </a:bodyPr>
          <a:lstStyle/>
          <a:p>
            <a:r>
              <a:rPr lang="fr-FR" sz="2400" dirty="0" smtClean="0"/>
              <a:t>Expérimentation opérationnelle à l’échelle d’une cellule </a:t>
            </a:r>
            <a:r>
              <a:rPr lang="fr-FR" sz="2400" dirty="0" err="1" smtClean="0"/>
              <a:t>Passys</a:t>
            </a:r>
            <a:r>
              <a:rPr lang="fr-FR" sz="2400" dirty="0" smtClean="0"/>
              <a:t> et en conditions climatiques extérieures</a:t>
            </a:r>
          </a:p>
          <a:p>
            <a:endParaRPr lang="fr-FR" sz="1800" dirty="0"/>
          </a:p>
          <a:p>
            <a:r>
              <a:rPr lang="fr-FR" sz="2400" dirty="0" smtClean="0"/>
              <a:t>Premiers résultats prometteurs</a:t>
            </a:r>
          </a:p>
          <a:p>
            <a:pPr marL="441325" lvl="1" indent="0">
              <a:buNone/>
            </a:pPr>
            <a:r>
              <a:rPr lang="fr-FR" sz="2000" dirty="0" smtClean="0"/>
              <a:t>Exploités en m</a:t>
            </a:r>
            <a:r>
              <a:rPr lang="fr-FR" sz="2000" dirty="0" smtClean="0"/>
              <a:t>odes </a:t>
            </a:r>
            <a:r>
              <a:rPr lang="fr-FR" sz="2000" dirty="0" smtClean="0"/>
              <a:t>chauffage </a:t>
            </a:r>
            <a:r>
              <a:rPr lang="fr-FR" sz="2000" dirty="0" smtClean="0"/>
              <a:t>et modes </a:t>
            </a:r>
            <a:r>
              <a:rPr lang="fr-FR" sz="2000" dirty="0" smtClean="0"/>
              <a:t>climatisation</a:t>
            </a:r>
          </a:p>
          <a:p>
            <a:pPr lvl="2"/>
            <a:r>
              <a:rPr lang="fr-FR" sz="1800" dirty="0"/>
              <a:t>P</a:t>
            </a:r>
            <a:r>
              <a:rPr lang="fr-FR" sz="1800" dirty="0" smtClean="0"/>
              <a:t>roblématique </a:t>
            </a:r>
            <a:r>
              <a:rPr lang="fr-FR" sz="1800" dirty="0" smtClean="0"/>
              <a:t>de la puissance </a:t>
            </a:r>
            <a:r>
              <a:rPr lang="fr-FR" sz="1800" dirty="0" smtClean="0"/>
              <a:t>limitée à injecter </a:t>
            </a:r>
            <a:r>
              <a:rPr lang="fr-FR" sz="1800" dirty="0" smtClean="0"/>
              <a:t>en climatisation</a:t>
            </a:r>
          </a:p>
          <a:p>
            <a:pPr lvl="2"/>
            <a:r>
              <a:rPr lang="fr-FR" sz="1800" dirty="0" smtClean="0"/>
              <a:t>L’a</a:t>
            </a:r>
            <a:r>
              <a:rPr lang="fr-FR" sz="1800" dirty="0" smtClean="0"/>
              <a:t>pparition </a:t>
            </a:r>
            <a:r>
              <a:rPr lang="fr-FR" sz="1800" dirty="0" smtClean="0"/>
              <a:t>de la condensation n’a pas impacté les résultats dans les configurations testées </a:t>
            </a:r>
          </a:p>
          <a:p>
            <a:pPr marL="441325" lvl="1" indent="0">
              <a:buNone/>
            </a:pPr>
            <a:endParaRPr lang="fr-FR" sz="2000" dirty="0"/>
          </a:p>
          <a:p>
            <a:r>
              <a:rPr lang="fr-FR" sz="2400" dirty="0" smtClean="0"/>
              <a:t>Pour la suite </a:t>
            </a:r>
            <a:r>
              <a:rPr lang="fr-FR" sz="2400" dirty="0"/>
              <a:t>:</a:t>
            </a:r>
            <a:endParaRPr lang="fr-FR" sz="2400" dirty="0" smtClean="0"/>
          </a:p>
          <a:p>
            <a:pPr lvl="1"/>
            <a:r>
              <a:rPr lang="fr-FR" sz="2000" dirty="0" smtClean="0"/>
              <a:t>Confirmer </a:t>
            </a:r>
            <a:r>
              <a:rPr lang="fr-FR" sz="2000" dirty="0" smtClean="0"/>
              <a:t>ces </a:t>
            </a:r>
            <a:r>
              <a:rPr lang="fr-FR" sz="2000" dirty="0" smtClean="0"/>
              <a:t>premiers résultats</a:t>
            </a:r>
          </a:p>
          <a:p>
            <a:pPr lvl="1"/>
            <a:r>
              <a:rPr lang="fr-FR" sz="2000" dirty="0" smtClean="0"/>
              <a:t>Passage à l’échelle d’une maison</a:t>
            </a:r>
          </a:p>
          <a:p>
            <a:pPr lvl="1"/>
            <a:r>
              <a:rPr lang="fr-FR" sz="2000" dirty="0" smtClean="0"/>
              <a:t>Réduire </a:t>
            </a:r>
            <a:r>
              <a:rPr lang="fr-FR" sz="2000" dirty="0" smtClean="0"/>
              <a:t>la durée du test</a:t>
            </a:r>
          </a:p>
          <a:p>
            <a:endParaRPr lang="en-US" sz="240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>
          <a:xfrm>
            <a:off x="1642623" y="211470"/>
            <a:ext cx="10151505" cy="774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 Conclusion et perspectives</a:t>
            </a:r>
            <a:endParaRPr lang="en-US" sz="24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11</a:t>
            </a:fld>
            <a:endParaRPr lang="en-US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04932" y="3973485"/>
            <a:ext cx="2438743" cy="185848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323" y="3973485"/>
            <a:ext cx="2477984" cy="1858488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186914" y="5867359"/>
            <a:ext cx="1787390" cy="369332"/>
          </a:xfrm>
          <a:prstGeom prst="rect">
            <a:avLst/>
          </a:prstGeom>
          <a:gradFill flip="none" rotWithShape="1">
            <a:gsLst>
              <a:gs pos="0">
                <a:schemeClr val="tx2">
                  <a:shade val="30000"/>
                  <a:satMod val="115000"/>
                </a:schemeClr>
              </a:gs>
              <a:gs pos="50000">
                <a:schemeClr val="tx2">
                  <a:shade val="67500"/>
                  <a:satMod val="115000"/>
                </a:schemeClr>
              </a:gs>
              <a:gs pos="100000">
                <a:schemeClr val="tx2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Passys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Cell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9304932" y="5872674"/>
            <a:ext cx="2137509" cy="369332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 Size House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 descr="Preview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29597">
            <a:off x="11170449" y="5373586"/>
            <a:ext cx="856136" cy="603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/>
          <p:cNvSpPr txBox="1"/>
          <p:nvPr/>
        </p:nvSpPr>
        <p:spPr>
          <a:xfrm rot="20260801">
            <a:off x="7814824" y="5465149"/>
            <a:ext cx="1098921" cy="584775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600" b="1" dirty="0" smtClean="0"/>
              <a:t>2</a:t>
            </a:r>
            <a:r>
              <a:rPr lang="fr-FR" sz="1600" b="1" baseline="30000" dirty="0" smtClean="0"/>
              <a:t>nd</a:t>
            </a:r>
            <a:r>
              <a:rPr lang="fr-FR" sz="1600" b="1" dirty="0" smtClean="0"/>
              <a:t> Round of tests</a:t>
            </a:r>
            <a:endParaRPr lang="fr-FR" sz="1600" b="1" dirty="0"/>
          </a:p>
        </p:txBody>
      </p:sp>
    </p:spTree>
    <p:extLst>
      <p:ext uri="{BB962C8B-B14F-4D97-AF65-F5344CB8AC3E}">
        <p14:creationId xmlns:p14="http://schemas.microsoft.com/office/powerpoint/2010/main" val="59671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2800" dirty="0" smtClean="0">
                <a:solidFill>
                  <a:schemeClr val="tx1"/>
                </a:solidFill>
              </a:rPr>
              <a:t>MERCI pour VOTRE ATTENTION,</a:t>
            </a:r>
            <a:br>
              <a:rPr lang="fr-FR" sz="2800" dirty="0" smtClean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71274" t="35137" r="407" b="46233"/>
          <a:stretch/>
        </p:blipFill>
        <p:spPr>
          <a:xfrm>
            <a:off x="1" y="5639353"/>
            <a:ext cx="1200726" cy="121864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557" y="5951070"/>
            <a:ext cx="2232443" cy="90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77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9873343" cy="4351338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Page de garde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Intro : 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Méthode estimation HLC – SEREINE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Méthode en mode refroidissement = échelle 1m</a:t>
            </a:r>
            <a:r>
              <a:rPr lang="fr-FR" baseline="30000" dirty="0" smtClean="0"/>
              <a:t>3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Manip mise en œuvre 40m3 + conditions </a:t>
            </a:r>
            <a:r>
              <a:rPr lang="fr-FR" dirty="0" err="1" smtClean="0"/>
              <a:t>ext</a:t>
            </a:r>
            <a:r>
              <a:rPr lang="fr-FR" dirty="0" smtClean="0"/>
              <a:t> : cellule </a:t>
            </a:r>
            <a:r>
              <a:rPr lang="fr-FR" dirty="0" err="1" smtClean="0"/>
              <a:t>Passys</a:t>
            </a:r>
            <a:endParaRPr lang="fr-FR" dirty="0" smtClean="0"/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Scénarios mis en œuvres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Résultats  HTR théorique et </a:t>
            </a:r>
            <a:r>
              <a:rPr lang="fr-FR" dirty="0" err="1" smtClean="0"/>
              <a:t>étanchétié</a:t>
            </a:r>
            <a:r>
              <a:rPr lang="fr-FR" dirty="0" smtClean="0"/>
              <a:t> à l’air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Résultats évolutions </a:t>
            </a:r>
            <a:r>
              <a:rPr lang="fr-FR" dirty="0" err="1" smtClean="0"/>
              <a:t>temper</a:t>
            </a:r>
            <a:r>
              <a:rPr lang="fr-FR" dirty="0" smtClean="0"/>
              <a:t> &amp; consos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Modèle RC de calibration &amp; résultats hydraulique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Pb de la condensation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Conclusion &amp; perspectives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5842000" cy="365125"/>
          </a:xfrm>
        </p:spPr>
        <p:txBody>
          <a:bodyPr/>
          <a:lstStyle/>
          <a:p>
            <a:r>
              <a:rPr lang="en-US" smtClean="0"/>
              <a:t>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04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fr-FR" sz="3300" dirty="0" smtClean="0"/>
              <a:t>Introduction</a:t>
            </a:r>
          </a:p>
          <a:p>
            <a:pPr marL="0" indent="0">
              <a:buNone/>
            </a:pPr>
            <a:r>
              <a:rPr lang="fr-FR" sz="2400" dirty="0"/>
              <a:t>	</a:t>
            </a:r>
            <a:r>
              <a:rPr lang="fr-FR" sz="2400" dirty="0" smtClean="0"/>
              <a:t>de l’importance de mesurer la performance thermique de l’enveloppe</a:t>
            </a:r>
            <a:endParaRPr lang="en-US" sz="2400" dirty="0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2</a:t>
            </a:fld>
            <a:endParaRPr lang="en-US" dirty="0"/>
          </a:p>
        </p:txBody>
      </p:sp>
      <p:grpSp>
        <p:nvGrpSpPr>
          <p:cNvPr id="11" name="Groupe 10"/>
          <p:cNvGrpSpPr/>
          <p:nvPr/>
        </p:nvGrpSpPr>
        <p:grpSpPr>
          <a:xfrm>
            <a:off x="1422401" y="1947632"/>
            <a:ext cx="6292970" cy="3572852"/>
            <a:chOff x="3630098" y="1125656"/>
            <a:chExt cx="8554191" cy="3718560"/>
          </a:xfrm>
        </p:grpSpPr>
        <p:graphicFrame>
          <p:nvGraphicFramePr>
            <p:cNvPr id="12" name="Graphique 1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082541393"/>
                </p:ext>
              </p:extLst>
            </p:nvPr>
          </p:nvGraphicFramePr>
          <p:xfrm>
            <a:off x="3630098" y="1125656"/>
            <a:ext cx="8554191" cy="37185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13" name="Connecteur droit 12"/>
            <p:cNvCxnSpPr/>
            <p:nvPr/>
          </p:nvCxnSpPr>
          <p:spPr>
            <a:xfrm>
              <a:off x="5185122" y="3268510"/>
              <a:ext cx="6178106" cy="767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flipV="1">
              <a:off x="5107389" y="1704926"/>
              <a:ext cx="6178106" cy="75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>
              <a:off x="5237765" y="2618108"/>
              <a:ext cx="415082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C462D79D-F54B-492C-BCF4-BFD4A4BC78E4}"/>
              </a:ext>
            </a:extLst>
          </p:cNvPr>
          <p:cNvSpPr>
            <a:spLocks noGrp="1"/>
          </p:cNvSpPr>
          <p:nvPr/>
        </p:nvSpPr>
        <p:spPr bwMode="gray">
          <a:xfrm>
            <a:off x="2141537" y="1489235"/>
            <a:ext cx="5385933" cy="9129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Tx/>
              <a:buNone/>
              <a:defRPr lang="fr-FR" sz="2000" b="1" kern="1200" cap="small" dirty="0">
                <a:solidFill>
                  <a:srgbClr val="308975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spcBef>
                <a:spcPts val="0"/>
              </a:spcBef>
              <a:buFont typeface="Arial" pitchFamily="34" charset="0"/>
              <a:buNone/>
              <a:defRPr lang="fr-FR" sz="1400" b="1" kern="1200" cap="all" baseline="0" dirty="0">
                <a:solidFill>
                  <a:srgbClr val="0079A4"/>
                </a:solidFill>
                <a:effectLst/>
                <a:latin typeface="Arial" panose="020B0604020202020204" pitchFamily="34" charset="0"/>
                <a:ea typeface="+mn-ea"/>
                <a:cs typeface="Times New Roman" panose="02020603050405020304" pitchFamily="18" charset="0"/>
              </a:defRPr>
            </a:lvl2pPr>
            <a:lvl3pPr marL="190500" indent="-190500" algn="l" defTabSz="914400" rtl="0" eaLnBrk="1" latinLnBrk="0" hangingPunct="1">
              <a:spcBef>
                <a:spcPts val="0"/>
              </a:spcBef>
              <a:buFont typeface="Arial" pitchFamily="34" charset="0"/>
              <a:buChar char="&gt;"/>
              <a:defRPr lang="fr-FR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Mesurer la performance pour </a:t>
            </a:r>
            <a:r>
              <a:rPr lang="fr-FR" sz="2400" dirty="0" smtClean="0">
                <a:solidFill>
                  <a:schemeClr val="tx1"/>
                </a:solidFill>
              </a:rPr>
              <a:t>Comprendre et réduire les écarts</a:t>
            </a:r>
            <a:endParaRPr lang="fr-FR" sz="2400" dirty="0">
              <a:solidFill>
                <a:schemeClr val="tx1"/>
              </a:solidFill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44A9774-0FCF-447C-9C71-2F29071A10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76792" y="2964150"/>
            <a:ext cx="3111307" cy="2633098"/>
          </a:xfrm>
          <a:prstGeom prst="rect">
            <a:avLst/>
          </a:prstGeom>
        </p:spPr>
      </p:pic>
      <p:pic>
        <p:nvPicPr>
          <p:cNvPr id="18" name="Picture 2" descr="RÃ©sultat de recherche d'images pour &quot;sur mesure&quot;">
            <a:extLst>
              <a:ext uri="{FF2B5EF4-FFF2-40B4-BE49-F238E27FC236}">
                <a16:creationId xmlns:a16="http://schemas.microsoft.com/office/drawing/2014/main" id="{0E19A421-8F8A-4436-9B78-0748B556D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64" y="2703185"/>
            <a:ext cx="1966588" cy="59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Groupe 18"/>
          <p:cNvGrpSpPr/>
          <p:nvPr/>
        </p:nvGrpSpPr>
        <p:grpSpPr>
          <a:xfrm>
            <a:off x="225368" y="4943930"/>
            <a:ext cx="7859228" cy="1659633"/>
            <a:chOff x="310330" y="2610398"/>
            <a:chExt cx="8109836" cy="1659633"/>
          </a:xfrm>
        </p:grpSpPr>
        <p:pic>
          <p:nvPicPr>
            <p:cNvPr id="20" name="Espace réservé du contenu 5">
              <a:extLst>
                <a:ext uri="{FF2B5EF4-FFF2-40B4-BE49-F238E27FC236}">
                  <a16:creationId xmlns:a16="http://schemas.microsoft.com/office/drawing/2014/main" id="{0FEE7A13-FA88-4823-9AAE-355631B887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978" t="5071" r="15479" b="15541"/>
            <a:stretch/>
          </p:blipFill>
          <p:spPr bwMode="gray">
            <a:xfrm>
              <a:off x="893576" y="2905972"/>
              <a:ext cx="774402" cy="630136"/>
            </a:xfrm>
            <a:prstGeom prst="rect">
              <a:avLst/>
            </a:prstGeom>
            <a:ln w="28575">
              <a:noFill/>
            </a:ln>
          </p:spPr>
        </p:pic>
        <p:graphicFrame>
          <p:nvGraphicFramePr>
            <p:cNvPr id="21" name="Diagramme 20"/>
            <p:cNvGraphicFramePr/>
            <p:nvPr>
              <p:extLst>
                <p:ext uri="{D42A27DB-BD31-4B8C-83A1-F6EECF244321}">
                  <p14:modId xmlns:p14="http://schemas.microsoft.com/office/powerpoint/2010/main" val="2396221988"/>
                </p:ext>
              </p:extLst>
            </p:nvPr>
          </p:nvGraphicFramePr>
          <p:xfrm>
            <a:off x="310330" y="2610398"/>
            <a:ext cx="8109836" cy="165963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</p:grpSp>
      <p:sp>
        <p:nvSpPr>
          <p:cNvPr id="22" name="Rectangle 21"/>
          <p:cNvSpPr/>
          <p:nvPr/>
        </p:nvSpPr>
        <p:spPr>
          <a:xfrm>
            <a:off x="5256317" y="3378380"/>
            <a:ext cx="436789" cy="628140"/>
          </a:xfrm>
          <a:prstGeom prst="rect">
            <a:avLst/>
          </a:prstGeom>
          <a:pattFill prst="wdUpDiag">
            <a:fgClr>
              <a:schemeClr val="bg1"/>
            </a:fgClr>
            <a:bgClr>
              <a:srgbClr val="5B9BD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6666763" y="2552411"/>
            <a:ext cx="436789" cy="833346"/>
          </a:xfrm>
          <a:prstGeom prst="rect">
            <a:avLst/>
          </a:prstGeom>
          <a:pattFill prst="openDmnd">
            <a:fgClr>
              <a:schemeClr val="bg1"/>
            </a:fgClr>
            <a:bgClr>
              <a:srgbClr val="5B9BD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/>
          <p:cNvCxnSpPr/>
          <p:nvPr/>
        </p:nvCxnSpPr>
        <p:spPr>
          <a:xfrm flipV="1">
            <a:off x="4264495" y="3368743"/>
            <a:ext cx="0" cy="626639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flipV="1">
            <a:off x="4281795" y="2537094"/>
            <a:ext cx="5193" cy="833373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à coins arrondis 25"/>
          <p:cNvSpPr/>
          <p:nvPr/>
        </p:nvSpPr>
        <p:spPr>
          <a:xfrm>
            <a:off x="4826259" y="2356129"/>
            <a:ext cx="1465664" cy="3849140"/>
          </a:xfrm>
          <a:prstGeom prst="roundRect">
            <a:avLst/>
          </a:prstGeom>
          <a:noFill/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Picture 2" descr="question - question mark photos et images de collection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243" y="2482433"/>
            <a:ext cx="556972" cy="74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6660066" y="3385757"/>
            <a:ext cx="436789" cy="628140"/>
          </a:xfrm>
          <a:prstGeom prst="rect">
            <a:avLst/>
          </a:prstGeom>
          <a:pattFill prst="wdUpDiag">
            <a:fgClr>
              <a:schemeClr val="bg1"/>
            </a:fgClr>
            <a:bgClr>
              <a:srgbClr val="5B9BD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094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Méthode d’</a:t>
            </a:r>
            <a:r>
              <a:rPr lang="fr-FR" dirty="0"/>
              <a:t>e</a:t>
            </a:r>
            <a:r>
              <a:rPr lang="fr-FR" dirty="0" smtClean="0"/>
              <a:t>stimation du HLC</a:t>
            </a:r>
          </a:p>
          <a:p>
            <a:pPr marL="0" indent="0">
              <a:buNone/>
            </a:pPr>
            <a:r>
              <a:rPr lang="fr-FR" dirty="0"/>
              <a:t>	</a:t>
            </a:r>
            <a:r>
              <a:rPr lang="fr-FR" dirty="0" smtClean="0"/>
              <a:t>Exemple de SEREINE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3</a:t>
            </a:fld>
            <a:endParaRPr lang="en-US" dirty="0"/>
          </a:p>
        </p:txBody>
      </p:sp>
      <p:pic>
        <p:nvPicPr>
          <p:cNvPr id="13" name="Graphique 35">
            <a:extLst>
              <a:ext uri="{FF2B5EF4-FFF2-40B4-BE49-F238E27FC236}">
                <a16:creationId xmlns:a16="http://schemas.microsoft.com/office/drawing/2014/main" id="{4E56BB9C-837A-4C16-B5A5-DC1969547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lc="http://schemas.openxmlformats.org/drawingml/2006/lockedCanvas"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8267140" y="4376705"/>
            <a:ext cx="3170562" cy="1821795"/>
          </a:xfrm>
          <a:prstGeom prst="rect">
            <a:avLst/>
          </a:prstGeom>
        </p:spPr>
      </p:pic>
      <p:sp>
        <p:nvSpPr>
          <p:cNvPr id="14" name="ZoneTexte 41">
            <a:extLst>
              <a:ext uri="{FF2B5EF4-FFF2-40B4-BE49-F238E27FC236}">
                <a16:creationId xmlns:a16="http://schemas.microsoft.com/office/drawing/2014/main" id="{3E2BEECF-983E-4DB4-B3E0-C5CDD3D8EFCD}"/>
              </a:ext>
            </a:extLst>
          </p:cNvPr>
          <p:cNvSpPr txBox="1"/>
          <p:nvPr/>
        </p:nvSpPr>
        <p:spPr>
          <a:xfrm>
            <a:off x="6860549" y="3593317"/>
            <a:ext cx="5424807" cy="933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2b. </a:t>
            </a:r>
            <a:r>
              <a:rPr kumimoji="0" lang="fr-FR" sz="2000" b="1" i="0" u="sng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Optimisation</a:t>
            </a:r>
            <a:r>
              <a:rPr kumimoji="0" lang="fr-FR" sz="2000" b="0" i="0" u="sng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</a:t>
            </a:r>
            <a:r>
              <a:rPr kumimoji="0" lang="fr-FR" sz="1733" b="0" i="0" u="sng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Trouver le jeu de </a:t>
            </a:r>
            <a:r>
              <a:rPr kumimoji="0" lang="fr-FR" sz="1733" b="0" i="0" u="sng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paramètres</a:t>
            </a:r>
            <a:r>
              <a:rPr kumimoji="0" lang="fr-FR" sz="1733" b="0" i="0" u="sng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733" b="0" i="0" u="sng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R,C pour minimiser la différence entre mesures et simulations</a:t>
            </a:r>
            <a:endParaRPr kumimoji="0" lang="fr-FR" sz="1733" b="0" i="0" u="sng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ZoneTexte 43">
            <a:extLst>
              <a:ext uri="{FF2B5EF4-FFF2-40B4-BE49-F238E27FC236}">
                <a16:creationId xmlns:a16="http://schemas.microsoft.com/office/drawing/2014/main" id="{46B368B4-900F-45FC-BBE5-3CCEB7382014}"/>
              </a:ext>
            </a:extLst>
          </p:cNvPr>
          <p:cNvSpPr txBox="1"/>
          <p:nvPr/>
        </p:nvSpPr>
        <p:spPr>
          <a:xfrm>
            <a:off x="7293376" y="1060205"/>
            <a:ext cx="2946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57816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sng" strike="noStrike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</a:defRPr>
            </a:lvl1pPr>
            <a:lvl2pPr marL="478908" defTabSz="957816">
              <a:defRPr sz="1900"/>
            </a:lvl2pPr>
            <a:lvl3pPr marL="957816" defTabSz="957816">
              <a:defRPr sz="1900"/>
            </a:lvl3pPr>
            <a:lvl4pPr marL="1436724" defTabSz="957816">
              <a:defRPr sz="1900"/>
            </a:lvl4pPr>
            <a:lvl5pPr marL="1915631" defTabSz="957816">
              <a:defRPr sz="1900"/>
            </a:lvl5pPr>
            <a:lvl6pPr marL="2394539" defTabSz="957816">
              <a:defRPr sz="1900"/>
            </a:lvl6pPr>
            <a:lvl7pPr marL="2873447" defTabSz="957816">
              <a:defRPr sz="1900"/>
            </a:lvl7pPr>
            <a:lvl8pPr marL="3352355" defTabSz="957816">
              <a:defRPr sz="1900"/>
            </a:lvl8pPr>
            <a:lvl9pPr marL="3831263" defTabSz="957816">
              <a:defRPr sz="1900"/>
            </a:lvl9pPr>
          </a:lstStyle>
          <a:p>
            <a:r>
              <a:rPr lang="fr-FR" b="1" dirty="0" smtClean="0"/>
              <a:t>2a. </a:t>
            </a:r>
            <a:r>
              <a:rPr lang="fr-FR" b="1" dirty="0" smtClean="0"/>
              <a:t>Modèle </a:t>
            </a:r>
            <a:r>
              <a:rPr lang="fr-FR" b="1" dirty="0" smtClean="0"/>
              <a:t>numérique </a:t>
            </a:r>
            <a:endParaRPr lang="fr-FR" b="1" dirty="0"/>
          </a:p>
        </p:txBody>
      </p:sp>
      <p:sp>
        <p:nvSpPr>
          <p:cNvPr id="16" name="Forme libre 15">
            <a:extLst>
              <a:ext uri="{FF2B5EF4-FFF2-40B4-BE49-F238E27FC236}">
                <a16:creationId xmlns:a16="http://schemas.microsoft.com/office/drawing/2014/main" id="{920FBC8E-AF6C-46AF-BAB0-BA92A090BC7D}"/>
              </a:ext>
            </a:extLst>
          </p:cNvPr>
          <p:cNvSpPr/>
          <p:nvPr/>
        </p:nvSpPr>
        <p:spPr>
          <a:xfrm>
            <a:off x="8567539" y="4593884"/>
            <a:ext cx="2319096" cy="863472"/>
          </a:xfrm>
          <a:custGeom>
            <a:avLst/>
            <a:gdLst>
              <a:gd name="connsiteX0" fmla="*/ 0 w 2499360"/>
              <a:gd name="connsiteY0" fmla="*/ 931427 h 1031417"/>
              <a:gd name="connsiteX1" fmla="*/ 175260 w 2499360"/>
              <a:gd name="connsiteY1" fmla="*/ 916187 h 1031417"/>
              <a:gd name="connsiteX2" fmla="*/ 297180 w 2499360"/>
              <a:gd name="connsiteY2" fmla="*/ 1000007 h 1031417"/>
              <a:gd name="connsiteX3" fmla="*/ 495300 w 2499360"/>
              <a:gd name="connsiteY3" fmla="*/ 1030487 h 1031417"/>
              <a:gd name="connsiteX4" fmla="*/ 640080 w 2499360"/>
              <a:gd name="connsiteY4" fmla="*/ 969527 h 1031417"/>
              <a:gd name="connsiteX5" fmla="*/ 701040 w 2499360"/>
              <a:gd name="connsiteY5" fmla="*/ 596147 h 1031417"/>
              <a:gd name="connsiteX6" fmla="*/ 800100 w 2499360"/>
              <a:gd name="connsiteY6" fmla="*/ 215147 h 1031417"/>
              <a:gd name="connsiteX7" fmla="*/ 899160 w 2499360"/>
              <a:gd name="connsiteY7" fmla="*/ 9407 h 1031417"/>
              <a:gd name="connsiteX8" fmla="*/ 1097280 w 2499360"/>
              <a:gd name="connsiteY8" fmla="*/ 32267 h 1031417"/>
              <a:gd name="connsiteX9" fmla="*/ 1379220 w 2499360"/>
              <a:gd name="connsiteY9" fmla="*/ 9407 h 1031417"/>
              <a:gd name="connsiteX10" fmla="*/ 1493520 w 2499360"/>
              <a:gd name="connsiteY10" fmla="*/ 55127 h 1031417"/>
              <a:gd name="connsiteX11" fmla="*/ 1836420 w 2499360"/>
              <a:gd name="connsiteY11" fmla="*/ 24647 h 1031417"/>
              <a:gd name="connsiteX12" fmla="*/ 1927860 w 2499360"/>
              <a:gd name="connsiteY12" fmla="*/ 70367 h 1031417"/>
              <a:gd name="connsiteX13" fmla="*/ 1958340 w 2499360"/>
              <a:gd name="connsiteY13" fmla="*/ 260867 h 1031417"/>
              <a:gd name="connsiteX14" fmla="*/ 2278380 w 2499360"/>
              <a:gd name="connsiteY14" fmla="*/ 497087 h 1031417"/>
              <a:gd name="connsiteX15" fmla="*/ 2499360 w 2499360"/>
              <a:gd name="connsiteY15" fmla="*/ 565667 h 1031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99360" h="1031417">
                <a:moveTo>
                  <a:pt x="0" y="931427"/>
                </a:moveTo>
                <a:cubicBezTo>
                  <a:pt x="62865" y="918092"/>
                  <a:pt x="125730" y="904757"/>
                  <a:pt x="175260" y="916187"/>
                </a:cubicBezTo>
                <a:cubicBezTo>
                  <a:pt x="224790" y="927617"/>
                  <a:pt x="243840" y="980957"/>
                  <a:pt x="297180" y="1000007"/>
                </a:cubicBezTo>
                <a:cubicBezTo>
                  <a:pt x="350520" y="1019057"/>
                  <a:pt x="438150" y="1035567"/>
                  <a:pt x="495300" y="1030487"/>
                </a:cubicBezTo>
                <a:cubicBezTo>
                  <a:pt x="552450" y="1025407"/>
                  <a:pt x="605790" y="1041917"/>
                  <a:pt x="640080" y="969527"/>
                </a:cubicBezTo>
                <a:cubicBezTo>
                  <a:pt x="674370" y="897137"/>
                  <a:pt x="674370" y="721877"/>
                  <a:pt x="701040" y="596147"/>
                </a:cubicBezTo>
                <a:cubicBezTo>
                  <a:pt x="727710" y="470417"/>
                  <a:pt x="767080" y="312937"/>
                  <a:pt x="800100" y="215147"/>
                </a:cubicBezTo>
                <a:cubicBezTo>
                  <a:pt x="833120" y="117357"/>
                  <a:pt x="849630" y="39887"/>
                  <a:pt x="899160" y="9407"/>
                </a:cubicBezTo>
                <a:cubicBezTo>
                  <a:pt x="948690" y="-21073"/>
                  <a:pt x="1017270" y="32267"/>
                  <a:pt x="1097280" y="32267"/>
                </a:cubicBezTo>
                <a:cubicBezTo>
                  <a:pt x="1177290" y="32267"/>
                  <a:pt x="1313180" y="5597"/>
                  <a:pt x="1379220" y="9407"/>
                </a:cubicBezTo>
                <a:cubicBezTo>
                  <a:pt x="1445260" y="13217"/>
                  <a:pt x="1417320" y="52587"/>
                  <a:pt x="1493520" y="55127"/>
                </a:cubicBezTo>
                <a:cubicBezTo>
                  <a:pt x="1569720" y="57667"/>
                  <a:pt x="1764030" y="22107"/>
                  <a:pt x="1836420" y="24647"/>
                </a:cubicBezTo>
                <a:cubicBezTo>
                  <a:pt x="1908810" y="27187"/>
                  <a:pt x="1907540" y="30997"/>
                  <a:pt x="1927860" y="70367"/>
                </a:cubicBezTo>
                <a:cubicBezTo>
                  <a:pt x="1948180" y="109737"/>
                  <a:pt x="1899920" y="189747"/>
                  <a:pt x="1958340" y="260867"/>
                </a:cubicBezTo>
                <a:cubicBezTo>
                  <a:pt x="2016760" y="331987"/>
                  <a:pt x="2188210" y="446287"/>
                  <a:pt x="2278380" y="497087"/>
                </a:cubicBezTo>
                <a:cubicBezTo>
                  <a:pt x="2368550" y="547887"/>
                  <a:pt x="2433955" y="556777"/>
                  <a:pt x="2499360" y="565667"/>
                </a:cubicBezTo>
              </a:path>
            </a:pathLst>
          </a:custGeom>
          <a:noFill/>
          <a:ln w="19050" cap="flat" cmpd="sng" algn="ctr">
            <a:solidFill>
              <a:srgbClr val="4BACC6"/>
            </a:solidFill>
            <a:prstDash val="solid"/>
          </a:ln>
          <a:effectLst/>
        </p:spPr>
        <p:txBody>
          <a:bodyPr rtlCol="0" anchor="ctr"/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058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8" name="Groupe 17"/>
          <p:cNvGrpSpPr/>
          <p:nvPr/>
        </p:nvGrpSpPr>
        <p:grpSpPr>
          <a:xfrm>
            <a:off x="850402" y="1727833"/>
            <a:ext cx="4834745" cy="3474354"/>
            <a:chOff x="1242933" y="1675966"/>
            <a:chExt cx="4834745" cy="3474354"/>
          </a:xfrm>
        </p:grpSpPr>
        <p:pic>
          <p:nvPicPr>
            <p:cNvPr id="19" name="Picture 10">
              <a:extLst>
                <a:ext uri="{FF2B5EF4-FFF2-40B4-BE49-F238E27FC236}">
                  <a16:creationId xmlns:a16="http://schemas.microsoft.com/office/drawing/2014/main" id="{536ED35F-D349-4943-A76C-D828DF3ED8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1641" y="2519511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Forme libre 19">
              <a:extLst>
                <a:ext uri="{FF2B5EF4-FFF2-40B4-BE49-F238E27FC236}">
                  <a16:creationId xmlns:a16="http://schemas.microsoft.com/office/drawing/2014/main" id="{7888DF92-5B20-48FB-9078-48F6EA4A7C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44920" y="2262431"/>
              <a:ext cx="3046186" cy="2698213"/>
            </a:xfrm>
            <a:custGeom>
              <a:avLst/>
              <a:gdLst>
                <a:gd name="connsiteX0" fmla="*/ 8546 w 4563454"/>
                <a:gd name="connsiteY0" fmla="*/ 4042160 h 4042160"/>
                <a:gd name="connsiteX1" fmla="*/ 4563454 w 4563454"/>
                <a:gd name="connsiteY1" fmla="*/ 4042160 h 4042160"/>
                <a:gd name="connsiteX2" fmla="*/ 4563454 w 4563454"/>
                <a:gd name="connsiteY2" fmla="*/ 1529697 h 4042160"/>
                <a:gd name="connsiteX3" fmla="*/ 2273181 w 4563454"/>
                <a:gd name="connsiteY3" fmla="*/ 0 h 4042160"/>
                <a:gd name="connsiteX4" fmla="*/ 0 w 4563454"/>
                <a:gd name="connsiteY4" fmla="*/ 1504060 h 4042160"/>
                <a:gd name="connsiteX5" fmla="*/ 8546 w 4563454"/>
                <a:gd name="connsiteY5" fmla="*/ 4042160 h 404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3454" h="4042160">
                  <a:moveTo>
                    <a:pt x="8546" y="4042160"/>
                  </a:moveTo>
                  <a:lnTo>
                    <a:pt x="4563454" y="4042160"/>
                  </a:lnTo>
                  <a:lnTo>
                    <a:pt x="4563454" y="1529697"/>
                  </a:lnTo>
                  <a:lnTo>
                    <a:pt x="2273181" y="0"/>
                  </a:lnTo>
                  <a:lnTo>
                    <a:pt x="0" y="1504060"/>
                  </a:lnTo>
                  <a:cubicBezTo>
                    <a:pt x="2849" y="2350093"/>
                    <a:pt x="5697" y="3196127"/>
                    <a:pt x="8546" y="404216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78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058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Forme libre 20">
                  <a:extLst>
                    <a:ext uri="{FF2B5EF4-FFF2-40B4-BE49-F238E27FC236}">
                      <a16:creationId xmlns:a16="http://schemas.microsoft.com/office/drawing/2014/main" id="{1D674406-1A37-495E-9C2C-28481AF37C9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631155" y="2549557"/>
                  <a:ext cx="2589243" cy="2216360"/>
                </a:xfrm>
                <a:custGeom>
                  <a:avLst/>
                  <a:gdLst>
                    <a:gd name="connsiteX0" fmla="*/ 8546 w 4563454"/>
                    <a:gd name="connsiteY0" fmla="*/ 4042160 h 4042160"/>
                    <a:gd name="connsiteX1" fmla="*/ 4563454 w 4563454"/>
                    <a:gd name="connsiteY1" fmla="*/ 4042160 h 4042160"/>
                    <a:gd name="connsiteX2" fmla="*/ 4563454 w 4563454"/>
                    <a:gd name="connsiteY2" fmla="*/ 1529697 h 4042160"/>
                    <a:gd name="connsiteX3" fmla="*/ 2273181 w 4563454"/>
                    <a:gd name="connsiteY3" fmla="*/ 0 h 4042160"/>
                    <a:gd name="connsiteX4" fmla="*/ 0 w 4563454"/>
                    <a:gd name="connsiteY4" fmla="*/ 1504060 h 4042160"/>
                    <a:gd name="connsiteX5" fmla="*/ 8546 w 4563454"/>
                    <a:gd name="connsiteY5" fmla="*/ 4042160 h 4042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63454" h="4042160">
                      <a:moveTo>
                        <a:pt x="8546" y="4042160"/>
                      </a:moveTo>
                      <a:lnTo>
                        <a:pt x="4563454" y="4042160"/>
                      </a:lnTo>
                      <a:lnTo>
                        <a:pt x="4563454" y="1529697"/>
                      </a:lnTo>
                      <a:lnTo>
                        <a:pt x="2273181" y="0"/>
                      </a:lnTo>
                      <a:lnTo>
                        <a:pt x="0" y="1504060"/>
                      </a:lnTo>
                      <a:cubicBezTo>
                        <a:pt x="2849" y="2350093"/>
                        <a:pt x="5697" y="3196127"/>
                        <a:pt x="8546" y="404216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de-DE"/>
                  </a:defPPr>
                  <a:lvl1pPr marL="0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78908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57816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36724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15631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94539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73447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52355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31263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5781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fr-FR" sz="2058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" lastClr="FFFF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 </m:t>
                        </m:r>
                      </m:oMath>
                    </m:oMathPara>
                  </a14:m>
                  <a:endParaRPr kumimoji="0" lang="fr-FR" sz="2058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7" name="Forme libre 36">
                  <a:extLst>
                    <a:ext uri="{FF2B5EF4-FFF2-40B4-BE49-F238E27FC236}">
                      <a16:creationId xmlns:a16="http://schemas.microsoft.com/office/drawing/2014/main" id="{1D674406-1A37-495E-9C2C-28481AF37C9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1155" y="2549557"/>
                  <a:ext cx="2589243" cy="2216360"/>
                </a:xfrm>
                <a:custGeom>
                  <a:avLst/>
                  <a:gdLst>
                    <a:gd name="connsiteX0" fmla="*/ 8546 w 4563454"/>
                    <a:gd name="connsiteY0" fmla="*/ 4042160 h 4042160"/>
                    <a:gd name="connsiteX1" fmla="*/ 4563454 w 4563454"/>
                    <a:gd name="connsiteY1" fmla="*/ 4042160 h 4042160"/>
                    <a:gd name="connsiteX2" fmla="*/ 4563454 w 4563454"/>
                    <a:gd name="connsiteY2" fmla="*/ 1529697 h 4042160"/>
                    <a:gd name="connsiteX3" fmla="*/ 2273181 w 4563454"/>
                    <a:gd name="connsiteY3" fmla="*/ 0 h 4042160"/>
                    <a:gd name="connsiteX4" fmla="*/ 0 w 4563454"/>
                    <a:gd name="connsiteY4" fmla="*/ 1504060 h 4042160"/>
                    <a:gd name="connsiteX5" fmla="*/ 8546 w 4563454"/>
                    <a:gd name="connsiteY5" fmla="*/ 4042160 h 4042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63454" h="4042160">
                      <a:moveTo>
                        <a:pt x="8546" y="4042160"/>
                      </a:moveTo>
                      <a:lnTo>
                        <a:pt x="4563454" y="4042160"/>
                      </a:lnTo>
                      <a:lnTo>
                        <a:pt x="4563454" y="1529697"/>
                      </a:lnTo>
                      <a:lnTo>
                        <a:pt x="2273181" y="0"/>
                      </a:lnTo>
                      <a:lnTo>
                        <a:pt x="0" y="1504060"/>
                      </a:lnTo>
                      <a:cubicBezTo>
                        <a:pt x="2849" y="2350093"/>
                        <a:pt x="5697" y="3196127"/>
                        <a:pt x="8546" y="4042160"/>
                      </a:cubicBezTo>
                      <a:close/>
                    </a:path>
                  </a:pathLst>
                </a:custGeom>
                <a:blipFill>
                  <a:blip r:embed="rId11"/>
                  <a:stretch>
                    <a:fillRect/>
                  </a:stretch>
                </a:blipFill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Connecteur droit avec flèche 21">
              <a:extLst>
                <a:ext uri="{FF2B5EF4-FFF2-40B4-BE49-F238E27FC236}">
                  <a16:creationId xmlns:a16="http://schemas.microsoft.com/office/drawing/2014/main" id="{F576135D-5136-4BDF-814E-0D2778FD1B35}"/>
                </a:ext>
              </a:extLst>
            </p:cNvPr>
            <p:cNvCxnSpPr/>
            <p:nvPr/>
          </p:nvCxnSpPr>
          <p:spPr>
            <a:xfrm>
              <a:off x="3381387" y="4925645"/>
              <a:ext cx="0" cy="224675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cxnSp>
          <p:nvCxnSpPr>
            <p:cNvPr id="23" name="Connecteur droit avec flèche 22">
              <a:extLst>
                <a:ext uri="{FF2B5EF4-FFF2-40B4-BE49-F238E27FC236}">
                  <a16:creationId xmlns:a16="http://schemas.microsoft.com/office/drawing/2014/main" id="{52A08553-BE86-4F72-81F1-C8E155FEA7C7}"/>
                </a:ext>
              </a:extLst>
            </p:cNvPr>
            <p:cNvCxnSpPr/>
            <p:nvPr/>
          </p:nvCxnSpPr>
          <p:spPr>
            <a:xfrm>
              <a:off x="5331604" y="4925645"/>
              <a:ext cx="0" cy="224675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cxnSp>
          <p:nvCxnSpPr>
            <p:cNvPr id="24" name="Connecteur droit avec flèche 23">
              <a:extLst>
                <a:ext uri="{FF2B5EF4-FFF2-40B4-BE49-F238E27FC236}">
                  <a16:creationId xmlns:a16="http://schemas.microsoft.com/office/drawing/2014/main" id="{ECB48233-0E8F-4ACD-9F9E-B5183F9B2369}"/>
                </a:ext>
              </a:extLst>
            </p:cNvPr>
            <p:cNvCxnSpPr/>
            <p:nvPr/>
          </p:nvCxnSpPr>
          <p:spPr>
            <a:xfrm>
              <a:off x="4395500" y="4925645"/>
              <a:ext cx="0" cy="224675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cxnSp>
          <p:nvCxnSpPr>
            <p:cNvPr id="28" name="Connecteur droit avec flèche 27">
              <a:extLst>
                <a:ext uri="{FF2B5EF4-FFF2-40B4-BE49-F238E27FC236}">
                  <a16:creationId xmlns:a16="http://schemas.microsoft.com/office/drawing/2014/main" id="{7BB66DA7-C235-451E-B1F9-53C011D5D695}"/>
                </a:ext>
              </a:extLst>
            </p:cNvPr>
            <p:cNvCxnSpPr/>
            <p:nvPr/>
          </p:nvCxnSpPr>
          <p:spPr>
            <a:xfrm>
              <a:off x="2445283" y="4925645"/>
              <a:ext cx="0" cy="224675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sp>
          <p:nvSpPr>
            <p:cNvPr id="29" name="Flèche courbée vers le haut 28">
              <a:extLst>
                <a:ext uri="{FF2B5EF4-FFF2-40B4-BE49-F238E27FC236}">
                  <a16:creationId xmlns:a16="http://schemas.microsoft.com/office/drawing/2014/main" id="{63C00045-9B4D-45C4-A7AC-92D1131AC021}"/>
                </a:ext>
              </a:extLst>
            </p:cNvPr>
            <p:cNvSpPr/>
            <p:nvPr/>
          </p:nvSpPr>
          <p:spPr>
            <a:xfrm>
              <a:off x="3723264" y="2072755"/>
              <a:ext cx="446947" cy="818882"/>
            </a:xfrm>
            <a:prstGeom prst="curvedUpArrow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90570">
                <a:defRPr/>
              </a:pPr>
              <a:endParaRPr lang="fr-FR" sz="1950" kern="0" dirty="0">
                <a:solidFill>
                  <a:sysClr val="windowText" lastClr="000000"/>
                </a:solidFill>
                <a:latin typeface="Calibri"/>
              </a:endParaRPr>
            </a:p>
          </p:txBody>
        </p:sp>
        <p:cxnSp>
          <p:nvCxnSpPr>
            <p:cNvPr id="30" name="Connecteur droit avec flèche 29">
              <a:extLst>
                <a:ext uri="{FF2B5EF4-FFF2-40B4-BE49-F238E27FC236}">
                  <a16:creationId xmlns:a16="http://schemas.microsoft.com/office/drawing/2014/main" id="{793CCA99-66D3-46BD-B2A6-8BB52B5137FF}"/>
                </a:ext>
              </a:extLst>
            </p:cNvPr>
            <p:cNvCxnSpPr/>
            <p:nvPr/>
          </p:nvCxnSpPr>
          <p:spPr>
            <a:xfrm flipH="1" flipV="1">
              <a:off x="3027701" y="2467940"/>
              <a:ext cx="464451" cy="541857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cxnSp>
          <p:nvCxnSpPr>
            <p:cNvPr id="32" name="Connecteur droit avec flèche 31">
              <a:extLst>
                <a:ext uri="{FF2B5EF4-FFF2-40B4-BE49-F238E27FC236}">
                  <a16:creationId xmlns:a16="http://schemas.microsoft.com/office/drawing/2014/main" id="{61679E52-B20B-4520-972F-0381A6CE74A2}"/>
                </a:ext>
              </a:extLst>
            </p:cNvPr>
            <p:cNvCxnSpPr/>
            <p:nvPr/>
          </p:nvCxnSpPr>
          <p:spPr>
            <a:xfrm flipV="1">
              <a:off x="4238939" y="2491496"/>
              <a:ext cx="562069" cy="518301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383EF036-1D12-43A5-9E8B-4381B8F37E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8121" y="3785491"/>
              <a:ext cx="419557" cy="7404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Lune 33">
              <a:extLst>
                <a:ext uri="{FF2B5EF4-FFF2-40B4-BE49-F238E27FC236}">
                  <a16:creationId xmlns:a16="http://schemas.microsoft.com/office/drawing/2014/main" id="{FD9835EF-08A4-4C2B-9153-EC96C784E61E}"/>
                </a:ext>
              </a:extLst>
            </p:cNvPr>
            <p:cNvSpPr/>
            <p:nvPr/>
          </p:nvSpPr>
          <p:spPr>
            <a:xfrm>
              <a:off x="1461171" y="1905461"/>
              <a:ext cx="244168" cy="356970"/>
            </a:xfrm>
            <a:prstGeom prst="moon">
              <a:avLst/>
            </a:prstGeom>
            <a:solidFill>
              <a:srgbClr val="EEECE1">
                <a:lumMod val="90000"/>
              </a:srgbClr>
            </a:solidFill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90570">
                <a:defRPr/>
              </a:pPr>
              <a:endParaRPr lang="fr-FR" sz="195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35" name="Nuage 34">
              <a:extLst>
                <a:ext uri="{FF2B5EF4-FFF2-40B4-BE49-F238E27FC236}">
                  <a16:creationId xmlns:a16="http://schemas.microsoft.com/office/drawing/2014/main" id="{68F394EA-E2F7-4A5E-B53E-E5F47ECD55DB}"/>
                </a:ext>
              </a:extLst>
            </p:cNvPr>
            <p:cNvSpPr/>
            <p:nvPr/>
          </p:nvSpPr>
          <p:spPr>
            <a:xfrm>
              <a:off x="1849690" y="1868493"/>
              <a:ext cx="569156" cy="219657"/>
            </a:xfrm>
            <a:prstGeom prst="cloud">
              <a:avLst/>
            </a:prstGeom>
            <a:solidFill>
              <a:sysClr val="window" lastClr="FFFFFF">
                <a:lumMod val="85000"/>
              </a:sysClr>
            </a:solidFill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90570">
                <a:defRPr/>
              </a:pPr>
              <a:endParaRPr lang="fr-FR" sz="195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58878A5E-3B50-4AA2-BF26-7D34BCC048A5}"/>
                </a:ext>
              </a:extLst>
            </p:cNvPr>
            <p:cNvCxnSpPr/>
            <p:nvPr/>
          </p:nvCxnSpPr>
          <p:spPr>
            <a:xfrm flipH="1" flipV="1">
              <a:off x="1365370" y="3683574"/>
              <a:ext cx="677979" cy="414137"/>
            </a:xfrm>
            <a:prstGeom prst="line">
              <a:avLst/>
            </a:prstGeom>
            <a:noFill/>
            <a:ln w="19050" cap="flat" cmpd="sng" algn="ctr">
              <a:solidFill>
                <a:srgbClr val="8086FE"/>
              </a:solidFill>
              <a:prstDash val="sysDash"/>
            </a:ln>
            <a:effectLst/>
          </p:spPr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8A2EE575-6A22-4FF3-AA39-7019E39E0DCD}"/>
                </a:ext>
              </a:extLst>
            </p:cNvPr>
            <p:cNvCxnSpPr/>
            <p:nvPr/>
          </p:nvCxnSpPr>
          <p:spPr>
            <a:xfrm flipH="1" flipV="1">
              <a:off x="1303414" y="3864481"/>
              <a:ext cx="761753" cy="460872"/>
            </a:xfrm>
            <a:prstGeom prst="line">
              <a:avLst/>
            </a:prstGeom>
            <a:noFill/>
            <a:ln w="19050" cap="flat" cmpd="sng" algn="ctr">
              <a:solidFill>
                <a:srgbClr val="8086FE"/>
              </a:solidFill>
              <a:prstDash val="sysDash"/>
            </a:ln>
            <a:effectLst/>
          </p:spPr>
        </p:cxnSp>
        <p:cxnSp>
          <p:nvCxnSpPr>
            <p:cNvPr id="39" name="Connecteur droit 38">
              <a:extLst>
                <a:ext uri="{FF2B5EF4-FFF2-40B4-BE49-F238E27FC236}">
                  <a16:creationId xmlns:a16="http://schemas.microsoft.com/office/drawing/2014/main" id="{9D4ED957-C041-47EA-AA23-7BE9A08DCFB4}"/>
                </a:ext>
              </a:extLst>
            </p:cNvPr>
            <p:cNvCxnSpPr/>
            <p:nvPr/>
          </p:nvCxnSpPr>
          <p:spPr>
            <a:xfrm flipH="1" flipV="1">
              <a:off x="1242933" y="4059652"/>
              <a:ext cx="750524" cy="443489"/>
            </a:xfrm>
            <a:prstGeom prst="line">
              <a:avLst/>
            </a:prstGeom>
            <a:noFill/>
            <a:ln w="19050" cap="flat" cmpd="sng" algn="ctr">
              <a:solidFill>
                <a:srgbClr val="8086FE"/>
              </a:solidFill>
              <a:prstDash val="sysDash"/>
            </a:ln>
            <a:effectLst/>
          </p:spPr>
        </p:cxnSp>
        <p:sp>
          <p:nvSpPr>
            <p:cNvPr id="40" name="Flèche courbée vers la droite 39">
              <a:extLst>
                <a:ext uri="{FF2B5EF4-FFF2-40B4-BE49-F238E27FC236}">
                  <a16:creationId xmlns:a16="http://schemas.microsoft.com/office/drawing/2014/main" id="{1A834C92-9282-4A86-AB18-C7F92E268AC5}"/>
                </a:ext>
              </a:extLst>
            </p:cNvPr>
            <p:cNvSpPr/>
            <p:nvPr/>
          </p:nvSpPr>
          <p:spPr>
            <a:xfrm flipH="1" flipV="1">
              <a:off x="2103925" y="4584226"/>
              <a:ext cx="253920" cy="396081"/>
            </a:xfrm>
            <a:prstGeom prst="curvedRightArrow">
              <a:avLst/>
            </a:prstGeom>
            <a:solidFill>
              <a:srgbClr val="8086FE"/>
            </a:solidFill>
            <a:ln w="2540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90570">
                <a:defRPr/>
              </a:pPr>
              <a:endParaRPr lang="fr-FR" sz="1950" kern="0" dirty="0">
                <a:solidFill>
                  <a:sysClr val="windowText" lastClr="000000"/>
                </a:solidFill>
                <a:latin typeface="Calibri"/>
              </a:endParaRPr>
            </a:p>
          </p:txBody>
        </p:sp>
        <p:cxnSp>
          <p:nvCxnSpPr>
            <p:cNvPr id="41" name="Connecteur droit avec flèche 40">
              <a:extLst>
                <a:ext uri="{FF2B5EF4-FFF2-40B4-BE49-F238E27FC236}">
                  <a16:creationId xmlns:a16="http://schemas.microsoft.com/office/drawing/2014/main" id="{3FC39067-0439-4E0C-9630-AD87B3B2445A}"/>
                </a:ext>
              </a:extLst>
            </p:cNvPr>
            <p:cNvCxnSpPr/>
            <p:nvPr/>
          </p:nvCxnSpPr>
          <p:spPr>
            <a:xfrm flipV="1">
              <a:off x="4879433" y="3380177"/>
              <a:ext cx="323132" cy="224675"/>
            </a:xfrm>
            <a:prstGeom prst="straightConnector1">
              <a:avLst/>
            </a:prstGeom>
            <a:noFill/>
            <a:ln w="28575" cap="flat" cmpd="sng" algn="ctr">
              <a:solidFill>
                <a:srgbClr val="8064A2">
                  <a:lumMod val="50000"/>
                </a:srgbClr>
              </a:solidFill>
              <a:prstDash val="solid"/>
              <a:headEnd type="arrow" w="med" len="med"/>
              <a:tailEnd type="arrow" w="med" len="med"/>
            </a:ln>
            <a:effectLst/>
          </p:spPr>
        </p:cxnSp>
        <p:sp>
          <p:nvSpPr>
            <p:cNvPr id="43" name="Étoile à 4 branches 42">
              <a:extLst>
                <a:ext uri="{FF2B5EF4-FFF2-40B4-BE49-F238E27FC236}">
                  <a16:creationId xmlns:a16="http://schemas.microsoft.com/office/drawing/2014/main" id="{AA75E1A4-30B8-420F-95A0-A27ACAFB6C8E}"/>
                </a:ext>
              </a:extLst>
            </p:cNvPr>
            <p:cNvSpPr/>
            <p:nvPr/>
          </p:nvSpPr>
          <p:spPr bwMode="auto">
            <a:xfrm>
              <a:off x="1718484" y="3703878"/>
              <a:ext cx="194311" cy="184304"/>
            </a:xfrm>
            <a:prstGeom prst="star4">
              <a:avLst/>
            </a:prstGeom>
            <a:solidFill>
              <a:srgbClr val="4F81BD"/>
            </a:solidFill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9060" tIns="49530" rIns="99060" bIns="49530" numCol="1" rtlCol="0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905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ＭＳ Ｐゴシック" pitchFamily="100" charset="-128"/>
                <a:cs typeface="+mn-cs"/>
              </a:endParaRPr>
            </a:p>
          </p:txBody>
        </p:sp>
        <p:sp>
          <p:nvSpPr>
            <p:cNvPr id="44" name="Étoile à 4 branches 43">
              <a:extLst>
                <a:ext uri="{FF2B5EF4-FFF2-40B4-BE49-F238E27FC236}">
                  <a16:creationId xmlns:a16="http://schemas.microsoft.com/office/drawing/2014/main" id="{58454CBC-DF93-482A-940F-8331CA25768A}"/>
                </a:ext>
              </a:extLst>
            </p:cNvPr>
            <p:cNvSpPr/>
            <p:nvPr/>
          </p:nvSpPr>
          <p:spPr bwMode="auto">
            <a:xfrm>
              <a:off x="1441935" y="3798047"/>
              <a:ext cx="194311" cy="184304"/>
            </a:xfrm>
            <a:prstGeom prst="star4">
              <a:avLst/>
            </a:prstGeom>
            <a:solidFill>
              <a:srgbClr val="4F81BD"/>
            </a:solidFill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9060" tIns="49530" rIns="99060" bIns="49530" numCol="1" rtlCol="0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905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ＭＳ Ｐゴシック" pitchFamily="100" charset="-128"/>
                <a:cs typeface="+mn-cs"/>
              </a:endParaRPr>
            </a:p>
          </p:txBody>
        </p:sp>
        <p:cxnSp>
          <p:nvCxnSpPr>
            <p:cNvPr id="45" name="Connecteur en arc 44">
              <a:extLst>
                <a:ext uri="{FF2B5EF4-FFF2-40B4-BE49-F238E27FC236}">
                  <a16:creationId xmlns:a16="http://schemas.microsoft.com/office/drawing/2014/main" id="{C9B6E816-AE26-4A84-AD7D-883B76C81F1D}"/>
                </a:ext>
              </a:extLst>
            </p:cNvPr>
            <p:cNvCxnSpPr/>
            <p:nvPr/>
          </p:nvCxnSpPr>
          <p:spPr>
            <a:xfrm rot="10800000">
              <a:off x="1723742" y="2969841"/>
              <a:ext cx="673791" cy="297260"/>
            </a:xfrm>
            <a:prstGeom prst="curved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C0504D">
                  <a:lumMod val="50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46" name="Connecteur en arc 45">
              <a:extLst>
                <a:ext uri="{FF2B5EF4-FFF2-40B4-BE49-F238E27FC236}">
                  <a16:creationId xmlns:a16="http://schemas.microsoft.com/office/drawing/2014/main" id="{E74E6053-51F9-4A36-B952-6A592297C7D7}"/>
                </a:ext>
              </a:extLst>
            </p:cNvPr>
            <p:cNvCxnSpPr/>
            <p:nvPr/>
          </p:nvCxnSpPr>
          <p:spPr>
            <a:xfrm rot="16200000" flipV="1">
              <a:off x="1988261" y="2421095"/>
              <a:ext cx="861170" cy="477407"/>
            </a:xfrm>
            <a:prstGeom prst="curved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C0504D">
                  <a:lumMod val="50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47" name="Connecteur en arc 46">
              <a:extLst>
                <a:ext uri="{FF2B5EF4-FFF2-40B4-BE49-F238E27FC236}">
                  <a16:creationId xmlns:a16="http://schemas.microsoft.com/office/drawing/2014/main" id="{25580FE3-A907-47DB-AC7A-5309044B89DF}"/>
                </a:ext>
              </a:extLst>
            </p:cNvPr>
            <p:cNvCxnSpPr/>
            <p:nvPr/>
          </p:nvCxnSpPr>
          <p:spPr>
            <a:xfrm rot="5400000">
              <a:off x="2119539" y="3498215"/>
              <a:ext cx="345300" cy="217467"/>
            </a:xfrm>
            <a:prstGeom prst="curved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C0504D">
                  <a:lumMod val="50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48" name="Connecteur droit avec flèche 47">
              <a:extLst>
                <a:ext uri="{FF2B5EF4-FFF2-40B4-BE49-F238E27FC236}">
                  <a16:creationId xmlns:a16="http://schemas.microsoft.com/office/drawing/2014/main" id="{82891CB8-D416-43A7-8936-49CE1BAAA24F}"/>
                </a:ext>
              </a:extLst>
            </p:cNvPr>
            <p:cNvCxnSpPr/>
            <p:nvPr/>
          </p:nvCxnSpPr>
          <p:spPr>
            <a:xfrm>
              <a:off x="5044802" y="4155759"/>
              <a:ext cx="580382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cxnSp>
          <p:nvCxnSpPr>
            <p:cNvPr id="49" name="Connecteur droit avec flèche 48">
              <a:extLst>
                <a:ext uri="{FF2B5EF4-FFF2-40B4-BE49-F238E27FC236}">
                  <a16:creationId xmlns:a16="http://schemas.microsoft.com/office/drawing/2014/main" id="{ACA5551F-9DEC-4662-8E5E-965BB1EC0E60}"/>
                </a:ext>
              </a:extLst>
            </p:cNvPr>
            <p:cNvCxnSpPr/>
            <p:nvPr/>
          </p:nvCxnSpPr>
          <p:spPr>
            <a:xfrm rot="10800000" flipV="1">
              <a:off x="5401827" y="3009797"/>
              <a:ext cx="323132" cy="224675"/>
            </a:xfrm>
            <a:prstGeom prst="straightConnector1">
              <a:avLst/>
            </a:prstGeom>
            <a:noFill/>
            <a:ln w="28575" cap="flat" cmpd="sng" algn="ctr">
              <a:solidFill>
                <a:srgbClr val="8064A2">
                  <a:lumMod val="50000"/>
                </a:srgbClr>
              </a:solidFill>
              <a:prstDash val="solid"/>
              <a:headEnd type="arrow" w="med" len="med"/>
              <a:tailEnd type="arrow" w="med" len="med"/>
            </a:ln>
            <a:effectLst/>
          </p:spPr>
        </p:cxnSp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28B8B104-57A3-4078-98AE-DD9181A8D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312800" y="3570576"/>
              <a:ext cx="498696" cy="360169"/>
            </a:xfrm>
            <a:prstGeom prst="rect">
              <a:avLst/>
            </a:prstGeom>
          </p:spPr>
        </p:pic>
        <p:pic>
          <p:nvPicPr>
            <p:cNvPr id="51" name="Picture 9">
              <a:extLst>
                <a:ext uri="{FF2B5EF4-FFF2-40B4-BE49-F238E27FC236}">
                  <a16:creationId xmlns:a16="http://schemas.microsoft.com/office/drawing/2014/main" id="{B5848C54-12B3-457E-B663-CB3273C2F8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0393" y="3762610"/>
              <a:ext cx="371984" cy="461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2" name="Image 51">
              <a:extLst>
                <a:ext uri="{FF2B5EF4-FFF2-40B4-BE49-F238E27FC236}">
                  <a16:creationId xmlns:a16="http://schemas.microsoft.com/office/drawing/2014/main" id="{E98C6C1C-F294-4B0D-8248-2E11FDB21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7895" y="4317462"/>
              <a:ext cx="387340" cy="394383"/>
            </a:xfrm>
            <a:prstGeom prst="rect">
              <a:avLst/>
            </a:prstGeom>
          </p:spPr>
        </p:pic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39A35E72-4E87-4BCB-9480-3AE245FA8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3037" y="3564732"/>
              <a:ext cx="145518" cy="516585"/>
            </a:xfrm>
            <a:prstGeom prst="rect">
              <a:avLst/>
            </a:prstGeom>
          </p:spPr>
        </p:pic>
        <p:grpSp>
          <p:nvGrpSpPr>
            <p:cNvPr id="54" name="Groupe 53">
              <a:extLst>
                <a:ext uri="{FF2B5EF4-FFF2-40B4-BE49-F238E27FC236}">
                  <a16:creationId xmlns:a16="http://schemas.microsoft.com/office/drawing/2014/main" id="{601A2E88-2C6E-4C69-85E9-C58E8B01C83B}"/>
                </a:ext>
              </a:extLst>
            </p:cNvPr>
            <p:cNvGrpSpPr/>
            <p:nvPr/>
          </p:nvGrpSpPr>
          <p:grpSpPr>
            <a:xfrm>
              <a:off x="5424228" y="3492525"/>
              <a:ext cx="50114" cy="458292"/>
              <a:chOff x="9134298" y="4441827"/>
              <a:chExt cx="46259" cy="423038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BE703A8C-59BD-4D71-B75D-67660EF86ECE}"/>
                  </a:ext>
                </a:extLst>
              </p:cNvPr>
              <p:cNvSpPr/>
              <p:nvPr/>
            </p:nvSpPr>
            <p:spPr bwMode="auto">
              <a:xfrm>
                <a:off x="9134298" y="4441827"/>
                <a:ext cx="44650" cy="211519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55604B68-FC47-4607-8906-349A8D6FB872}"/>
                  </a:ext>
                </a:extLst>
              </p:cNvPr>
              <p:cNvSpPr/>
              <p:nvPr/>
            </p:nvSpPr>
            <p:spPr bwMode="auto">
              <a:xfrm>
                <a:off x="9135907" y="4653346"/>
                <a:ext cx="44650" cy="211519"/>
              </a:xfrm>
              <a:prstGeom prst="rect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</p:grpSp>
        <p:grpSp>
          <p:nvGrpSpPr>
            <p:cNvPr id="55" name="Groupe 54">
              <a:extLst>
                <a:ext uri="{FF2B5EF4-FFF2-40B4-BE49-F238E27FC236}">
                  <a16:creationId xmlns:a16="http://schemas.microsoft.com/office/drawing/2014/main" id="{636FFC01-93CB-49BC-B16C-7E16A97F905A}"/>
                </a:ext>
              </a:extLst>
            </p:cNvPr>
            <p:cNvGrpSpPr/>
            <p:nvPr/>
          </p:nvGrpSpPr>
          <p:grpSpPr>
            <a:xfrm rot="3480000">
              <a:off x="2644745" y="2851530"/>
              <a:ext cx="50114" cy="458292"/>
              <a:chOff x="9134298" y="4441827"/>
              <a:chExt cx="46259" cy="423038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C2156514-0A8E-4B20-8C30-2D3916871B41}"/>
                  </a:ext>
                </a:extLst>
              </p:cNvPr>
              <p:cNvSpPr/>
              <p:nvPr/>
            </p:nvSpPr>
            <p:spPr bwMode="auto">
              <a:xfrm>
                <a:off x="9134298" y="4441827"/>
                <a:ext cx="44650" cy="211519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EAAEC42B-B866-488E-AB66-273EBCC3F0E3}"/>
                  </a:ext>
                </a:extLst>
              </p:cNvPr>
              <p:cNvSpPr/>
              <p:nvPr/>
            </p:nvSpPr>
            <p:spPr bwMode="auto">
              <a:xfrm>
                <a:off x="9135907" y="4653346"/>
                <a:ext cx="44650" cy="211519"/>
              </a:xfrm>
              <a:prstGeom prst="rect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</p:grpSp>
        <p:grpSp>
          <p:nvGrpSpPr>
            <p:cNvPr id="56" name="Groupe 55">
              <a:extLst>
                <a:ext uri="{FF2B5EF4-FFF2-40B4-BE49-F238E27FC236}">
                  <a16:creationId xmlns:a16="http://schemas.microsoft.com/office/drawing/2014/main" id="{2C1A412E-E0DC-402C-8810-35B59EBB9385}"/>
                </a:ext>
              </a:extLst>
            </p:cNvPr>
            <p:cNvGrpSpPr/>
            <p:nvPr/>
          </p:nvGrpSpPr>
          <p:grpSpPr>
            <a:xfrm>
              <a:off x="2373694" y="4215886"/>
              <a:ext cx="50114" cy="458292"/>
              <a:chOff x="9134298" y="4441827"/>
              <a:chExt cx="46259" cy="423038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4BC1A1F1-8394-4C67-A350-80804CC080B3}"/>
                  </a:ext>
                </a:extLst>
              </p:cNvPr>
              <p:cNvSpPr/>
              <p:nvPr/>
            </p:nvSpPr>
            <p:spPr bwMode="auto">
              <a:xfrm>
                <a:off x="9134298" y="4441827"/>
                <a:ext cx="44650" cy="211519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12BA3B16-3ABA-481E-AE9C-B73AAE9EFB69}"/>
                  </a:ext>
                </a:extLst>
              </p:cNvPr>
              <p:cNvSpPr/>
              <p:nvPr/>
            </p:nvSpPr>
            <p:spPr bwMode="auto">
              <a:xfrm>
                <a:off x="9135907" y="4653346"/>
                <a:ext cx="44650" cy="211519"/>
              </a:xfrm>
              <a:prstGeom prst="rect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</p:grpSp>
        <p:cxnSp>
          <p:nvCxnSpPr>
            <p:cNvPr id="57" name="Connecteur droit avec flèche 56">
              <a:extLst>
                <a:ext uri="{FF2B5EF4-FFF2-40B4-BE49-F238E27FC236}">
                  <a16:creationId xmlns:a16="http://schemas.microsoft.com/office/drawing/2014/main" id="{0E3A172F-D58E-4761-9F62-BEC1620F57C8}"/>
                </a:ext>
              </a:extLst>
            </p:cNvPr>
            <p:cNvCxnSpPr/>
            <p:nvPr/>
          </p:nvCxnSpPr>
          <p:spPr>
            <a:xfrm flipH="1">
              <a:off x="2180142" y="4121817"/>
              <a:ext cx="580382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grpSp>
          <p:nvGrpSpPr>
            <p:cNvPr id="58" name="Groupe 57">
              <a:extLst>
                <a:ext uri="{FF2B5EF4-FFF2-40B4-BE49-F238E27FC236}">
                  <a16:creationId xmlns:a16="http://schemas.microsoft.com/office/drawing/2014/main" id="{2357528C-B534-4F3B-BFD4-74C3C85E570C}"/>
                </a:ext>
              </a:extLst>
            </p:cNvPr>
            <p:cNvGrpSpPr/>
            <p:nvPr/>
          </p:nvGrpSpPr>
          <p:grpSpPr>
            <a:xfrm rot="18120000" flipH="1">
              <a:off x="4988351" y="2763205"/>
              <a:ext cx="50114" cy="458292"/>
              <a:chOff x="9134298" y="4441827"/>
              <a:chExt cx="46259" cy="423038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D3E39471-5DA7-4749-8F76-D690FD670029}"/>
                  </a:ext>
                </a:extLst>
              </p:cNvPr>
              <p:cNvSpPr/>
              <p:nvPr/>
            </p:nvSpPr>
            <p:spPr bwMode="auto">
              <a:xfrm>
                <a:off x="9134298" y="4441827"/>
                <a:ext cx="44650" cy="211519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6F17D2C5-EBEE-4099-BCF9-408DF9225A1C}"/>
                  </a:ext>
                </a:extLst>
              </p:cNvPr>
              <p:cNvSpPr/>
              <p:nvPr/>
            </p:nvSpPr>
            <p:spPr bwMode="auto">
              <a:xfrm>
                <a:off x="9135907" y="4653346"/>
                <a:ext cx="44650" cy="211519"/>
              </a:xfrm>
              <a:prstGeom prst="rect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</p:grpSp>
        <p:sp>
          <p:nvSpPr>
            <p:cNvPr id="59" name="Soleil 58">
              <a:extLst>
                <a:ext uri="{FF2B5EF4-FFF2-40B4-BE49-F238E27FC236}">
                  <a16:creationId xmlns:a16="http://schemas.microsoft.com/office/drawing/2014/main" id="{D8094698-5E3A-4C21-BE32-D2B45DBDE9B0}"/>
                </a:ext>
              </a:extLst>
            </p:cNvPr>
            <p:cNvSpPr/>
            <p:nvPr/>
          </p:nvSpPr>
          <p:spPr>
            <a:xfrm>
              <a:off x="5351001" y="1684292"/>
              <a:ext cx="660654" cy="581480"/>
            </a:xfrm>
            <a:prstGeom prst="sun">
              <a:avLst/>
            </a:prstGeom>
            <a:solidFill>
              <a:srgbClr val="F79646"/>
            </a:solidFill>
            <a:ln w="25400" cap="flat" cmpd="sng" algn="ctr">
              <a:solidFill>
                <a:srgbClr val="F79646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78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058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60" name="Connecteur en arc 59">
              <a:extLst>
                <a:ext uri="{FF2B5EF4-FFF2-40B4-BE49-F238E27FC236}">
                  <a16:creationId xmlns:a16="http://schemas.microsoft.com/office/drawing/2014/main" id="{365B7A09-CE36-4A4A-98AE-B26593E3DB47}"/>
                </a:ext>
              </a:extLst>
            </p:cNvPr>
            <p:cNvCxnSpPr/>
            <p:nvPr/>
          </p:nvCxnSpPr>
          <p:spPr>
            <a:xfrm rot="5400000">
              <a:off x="4649435" y="2292109"/>
              <a:ext cx="727756" cy="341081"/>
            </a:xfrm>
            <a:prstGeom prst="curvedConnector3">
              <a:avLst/>
            </a:prstGeom>
            <a:noFill/>
            <a:ln w="19050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61" name="Connecteur en arc 60">
              <a:extLst>
                <a:ext uri="{FF2B5EF4-FFF2-40B4-BE49-F238E27FC236}">
                  <a16:creationId xmlns:a16="http://schemas.microsoft.com/office/drawing/2014/main" id="{30B1C31C-1396-4A24-A03E-942FF878C994}"/>
                </a:ext>
              </a:extLst>
            </p:cNvPr>
            <p:cNvCxnSpPr/>
            <p:nvPr/>
          </p:nvCxnSpPr>
          <p:spPr>
            <a:xfrm rot="5400000">
              <a:off x="4897099" y="2415165"/>
              <a:ext cx="686801" cy="408874"/>
            </a:xfrm>
            <a:prstGeom prst="curvedConnector3">
              <a:avLst/>
            </a:prstGeom>
            <a:noFill/>
            <a:ln w="19050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62" name="Connecteur en arc 61">
              <a:extLst>
                <a:ext uri="{FF2B5EF4-FFF2-40B4-BE49-F238E27FC236}">
                  <a16:creationId xmlns:a16="http://schemas.microsoft.com/office/drawing/2014/main" id="{E232EE2E-6961-4D7C-9AA0-C62914BFC8AA}"/>
                </a:ext>
              </a:extLst>
            </p:cNvPr>
            <p:cNvCxnSpPr/>
            <p:nvPr/>
          </p:nvCxnSpPr>
          <p:spPr>
            <a:xfrm rot="5400000">
              <a:off x="5152241" y="2603777"/>
              <a:ext cx="625001" cy="380865"/>
            </a:xfrm>
            <a:prstGeom prst="curvedConnector3">
              <a:avLst/>
            </a:prstGeom>
            <a:noFill/>
            <a:ln w="19050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F1AEC8F0-8DE0-46EC-88B0-66B35A925A1B}"/>
                </a:ext>
              </a:extLst>
            </p:cNvPr>
            <p:cNvCxnSpPr/>
            <p:nvPr/>
          </p:nvCxnSpPr>
          <p:spPr bwMode="auto">
            <a:xfrm>
              <a:off x="2293396" y="3491599"/>
              <a:ext cx="371417" cy="490533"/>
            </a:xfrm>
            <a:prstGeom prst="line">
              <a:avLst/>
            </a:prstGeom>
            <a:solidFill>
              <a:srgbClr val="4F81BD"/>
            </a:solidFill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9A777E30-39D2-4845-9063-E33722FBFE77}"/>
                </a:ext>
              </a:extLst>
            </p:cNvPr>
            <p:cNvCxnSpPr/>
            <p:nvPr/>
          </p:nvCxnSpPr>
          <p:spPr bwMode="auto">
            <a:xfrm flipH="1">
              <a:off x="2294727" y="3491599"/>
              <a:ext cx="422009" cy="490533"/>
            </a:xfrm>
            <a:prstGeom prst="line">
              <a:avLst/>
            </a:prstGeom>
            <a:solidFill>
              <a:srgbClr val="4F81BD"/>
            </a:solidFill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65" name="Picture 10">
              <a:extLst>
                <a:ext uri="{FF2B5EF4-FFF2-40B4-BE49-F238E27FC236}">
                  <a16:creationId xmlns:a16="http://schemas.microsoft.com/office/drawing/2014/main" id="{605F78FF-C060-4417-ACA7-D17FC14BAD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2498" y="3718517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6" name="Picture 10">
              <a:extLst>
                <a:ext uri="{FF2B5EF4-FFF2-40B4-BE49-F238E27FC236}">
                  <a16:creationId xmlns:a16="http://schemas.microsoft.com/office/drawing/2014/main" id="{CC9B1FAB-A655-4D98-9694-B71E15593C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7794" y="3155891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7" name="Picture 10">
              <a:extLst>
                <a:ext uri="{FF2B5EF4-FFF2-40B4-BE49-F238E27FC236}">
                  <a16:creationId xmlns:a16="http://schemas.microsoft.com/office/drawing/2014/main" id="{8BFF4883-FA3B-4B3F-B1B3-815704A8EF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9157" y="4256708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8" name="Picture 10">
              <a:extLst>
                <a:ext uri="{FF2B5EF4-FFF2-40B4-BE49-F238E27FC236}">
                  <a16:creationId xmlns:a16="http://schemas.microsoft.com/office/drawing/2014/main" id="{F1E88B0C-41DC-4940-AA34-A692B02BB2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5128" y="3396407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9" name="Picture 10">
              <a:extLst>
                <a:ext uri="{FF2B5EF4-FFF2-40B4-BE49-F238E27FC236}">
                  <a16:creationId xmlns:a16="http://schemas.microsoft.com/office/drawing/2014/main" id="{93DD3FF4-21C8-42BA-8F2A-EFBD17D1FB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4291" y="1675966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2D111D5-1CD9-43EB-9473-8BC1CE8FCE50}"/>
                </a:ext>
              </a:extLst>
            </p:cNvPr>
            <p:cNvSpPr/>
            <p:nvPr/>
          </p:nvSpPr>
          <p:spPr>
            <a:xfrm>
              <a:off x="3793257" y="3006232"/>
              <a:ext cx="270742" cy="47667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78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733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69B091D0-E9DB-4352-AE10-C5E718B54136}"/>
                </a:ext>
              </a:extLst>
            </p:cNvPr>
            <p:cNvSpPr/>
            <p:nvPr/>
          </p:nvSpPr>
          <p:spPr>
            <a:xfrm>
              <a:off x="3852578" y="3046823"/>
              <a:ext cx="160347" cy="169586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78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733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Ellipse 71">
              <a:extLst>
                <a:ext uri="{FF2B5EF4-FFF2-40B4-BE49-F238E27FC236}">
                  <a16:creationId xmlns:a16="http://schemas.microsoft.com/office/drawing/2014/main" id="{3B9E64AC-BF0E-449A-8E35-A73F63670652}"/>
                </a:ext>
              </a:extLst>
            </p:cNvPr>
            <p:cNvSpPr/>
            <p:nvPr/>
          </p:nvSpPr>
          <p:spPr>
            <a:xfrm>
              <a:off x="3850260" y="3260752"/>
              <a:ext cx="160347" cy="16958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78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733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73" name="Image 72">
              <a:extLst>
                <a:ext uri="{FF2B5EF4-FFF2-40B4-BE49-F238E27FC236}">
                  <a16:creationId xmlns:a16="http://schemas.microsoft.com/office/drawing/2014/main" id="{615F7DF6-E031-49A9-A769-F7A36A594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3014101" y="3534695"/>
              <a:ext cx="749665" cy="1049531"/>
            </a:xfrm>
            <a:prstGeom prst="rect">
              <a:avLst/>
            </a:prstGeom>
          </p:spPr>
        </p:pic>
        <p:sp>
          <p:nvSpPr>
            <p:cNvPr id="74" name="Forme libre 73">
              <a:extLst>
                <a:ext uri="{FF2B5EF4-FFF2-40B4-BE49-F238E27FC236}">
                  <a16:creationId xmlns:a16="http://schemas.microsoft.com/office/drawing/2014/main" id="{5B49EB53-28CB-4514-8E3B-6DD1ACE8D005}"/>
                </a:ext>
              </a:extLst>
            </p:cNvPr>
            <p:cNvSpPr/>
            <p:nvPr/>
          </p:nvSpPr>
          <p:spPr bwMode="auto">
            <a:xfrm>
              <a:off x="3983763" y="4177625"/>
              <a:ext cx="177809" cy="308395"/>
            </a:xfrm>
            <a:custGeom>
              <a:avLst/>
              <a:gdLst>
                <a:gd name="connsiteX0" fmla="*/ 230 w 164131"/>
                <a:gd name="connsiteY0" fmla="*/ 0 h 284672"/>
                <a:gd name="connsiteX1" fmla="*/ 26109 w 164131"/>
                <a:gd name="connsiteY1" fmla="*/ 215661 h 284672"/>
                <a:gd name="connsiteX2" fmla="*/ 164131 w 164131"/>
                <a:gd name="connsiteY2" fmla="*/ 284672 h 28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131" h="284672">
                  <a:moveTo>
                    <a:pt x="230" y="0"/>
                  </a:moveTo>
                  <a:cubicBezTo>
                    <a:pt x="-489" y="84108"/>
                    <a:pt x="-1208" y="168216"/>
                    <a:pt x="26109" y="215661"/>
                  </a:cubicBezTo>
                  <a:cubicBezTo>
                    <a:pt x="53426" y="263106"/>
                    <a:pt x="108778" y="273889"/>
                    <a:pt x="164131" y="284672"/>
                  </a:cubicBezTo>
                </a:path>
              </a:pathLst>
            </a:cu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9060" tIns="49530" rIns="99060" bIns="49530" numCol="1" rtlCol="0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905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ＭＳ Ｐゴシック" pitchFamily="100" charset="-128"/>
                <a:cs typeface="+mn-cs"/>
              </a:endParaRPr>
            </a:p>
          </p:txBody>
        </p:sp>
        <p:pic>
          <p:nvPicPr>
            <p:cNvPr id="75" name="Image 74">
              <a:extLst>
                <a:ext uri="{FF2B5EF4-FFF2-40B4-BE49-F238E27FC236}">
                  <a16:creationId xmlns:a16="http://schemas.microsoft.com/office/drawing/2014/main" id="{609FCE7D-ABB8-44F4-A91E-2840AB0D16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>
              <a:extLst/>
            </a:blip>
            <a:srcRect l="35535" r="35063"/>
            <a:stretch/>
          </p:blipFill>
          <p:spPr>
            <a:xfrm flipH="1">
              <a:off x="4769266" y="3930746"/>
              <a:ext cx="228018" cy="775517"/>
            </a:xfrm>
            <a:prstGeom prst="rect">
              <a:avLst/>
            </a:prstGeom>
          </p:spPr>
        </p:pic>
      </p:grpSp>
      <p:sp>
        <p:nvSpPr>
          <p:cNvPr id="84" name="ZoneTexte 83">
            <a:extLst>
              <a:ext uri="{FF2B5EF4-FFF2-40B4-BE49-F238E27FC236}">
                <a16:creationId xmlns:a16="http://schemas.microsoft.com/office/drawing/2014/main" id="{B0FCA1AD-8F5E-44D8-A074-B10F17D148CF}"/>
              </a:ext>
            </a:extLst>
          </p:cNvPr>
          <p:cNvSpPr txBox="1"/>
          <p:nvPr/>
        </p:nvSpPr>
        <p:spPr>
          <a:xfrm>
            <a:off x="183338" y="1298761"/>
            <a:ext cx="6434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sng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1. Mesure du comportement thermique du bâtiment</a:t>
            </a:r>
            <a:endParaRPr kumimoji="0" lang="fr-FR" sz="2000" b="1" i="0" u="sng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5" name="Image 84">
            <a:extLst>
              <a:ext uri="{FF2B5EF4-FFF2-40B4-BE49-F238E27FC236}">
                <a16:creationId xmlns:a16="http://schemas.microsoft.com/office/drawing/2014/main" id="{59947B3D-F821-481A-A9EF-DA3A55B2855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365347" y="1787173"/>
            <a:ext cx="3612372" cy="1528476"/>
          </a:xfrm>
          <a:prstGeom prst="rect">
            <a:avLst/>
          </a:prstGeom>
        </p:spPr>
      </p:pic>
      <p:sp>
        <p:nvSpPr>
          <p:cNvPr id="86" name="ZoneTexte 2">
            <a:extLst>
              <a:ext uri="{FF2B5EF4-FFF2-40B4-BE49-F238E27FC236}">
                <a16:creationId xmlns:a16="http://schemas.microsoft.com/office/drawing/2014/main" id="{4483FC5D-9F6D-48CA-B627-A0847F772742}"/>
              </a:ext>
            </a:extLst>
          </p:cNvPr>
          <p:cNvSpPr txBox="1"/>
          <p:nvPr/>
        </p:nvSpPr>
        <p:spPr>
          <a:xfrm>
            <a:off x="7035202" y="1587783"/>
            <a:ext cx="824265" cy="25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83" dirty="0" smtClean="0">
                <a:solidFill>
                  <a:sysClr val="windowText" lastClr="000000"/>
                </a:solidFill>
                <a:latin typeface="Arial"/>
              </a:rPr>
              <a:t>Chauffage</a:t>
            </a:r>
            <a:endParaRPr kumimoji="0" lang="fr-FR" sz="1083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7" name="ZoneTexte 79">
            <a:extLst>
              <a:ext uri="{FF2B5EF4-FFF2-40B4-BE49-F238E27FC236}">
                <a16:creationId xmlns:a16="http://schemas.microsoft.com/office/drawing/2014/main" id="{62D9BAF6-04F3-42BF-A196-E4B1041F91D9}"/>
              </a:ext>
            </a:extLst>
          </p:cNvPr>
          <p:cNvSpPr txBox="1"/>
          <p:nvPr/>
        </p:nvSpPr>
        <p:spPr>
          <a:xfrm>
            <a:off x="7695218" y="1541208"/>
            <a:ext cx="1223413" cy="25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83" dirty="0" smtClean="0">
                <a:solidFill>
                  <a:sysClr val="windowText" lastClr="000000"/>
                </a:solidFill>
                <a:latin typeface="Arial"/>
              </a:rPr>
              <a:t>Inertie thermique</a:t>
            </a:r>
            <a:endParaRPr kumimoji="0" lang="fr-FR" sz="1083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8" name="ZoneTexte 90">
            <a:extLst>
              <a:ext uri="{FF2B5EF4-FFF2-40B4-BE49-F238E27FC236}">
                <a16:creationId xmlns:a16="http://schemas.microsoft.com/office/drawing/2014/main" id="{DBB5BDCE-4892-4F7A-AE7A-2419671C9363}"/>
              </a:ext>
            </a:extLst>
          </p:cNvPr>
          <p:cNvSpPr txBox="1"/>
          <p:nvPr/>
        </p:nvSpPr>
        <p:spPr>
          <a:xfrm>
            <a:off x="8989475" y="1549660"/>
            <a:ext cx="838691" cy="2589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83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Enveloppe</a:t>
            </a:r>
            <a:endParaRPr kumimoji="0" lang="fr-FR" sz="1083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9" name="ZoneTexte 91">
            <a:extLst>
              <a:ext uri="{FF2B5EF4-FFF2-40B4-BE49-F238E27FC236}">
                <a16:creationId xmlns:a16="http://schemas.microsoft.com/office/drawing/2014/main" id="{2B4C00BD-8AFE-475D-B911-234FA3634F19}"/>
              </a:ext>
            </a:extLst>
          </p:cNvPr>
          <p:cNvSpPr txBox="1"/>
          <p:nvPr/>
        </p:nvSpPr>
        <p:spPr>
          <a:xfrm>
            <a:off x="9916914" y="1466196"/>
            <a:ext cx="800219" cy="4256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83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Surface </a:t>
            </a:r>
            <a:br>
              <a:rPr kumimoji="0" lang="fr-FR" sz="1083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sz="1083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extérieure</a:t>
            </a:r>
            <a:endParaRPr kumimoji="0" lang="fr-FR" sz="1083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0" name="ZoneTexte 92">
            <a:extLst>
              <a:ext uri="{FF2B5EF4-FFF2-40B4-BE49-F238E27FC236}">
                <a16:creationId xmlns:a16="http://schemas.microsoft.com/office/drawing/2014/main" id="{2262A14F-AEC1-49D7-830D-8DECAB187A4D}"/>
              </a:ext>
            </a:extLst>
          </p:cNvPr>
          <p:cNvSpPr txBox="1"/>
          <p:nvPr/>
        </p:nvSpPr>
        <p:spPr>
          <a:xfrm>
            <a:off x="10881437" y="1474664"/>
            <a:ext cx="723275" cy="4256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83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Air </a:t>
            </a:r>
            <a:br>
              <a:rPr kumimoji="0" lang="fr-FR" sz="1083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fr-FR" sz="1083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extérieur</a:t>
            </a:r>
            <a:endParaRPr kumimoji="0" lang="fr-FR" sz="1083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1" name="Forme libre 90">
            <a:extLst>
              <a:ext uri="{FF2B5EF4-FFF2-40B4-BE49-F238E27FC236}">
                <a16:creationId xmlns:a16="http://schemas.microsoft.com/office/drawing/2014/main" id="{82FA7677-873C-47C0-B501-A985B6E41B45}"/>
              </a:ext>
            </a:extLst>
          </p:cNvPr>
          <p:cNvSpPr/>
          <p:nvPr/>
        </p:nvSpPr>
        <p:spPr>
          <a:xfrm rot="21061619">
            <a:off x="6553189" y="2663973"/>
            <a:ext cx="2490000" cy="2600692"/>
          </a:xfrm>
          <a:custGeom>
            <a:avLst/>
            <a:gdLst>
              <a:gd name="connsiteX0" fmla="*/ 953042 w 1067342"/>
              <a:gd name="connsiteY0" fmla="*/ 0 h 2316480"/>
              <a:gd name="connsiteX1" fmla="*/ 542 w 1067342"/>
              <a:gd name="connsiteY1" fmla="*/ 1356360 h 2316480"/>
              <a:gd name="connsiteX2" fmla="*/ 1067342 w 1067342"/>
              <a:gd name="connsiteY2" fmla="*/ 2316480 h 231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7342" h="2316480">
                <a:moveTo>
                  <a:pt x="953042" y="0"/>
                </a:moveTo>
                <a:cubicBezTo>
                  <a:pt x="467267" y="485140"/>
                  <a:pt x="-18508" y="970280"/>
                  <a:pt x="542" y="1356360"/>
                </a:cubicBezTo>
                <a:cubicBezTo>
                  <a:pt x="19592" y="1742440"/>
                  <a:pt x="543467" y="2029460"/>
                  <a:pt x="1067342" y="2316480"/>
                </a:cubicBezTo>
              </a:path>
            </a:pathLst>
          </a:custGeom>
          <a:noFill/>
          <a:ln w="25400" cap="flat" cmpd="sng" algn="ctr">
            <a:solidFill>
              <a:srgbClr val="4BACC6"/>
            </a:solidFill>
            <a:prstDash val="dash"/>
            <a:headEnd type="none" w="med" len="med"/>
            <a:tailEnd type="arrow" w="med" len="med"/>
          </a:ln>
          <a:effectLst/>
        </p:spPr>
        <p:txBody>
          <a:bodyPr rtlCol="0" anchor="ctr"/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058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2" name="Ellipse 91">
            <a:extLst>
              <a:ext uri="{FF2B5EF4-FFF2-40B4-BE49-F238E27FC236}">
                <a16:creationId xmlns:a16="http://schemas.microsoft.com/office/drawing/2014/main" id="{AD6D4464-6A80-4A1A-8BE0-DF310BC6DBB0}"/>
              </a:ext>
            </a:extLst>
          </p:cNvPr>
          <p:cNvSpPr/>
          <p:nvPr/>
        </p:nvSpPr>
        <p:spPr>
          <a:xfrm>
            <a:off x="8772498" y="2144582"/>
            <a:ext cx="1278577" cy="675559"/>
          </a:xfrm>
          <a:prstGeom prst="ellipse">
            <a:avLst/>
          </a:prstGeom>
          <a:noFill/>
          <a:ln w="9525" cap="flat" cmpd="sng" algn="ctr">
            <a:solidFill>
              <a:srgbClr val="C0504D"/>
            </a:solidFill>
            <a:prstDash val="solid"/>
            <a:tailEnd type="arrow"/>
          </a:ln>
          <a:effectLst/>
        </p:spPr>
        <p:txBody>
          <a:bodyPr rtlCol="0" anchor="ctr"/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733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3" name="ZoneTexte 51">
            <a:extLst>
              <a:ext uri="{FF2B5EF4-FFF2-40B4-BE49-F238E27FC236}">
                <a16:creationId xmlns:a16="http://schemas.microsoft.com/office/drawing/2014/main" id="{77AD33BC-E833-4982-978F-1CE75BC88B1F}"/>
              </a:ext>
            </a:extLst>
          </p:cNvPr>
          <p:cNvSpPr txBox="1"/>
          <p:nvPr/>
        </p:nvSpPr>
        <p:spPr>
          <a:xfrm>
            <a:off x="10445971" y="3198999"/>
            <a:ext cx="1066318" cy="35900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733" b="0" i="0" u="none" strike="noStrike" kern="1200" cap="none" spc="0" normalizeH="0" baseline="0" noProof="0" dirty="0" err="1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</a:t>
            </a:r>
            <a:r>
              <a:rPr kumimoji="0" lang="fr-FR" sz="1733" b="0" i="0" u="none" strike="noStrike" kern="1200" cap="none" spc="0" normalizeH="0" baseline="-25000" noProof="0" dirty="0" err="1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</a:t>
            </a:r>
            <a:r>
              <a:rPr kumimoji="0" lang="fr-FR" sz="1733" b="0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(W/K)</a:t>
            </a:r>
          </a:p>
        </p:txBody>
      </p:sp>
      <p:sp>
        <p:nvSpPr>
          <p:cNvPr id="94" name="Forme libre : forme 52">
            <a:extLst>
              <a:ext uri="{FF2B5EF4-FFF2-40B4-BE49-F238E27FC236}">
                <a16:creationId xmlns:a16="http://schemas.microsoft.com/office/drawing/2014/main" id="{E2B9AC9C-3992-46B0-8632-99BB623CDFEF}"/>
              </a:ext>
            </a:extLst>
          </p:cNvPr>
          <p:cNvSpPr/>
          <p:nvPr/>
        </p:nvSpPr>
        <p:spPr>
          <a:xfrm>
            <a:off x="9920370" y="2704450"/>
            <a:ext cx="570971" cy="646642"/>
          </a:xfrm>
          <a:custGeom>
            <a:avLst/>
            <a:gdLst>
              <a:gd name="connsiteX0" fmla="*/ 0 w 527050"/>
              <a:gd name="connsiteY0" fmla="*/ 0 h 596900"/>
              <a:gd name="connsiteX1" fmla="*/ 273050 w 527050"/>
              <a:gd name="connsiteY1" fmla="*/ 463550 h 596900"/>
              <a:gd name="connsiteX2" fmla="*/ 527050 w 527050"/>
              <a:gd name="connsiteY2" fmla="*/ 596900 h 59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7050" h="596900">
                <a:moveTo>
                  <a:pt x="0" y="0"/>
                </a:moveTo>
                <a:cubicBezTo>
                  <a:pt x="92604" y="182033"/>
                  <a:pt x="185208" y="364067"/>
                  <a:pt x="273050" y="463550"/>
                </a:cubicBezTo>
                <a:cubicBezTo>
                  <a:pt x="360892" y="563033"/>
                  <a:pt x="443971" y="579966"/>
                  <a:pt x="527050" y="596900"/>
                </a:cubicBezTo>
              </a:path>
            </a:pathLst>
          </a:custGeom>
          <a:noFill/>
          <a:ln w="25400" cap="flat" cmpd="sng" algn="ctr">
            <a:solidFill>
              <a:srgbClr val="C0504D"/>
            </a:solidFill>
            <a:prstDash val="dash"/>
            <a:headEnd type="none" w="med" len="med"/>
            <a:tailEnd type="arrow" w="med" len="med"/>
          </a:ln>
          <a:effectLst/>
        </p:spPr>
        <p:txBody>
          <a:bodyPr rtlCol="0" anchor="ctr"/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058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5" name="Forme libre 94">
            <a:extLst>
              <a:ext uri="{FF2B5EF4-FFF2-40B4-BE49-F238E27FC236}">
                <a16:creationId xmlns:a16="http://schemas.microsoft.com/office/drawing/2014/main" id="{B59A4307-9378-46F6-9F1B-C4ED874FEC83}"/>
              </a:ext>
            </a:extLst>
          </p:cNvPr>
          <p:cNvSpPr/>
          <p:nvPr/>
        </p:nvSpPr>
        <p:spPr>
          <a:xfrm>
            <a:off x="3859848" y="4077201"/>
            <a:ext cx="5349487" cy="1285058"/>
          </a:xfrm>
          <a:custGeom>
            <a:avLst/>
            <a:gdLst>
              <a:gd name="connsiteX0" fmla="*/ 0 w 4800600"/>
              <a:gd name="connsiteY0" fmla="*/ 0 h 1387289"/>
              <a:gd name="connsiteX1" fmla="*/ 2796540 w 4800600"/>
              <a:gd name="connsiteY1" fmla="*/ 1181100 h 1387289"/>
              <a:gd name="connsiteX2" fmla="*/ 4800600 w 4800600"/>
              <a:gd name="connsiteY2" fmla="*/ 1379220 h 138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00600" h="1387289">
                <a:moveTo>
                  <a:pt x="0" y="0"/>
                </a:moveTo>
                <a:cubicBezTo>
                  <a:pt x="998220" y="475615"/>
                  <a:pt x="1996440" y="951230"/>
                  <a:pt x="2796540" y="1181100"/>
                </a:cubicBezTo>
                <a:cubicBezTo>
                  <a:pt x="3596640" y="1410970"/>
                  <a:pt x="4198620" y="1395095"/>
                  <a:pt x="4800600" y="1379220"/>
                </a:cubicBezTo>
              </a:path>
            </a:pathLst>
          </a:custGeom>
          <a:noFill/>
          <a:ln w="25400" cap="flat" cmpd="sng" algn="ctr">
            <a:solidFill>
              <a:srgbClr val="7030A0"/>
            </a:solidFill>
            <a:prstDash val="dash"/>
            <a:headEnd type="none" w="med" len="med"/>
            <a:tailEnd type="arrow" w="med" len="med"/>
          </a:ln>
          <a:effectLst/>
        </p:spPr>
        <p:txBody>
          <a:bodyPr rtlCol="0" anchor="ctr"/>
          <a:lstStyle>
            <a:defPPr>
              <a:defRPr lang="de-DE"/>
            </a:defPPr>
            <a:lvl1pPr marL="0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8908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7816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36724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15631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94539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73447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52355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31263" algn="l" defTabSz="957816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578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058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6" name="ZoneTexte 95"/>
          <p:cNvSpPr txBox="1"/>
          <p:nvPr/>
        </p:nvSpPr>
        <p:spPr>
          <a:xfrm>
            <a:off x="453590" y="5556093"/>
            <a:ext cx="7752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/>
              <a:t>Méthodes existantes: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err="1" smtClean="0">
                <a:cs typeface="Arial" pitchFamily="34" charset="0"/>
              </a:rPr>
              <a:t>Référence</a:t>
            </a:r>
            <a:r>
              <a:rPr lang="en-US" dirty="0" smtClean="0">
                <a:cs typeface="Arial" pitchFamily="34" charset="0"/>
              </a:rPr>
              <a:t> (longue): co-heating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err="1" smtClean="0">
                <a:cs typeface="Arial" pitchFamily="34" charset="0"/>
              </a:rPr>
              <a:t>Méthodes</a:t>
            </a:r>
            <a:r>
              <a:rPr lang="en-US" dirty="0" smtClean="0">
                <a:cs typeface="Arial" pitchFamily="34" charset="0"/>
              </a:rPr>
              <a:t> </a:t>
            </a:r>
            <a:r>
              <a:rPr lang="en-US" dirty="0" smtClean="0">
                <a:cs typeface="Arial" pitchFamily="34" charset="0"/>
              </a:rPr>
              <a:t>plus </a:t>
            </a:r>
            <a:r>
              <a:rPr lang="en-US" dirty="0" err="1" smtClean="0">
                <a:cs typeface="Arial" pitchFamily="34" charset="0"/>
              </a:rPr>
              <a:t>rapides</a:t>
            </a:r>
            <a:r>
              <a:rPr lang="en-US" dirty="0" smtClean="0">
                <a:cs typeface="Arial" pitchFamily="34" charset="0"/>
              </a:rPr>
              <a:t> : QUB</a:t>
            </a:r>
            <a:r>
              <a:rPr lang="en-US" dirty="0" smtClean="0">
                <a:cs typeface="Arial" pitchFamily="34" charset="0"/>
              </a:rPr>
              <a:t>, </a:t>
            </a:r>
            <a:r>
              <a:rPr lang="en-US" dirty="0" smtClean="0">
                <a:cs typeface="Arial" pitchFamily="34" charset="0"/>
              </a:rPr>
              <a:t>ISABELE, EPILOG, </a:t>
            </a:r>
            <a:r>
              <a:rPr lang="en-US" b="1" dirty="0" smtClean="0">
                <a:cs typeface="Arial" pitchFamily="34" charset="0"/>
              </a:rPr>
              <a:t>SEREINE</a:t>
            </a:r>
            <a:endParaRPr lang="en-US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97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86" grpId="0"/>
      <p:bldP spid="87" grpId="0"/>
      <p:bldP spid="88" grpId="0"/>
      <p:bldP spid="89" grpId="0"/>
      <p:bldP spid="90" grpId="0"/>
      <p:bldP spid="91" grpId="0" animBg="1"/>
      <p:bldP spid="92" grpId="0" animBg="1"/>
      <p:bldP spid="93" grpId="0"/>
      <p:bldP spid="94" grpId="0" animBg="1"/>
      <p:bldP spid="9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Objectif de l’étude</a:t>
            </a:r>
          </a:p>
        </p:txBody>
      </p:sp>
      <p:grpSp>
        <p:nvGrpSpPr>
          <p:cNvPr id="29" name="Groupe 28"/>
          <p:cNvGrpSpPr/>
          <p:nvPr/>
        </p:nvGrpSpPr>
        <p:grpSpPr>
          <a:xfrm>
            <a:off x="850402" y="1711097"/>
            <a:ext cx="4834745" cy="3474354"/>
            <a:chOff x="1242933" y="1675966"/>
            <a:chExt cx="4834745" cy="3474354"/>
          </a:xfrm>
        </p:grpSpPr>
        <p:pic>
          <p:nvPicPr>
            <p:cNvPr id="33" name="Picture 10">
              <a:extLst>
                <a:ext uri="{FF2B5EF4-FFF2-40B4-BE49-F238E27FC236}">
                  <a16:creationId xmlns:a16="http://schemas.microsoft.com/office/drawing/2014/main" id="{536ED35F-D349-4943-A76C-D828DF3ED8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1641" y="2519511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Forme libre 34">
              <a:extLst>
                <a:ext uri="{FF2B5EF4-FFF2-40B4-BE49-F238E27FC236}">
                  <a16:creationId xmlns:a16="http://schemas.microsoft.com/office/drawing/2014/main" id="{7888DF92-5B20-48FB-9078-48F6EA4A7C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44920" y="2262431"/>
              <a:ext cx="3046186" cy="2698213"/>
            </a:xfrm>
            <a:custGeom>
              <a:avLst/>
              <a:gdLst>
                <a:gd name="connsiteX0" fmla="*/ 8546 w 4563454"/>
                <a:gd name="connsiteY0" fmla="*/ 4042160 h 4042160"/>
                <a:gd name="connsiteX1" fmla="*/ 4563454 w 4563454"/>
                <a:gd name="connsiteY1" fmla="*/ 4042160 h 4042160"/>
                <a:gd name="connsiteX2" fmla="*/ 4563454 w 4563454"/>
                <a:gd name="connsiteY2" fmla="*/ 1529697 h 4042160"/>
                <a:gd name="connsiteX3" fmla="*/ 2273181 w 4563454"/>
                <a:gd name="connsiteY3" fmla="*/ 0 h 4042160"/>
                <a:gd name="connsiteX4" fmla="*/ 0 w 4563454"/>
                <a:gd name="connsiteY4" fmla="*/ 1504060 h 4042160"/>
                <a:gd name="connsiteX5" fmla="*/ 8546 w 4563454"/>
                <a:gd name="connsiteY5" fmla="*/ 4042160 h 404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63454" h="4042160">
                  <a:moveTo>
                    <a:pt x="8546" y="4042160"/>
                  </a:moveTo>
                  <a:lnTo>
                    <a:pt x="4563454" y="4042160"/>
                  </a:lnTo>
                  <a:lnTo>
                    <a:pt x="4563454" y="1529697"/>
                  </a:lnTo>
                  <a:lnTo>
                    <a:pt x="2273181" y="0"/>
                  </a:lnTo>
                  <a:lnTo>
                    <a:pt x="0" y="1504060"/>
                  </a:lnTo>
                  <a:cubicBezTo>
                    <a:pt x="2849" y="2350093"/>
                    <a:pt x="5697" y="3196127"/>
                    <a:pt x="8546" y="4042160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78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058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Forme libre 35">
                  <a:extLst>
                    <a:ext uri="{FF2B5EF4-FFF2-40B4-BE49-F238E27FC236}">
                      <a16:creationId xmlns:a16="http://schemas.microsoft.com/office/drawing/2014/main" id="{1D674406-1A37-495E-9C2C-28481AF37C9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631155" y="2549557"/>
                  <a:ext cx="2589243" cy="2216360"/>
                </a:xfrm>
                <a:custGeom>
                  <a:avLst/>
                  <a:gdLst>
                    <a:gd name="connsiteX0" fmla="*/ 8546 w 4563454"/>
                    <a:gd name="connsiteY0" fmla="*/ 4042160 h 4042160"/>
                    <a:gd name="connsiteX1" fmla="*/ 4563454 w 4563454"/>
                    <a:gd name="connsiteY1" fmla="*/ 4042160 h 4042160"/>
                    <a:gd name="connsiteX2" fmla="*/ 4563454 w 4563454"/>
                    <a:gd name="connsiteY2" fmla="*/ 1529697 h 4042160"/>
                    <a:gd name="connsiteX3" fmla="*/ 2273181 w 4563454"/>
                    <a:gd name="connsiteY3" fmla="*/ 0 h 4042160"/>
                    <a:gd name="connsiteX4" fmla="*/ 0 w 4563454"/>
                    <a:gd name="connsiteY4" fmla="*/ 1504060 h 4042160"/>
                    <a:gd name="connsiteX5" fmla="*/ 8546 w 4563454"/>
                    <a:gd name="connsiteY5" fmla="*/ 4042160 h 4042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63454" h="4042160">
                      <a:moveTo>
                        <a:pt x="8546" y="4042160"/>
                      </a:moveTo>
                      <a:lnTo>
                        <a:pt x="4563454" y="4042160"/>
                      </a:lnTo>
                      <a:lnTo>
                        <a:pt x="4563454" y="1529697"/>
                      </a:lnTo>
                      <a:lnTo>
                        <a:pt x="2273181" y="0"/>
                      </a:lnTo>
                      <a:lnTo>
                        <a:pt x="0" y="1504060"/>
                      </a:lnTo>
                      <a:cubicBezTo>
                        <a:pt x="2849" y="2350093"/>
                        <a:pt x="5697" y="3196127"/>
                        <a:pt x="8546" y="4042160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de-DE"/>
                  </a:defPPr>
                  <a:lvl1pPr marL="0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78908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57816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36724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15631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394539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73447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52355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31263" algn="l" defTabSz="957816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57816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0" lang="fr-FR" sz="2058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" lastClr="FFFFFF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 </m:t>
                        </m:r>
                      </m:oMath>
                    </m:oMathPara>
                  </a14:m>
                  <a:endParaRPr kumimoji="0" lang="fr-FR" sz="2058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7" name="Forme libre 36">
                  <a:extLst>
                    <a:ext uri="{FF2B5EF4-FFF2-40B4-BE49-F238E27FC236}">
                      <a16:creationId xmlns:a16="http://schemas.microsoft.com/office/drawing/2014/main" id="{1D674406-1A37-495E-9C2C-28481AF37C9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1155" y="2549557"/>
                  <a:ext cx="2589243" cy="2216360"/>
                </a:xfrm>
                <a:custGeom>
                  <a:avLst/>
                  <a:gdLst>
                    <a:gd name="connsiteX0" fmla="*/ 8546 w 4563454"/>
                    <a:gd name="connsiteY0" fmla="*/ 4042160 h 4042160"/>
                    <a:gd name="connsiteX1" fmla="*/ 4563454 w 4563454"/>
                    <a:gd name="connsiteY1" fmla="*/ 4042160 h 4042160"/>
                    <a:gd name="connsiteX2" fmla="*/ 4563454 w 4563454"/>
                    <a:gd name="connsiteY2" fmla="*/ 1529697 h 4042160"/>
                    <a:gd name="connsiteX3" fmla="*/ 2273181 w 4563454"/>
                    <a:gd name="connsiteY3" fmla="*/ 0 h 4042160"/>
                    <a:gd name="connsiteX4" fmla="*/ 0 w 4563454"/>
                    <a:gd name="connsiteY4" fmla="*/ 1504060 h 4042160"/>
                    <a:gd name="connsiteX5" fmla="*/ 8546 w 4563454"/>
                    <a:gd name="connsiteY5" fmla="*/ 4042160 h 4042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563454" h="4042160">
                      <a:moveTo>
                        <a:pt x="8546" y="4042160"/>
                      </a:moveTo>
                      <a:lnTo>
                        <a:pt x="4563454" y="4042160"/>
                      </a:lnTo>
                      <a:lnTo>
                        <a:pt x="4563454" y="1529697"/>
                      </a:lnTo>
                      <a:lnTo>
                        <a:pt x="2273181" y="0"/>
                      </a:lnTo>
                      <a:lnTo>
                        <a:pt x="0" y="1504060"/>
                      </a:lnTo>
                      <a:cubicBezTo>
                        <a:pt x="2849" y="2350093"/>
                        <a:pt x="5697" y="3196127"/>
                        <a:pt x="8546" y="4042160"/>
                      </a:cubicBezTo>
                      <a:close/>
                    </a:path>
                  </a:pathLst>
                </a:custGeom>
                <a:blipFill>
                  <a:blip r:embed="rId9"/>
                  <a:stretch>
                    <a:fillRect/>
                  </a:stretch>
                </a:blipFill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9" name="Connecteur droit avec flèche 38">
              <a:extLst>
                <a:ext uri="{FF2B5EF4-FFF2-40B4-BE49-F238E27FC236}">
                  <a16:creationId xmlns:a16="http://schemas.microsoft.com/office/drawing/2014/main" id="{F576135D-5136-4BDF-814E-0D2778FD1B35}"/>
                </a:ext>
              </a:extLst>
            </p:cNvPr>
            <p:cNvCxnSpPr/>
            <p:nvPr/>
          </p:nvCxnSpPr>
          <p:spPr>
            <a:xfrm>
              <a:off x="3381387" y="4925645"/>
              <a:ext cx="0" cy="224675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cxnSp>
          <p:nvCxnSpPr>
            <p:cNvPr id="44" name="Connecteur droit avec flèche 43">
              <a:extLst>
                <a:ext uri="{FF2B5EF4-FFF2-40B4-BE49-F238E27FC236}">
                  <a16:creationId xmlns:a16="http://schemas.microsoft.com/office/drawing/2014/main" id="{52A08553-BE86-4F72-81F1-C8E155FEA7C7}"/>
                </a:ext>
              </a:extLst>
            </p:cNvPr>
            <p:cNvCxnSpPr/>
            <p:nvPr/>
          </p:nvCxnSpPr>
          <p:spPr>
            <a:xfrm>
              <a:off x="5331604" y="4925645"/>
              <a:ext cx="0" cy="224675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cxnSp>
          <p:nvCxnSpPr>
            <p:cNvPr id="45" name="Connecteur droit avec flèche 44">
              <a:extLst>
                <a:ext uri="{FF2B5EF4-FFF2-40B4-BE49-F238E27FC236}">
                  <a16:creationId xmlns:a16="http://schemas.microsoft.com/office/drawing/2014/main" id="{ECB48233-0E8F-4ACD-9F9E-B5183F9B2369}"/>
                </a:ext>
              </a:extLst>
            </p:cNvPr>
            <p:cNvCxnSpPr/>
            <p:nvPr/>
          </p:nvCxnSpPr>
          <p:spPr>
            <a:xfrm>
              <a:off x="4395500" y="4925645"/>
              <a:ext cx="0" cy="224675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cxnSp>
          <p:nvCxnSpPr>
            <p:cNvPr id="46" name="Connecteur droit avec flèche 45">
              <a:extLst>
                <a:ext uri="{FF2B5EF4-FFF2-40B4-BE49-F238E27FC236}">
                  <a16:creationId xmlns:a16="http://schemas.microsoft.com/office/drawing/2014/main" id="{7BB66DA7-C235-451E-B1F9-53C011D5D695}"/>
                </a:ext>
              </a:extLst>
            </p:cNvPr>
            <p:cNvCxnSpPr/>
            <p:nvPr/>
          </p:nvCxnSpPr>
          <p:spPr>
            <a:xfrm>
              <a:off x="2445283" y="4925645"/>
              <a:ext cx="0" cy="224675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sp>
          <p:nvSpPr>
            <p:cNvPr id="47" name="Flèche courbée vers le haut 46">
              <a:extLst>
                <a:ext uri="{FF2B5EF4-FFF2-40B4-BE49-F238E27FC236}">
                  <a16:creationId xmlns:a16="http://schemas.microsoft.com/office/drawing/2014/main" id="{63C00045-9B4D-45C4-A7AC-92D1131AC021}"/>
                </a:ext>
              </a:extLst>
            </p:cNvPr>
            <p:cNvSpPr/>
            <p:nvPr/>
          </p:nvSpPr>
          <p:spPr>
            <a:xfrm>
              <a:off x="3723264" y="2072755"/>
              <a:ext cx="446947" cy="818882"/>
            </a:xfrm>
            <a:prstGeom prst="curvedUpArrow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90570">
                <a:defRPr/>
              </a:pPr>
              <a:endParaRPr lang="fr-FR" sz="1950" kern="0" dirty="0">
                <a:solidFill>
                  <a:sysClr val="windowText" lastClr="000000"/>
                </a:solidFill>
                <a:latin typeface="Calibri"/>
              </a:endParaRPr>
            </a:p>
          </p:txBody>
        </p:sp>
        <p:cxnSp>
          <p:nvCxnSpPr>
            <p:cNvPr id="50" name="Connecteur droit avec flèche 49">
              <a:extLst>
                <a:ext uri="{FF2B5EF4-FFF2-40B4-BE49-F238E27FC236}">
                  <a16:creationId xmlns:a16="http://schemas.microsoft.com/office/drawing/2014/main" id="{793CCA99-66D3-46BD-B2A6-8BB52B5137FF}"/>
                </a:ext>
              </a:extLst>
            </p:cNvPr>
            <p:cNvCxnSpPr/>
            <p:nvPr/>
          </p:nvCxnSpPr>
          <p:spPr>
            <a:xfrm flipH="1" flipV="1">
              <a:off x="3027701" y="2467940"/>
              <a:ext cx="464451" cy="541857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cxnSp>
          <p:nvCxnSpPr>
            <p:cNvPr id="51" name="Connecteur droit avec flèche 50">
              <a:extLst>
                <a:ext uri="{FF2B5EF4-FFF2-40B4-BE49-F238E27FC236}">
                  <a16:creationId xmlns:a16="http://schemas.microsoft.com/office/drawing/2014/main" id="{61679E52-B20B-4520-972F-0381A6CE74A2}"/>
                </a:ext>
              </a:extLst>
            </p:cNvPr>
            <p:cNvCxnSpPr/>
            <p:nvPr/>
          </p:nvCxnSpPr>
          <p:spPr>
            <a:xfrm flipV="1">
              <a:off x="4238939" y="2491496"/>
              <a:ext cx="562069" cy="518301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pic>
          <p:nvPicPr>
            <p:cNvPr id="52" name="Picture 2">
              <a:extLst>
                <a:ext uri="{FF2B5EF4-FFF2-40B4-BE49-F238E27FC236}">
                  <a16:creationId xmlns:a16="http://schemas.microsoft.com/office/drawing/2014/main" id="{383EF036-1D12-43A5-9E8B-4381B8F37E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8121" y="3785491"/>
              <a:ext cx="419557" cy="7404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3" name="Lune 52">
              <a:extLst>
                <a:ext uri="{FF2B5EF4-FFF2-40B4-BE49-F238E27FC236}">
                  <a16:creationId xmlns:a16="http://schemas.microsoft.com/office/drawing/2014/main" id="{FD9835EF-08A4-4C2B-9153-EC96C784E61E}"/>
                </a:ext>
              </a:extLst>
            </p:cNvPr>
            <p:cNvSpPr/>
            <p:nvPr/>
          </p:nvSpPr>
          <p:spPr>
            <a:xfrm>
              <a:off x="1461171" y="1905461"/>
              <a:ext cx="244168" cy="356970"/>
            </a:xfrm>
            <a:prstGeom prst="moon">
              <a:avLst/>
            </a:prstGeom>
            <a:solidFill>
              <a:srgbClr val="EEECE1">
                <a:lumMod val="90000"/>
              </a:srgbClr>
            </a:solidFill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90570">
                <a:defRPr/>
              </a:pPr>
              <a:endParaRPr lang="fr-FR" sz="195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54" name="Nuage 53">
              <a:extLst>
                <a:ext uri="{FF2B5EF4-FFF2-40B4-BE49-F238E27FC236}">
                  <a16:creationId xmlns:a16="http://schemas.microsoft.com/office/drawing/2014/main" id="{68F394EA-E2F7-4A5E-B53E-E5F47ECD55DB}"/>
                </a:ext>
              </a:extLst>
            </p:cNvPr>
            <p:cNvSpPr/>
            <p:nvPr/>
          </p:nvSpPr>
          <p:spPr>
            <a:xfrm>
              <a:off x="1849690" y="1868493"/>
              <a:ext cx="569156" cy="219657"/>
            </a:xfrm>
            <a:prstGeom prst="cloud">
              <a:avLst/>
            </a:prstGeom>
            <a:solidFill>
              <a:sysClr val="window" lastClr="FFFFFF">
                <a:lumMod val="85000"/>
              </a:sysClr>
            </a:solidFill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90570">
                <a:defRPr/>
              </a:pPr>
              <a:endParaRPr lang="fr-FR" sz="1950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58878A5E-3B50-4AA2-BF26-7D34BCC048A5}"/>
                </a:ext>
              </a:extLst>
            </p:cNvPr>
            <p:cNvCxnSpPr/>
            <p:nvPr/>
          </p:nvCxnSpPr>
          <p:spPr>
            <a:xfrm flipH="1" flipV="1">
              <a:off x="1365370" y="3683574"/>
              <a:ext cx="677979" cy="414137"/>
            </a:xfrm>
            <a:prstGeom prst="line">
              <a:avLst/>
            </a:prstGeom>
            <a:noFill/>
            <a:ln w="19050" cap="flat" cmpd="sng" algn="ctr">
              <a:solidFill>
                <a:srgbClr val="8086FE"/>
              </a:solidFill>
              <a:prstDash val="sysDash"/>
            </a:ln>
            <a:effectLst/>
          </p:spPr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8A2EE575-6A22-4FF3-AA39-7019E39E0DCD}"/>
                </a:ext>
              </a:extLst>
            </p:cNvPr>
            <p:cNvCxnSpPr/>
            <p:nvPr/>
          </p:nvCxnSpPr>
          <p:spPr>
            <a:xfrm flipH="1" flipV="1">
              <a:off x="1303414" y="3864481"/>
              <a:ext cx="761753" cy="460872"/>
            </a:xfrm>
            <a:prstGeom prst="line">
              <a:avLst/>
            </a:prstGeom>
            <a:noFill/>
            <a:ln w="19050" cap="flat" cmpd="sng" algn="ctr">
              <a:solidFill>
                <a:srgbClr val="8086FE"/>
              </a:solidFill>
              <a:prstDash val="sysDash"/>
            </a:ln>
            <a:effectLst/>
          </p:spPr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9D4ED957-C041-47EA-AA23-7BE9A08DCFB4}"/>
                </a:ext>
              </a:extLst>
            </p:cNvPr>
            <p:cNvCxnSpPr/>
            <p:nvPr/>
          </p:nvCxnSpPr>
          <p:spPr>
            <a:xfrm flipH="1" flipV="1">
              <a:off x="1242933" y="4059652"/>
              <a:ext cx="750524" cy="443489"/>
            </a:xfrm>
            <a:prstGeom prst="line">
              <a:avLst/>
            </a:prstGeom>
            <a:noFill/>
            <a:ln w="19050" cap="flat" cmpd="sng" algn="ctr">
              <a:solidFill>
                <a:srgbClr val="8086FE"/>
              </a:solidFill>
              <a:prstDash val="sysDash"/>
            </a:ln>
            <a:effectLst/>
          </p:spPr>
        </p:cxnSp>
        <p:sp>
          <p:nvSpPr>
            <p:cNvPr id="58" name="Flèche courbée vers la droite 57">
              <a:extLst>
                <a:ext uri="{FF2B5EF4-FFF2-40B4-BE49-F238E27FC236}">
                  <a16:creationId xmlns:a16="http://schemas.microsoft.com/office/drawing/2014/main" id="{1A834C92-9282-4A86-AB18-C7F92E268AC5}"/>
                </a:ext>
              </a:extLst>
            </p:cNvPr>
            <p:cNvSpPr/>
            <p:nvPr/>
          </p:nvSpPr>
          <p:spPr>
            <a:xfrm flipH="1" flipV="1">
              <a:off x="2103925" y="4584226"/>
              <a:ext cx="253920" cy="396081"/>
            </a:xfrm>
            <a:prstGeom prst="curvedRightArrow">
              <a:avLst/>
            </a:prstGeom>
            <a:solidFill>
              <a:srgbClr val="8086FE"/>
            </a:solidFill>
            <a:ln w="2540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90570">
                <a:defRPr/>
              </a:pPr>
              <a:endParaRPr lang="fr-FR" sz="1950" kern="0" dirty="0">
                <a:solidFill>
                  <a:sysClr val="windowText" lastClr="000000"/>
                </a:solidFill>
                <a:latin typeface="Calibri"/>
              </a:endParaRPr>
            </a:p>
          </p:txBody>
        </p:sp>
        <p:cxnSp>
          <p:nvCxnSpPr>
            <p:cNvPr id="59" name="Connecteur droit avec flèche 58">
              <a:extLst>
                <a:ext uri="{FF2B5EF4-FFF2-40B4-BE49-F238E27FC236}">
                  <a16:creationId xmlns:a16="http://schemas.microsoft.com/office/drawing/2014/main" id="{3FC39067-0439-4E0C-9630-AD87B3B2445A}"/>
                </a:ext>
              </a:extLst>
            </p:cNvPr>
            <p:cNvCxnSpPr/>
            <p:nvPr/>
          </p:nvCxnSpPr>
          <p:spPr>
            <a:xfrm flipV="1">
              <a:off x="4879433" y="3380177"/>
              <a:ext cx="323132" cy="224675"/>
            </a:xfrm>
            <a:prstGeom prst="straightConnector1">
              <a:avLst/>
            </a:prstGeom>
            <a:noFill/>
            <a:ln w="28575" cap="flat" cmpd="sng" algn="ctr">
              <a:solidFill>
                <a:srgbClr val="8064A2">
                  <a:lumMod val="50000"/>
                </a:srgbClr>
              </a:solidFill>
              <a:prstDash val="solid"/>
              <a:headEnd type="arrow" w="med" len="med"/>
              <a:tailEnd type="arrow" w="med" len="med"/>
            </a:ln>
            <a:effectLst/>
          </p:spPr>
        </p:cxnSp>
        <p:sp>
          <p:nvSpPr>
            <p:cNvPr id="60" name="Étoile à 4 branches 59">
              <a:extLst>
                <a:ext uri="{FF2B5EF4-FFF2-40B4-BE49-F238E27FC236}">
                  <a16:creationId xmlns:a16="http://schemas.microsoft.com/office/drawing/2014/main" id="{AA75E1A4-30B8-420F-95A0-A27ACAFB6C8E}"/>
                </a:ext>
              </a:extLst>
            </p:cNvPr>
            <p:cNvSpPr/>
            <p:nvPr/>
          </p:nvSpPr>
          <p:spPr bwMode="auto">
            <a:xfrm>
              <a:off x="1718484" y="3703878"/>
              <a:ext cx="194311" cy="184304"/>
            </a:xfrm>
            <a:prstGeom prst="star4">
              <a:avLst/>
            </a:prstGeom>
            <a:solidFill>
              <a:srgbClr val="4F81BD"/>
            </a:solidFill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9060" tIns="49530" rIns="99060" bIns="49530" numCol="1" rtlCol="0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905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ＭＳ Ｐゴシック" pitchFamily="100" charset="-128"/>
                <a:cs typeface="+mn-cs"/>
              </a:endParaRPr>
            </a:p>
          </p:txBody>
        </p:sp>
        <p:sp>
          <p:nvSpPr>
            <p:cNvPr id="61" name="Étoile à 4 branches 60">
              <a:extLst>
                <a:ext uri="{FF2B5EF4-FFF2-40B4-BE49-F238E27FC236}">
                  <a16:creationId xmlns:a16="http://schemas.microsoft.com/office/drawing/2014/main" id="{58454CBC-DF93-482A-940F-8331CA25768A}"/>
                </a:ext>
              </a:extLst>
            </p:cNvPr>
            <p:cNvSpPr/>
            <p:nvPr/>
          </p:nvSpPr>
          <p:spPr bwMode="auto">
            <a:xfrm>
              <a:off x="1441935" y="3798047"/>
              <a:ext cx="194311" cy="184304"/>
            </a:xfrm>
            <a:prstGeom prst="star4">
              <a:avLst/>
            </a:prstGeom>
            <a:solidFill>
              <a:srgbClr val="4F81BD"/>
            </a:solidFill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9060" tIns="49530" rIns="99060" bIns="49530" numCol="1" rtlCol="0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905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ＭＳ Ｐゴシック" pitchFamily="100" charset="-128"/>
                <a:cs typeface="+mn-cs"/>
              </a:endParaRPr>
            </a:p>
          </p:txBody>
        </p:sp>
        <p:cxnSp>
          <p:nvCxnSpPr>
            <p:cNvPr id="62" name="Connecteur en arc 61">
              <a:extLst>
                <a:ext uri="{FF2B5EF4-FFF2-40B4-BE49-F238E27FC236}">
                  <a16:creationId xmlns:a16="http://schemas.microsoft.com/office/drawing/2014/main" id="{C9B6E816-AE26-4A84-AD7D-883B76C81F1D}"/>
                </a:ext>
              </a:extLst>
            </p:cNvPr>
            <p:cNvCxnSpPr/>
            <p:nvPr/>
          </p:nvCxnSpPr>
          <p:spPr>
            <a:xfrm rot="10800000">
              <a:off x="1723742" y="2969841"/>
              <a:ext cx="673791" cy="297260"/>
            </a:xfrm>
            <a:prstGeom prst="curved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C0504D">
                  <a:lumMod val="50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63" name="Connecteur en arc 62">
              <a:extLst>
                <a:ext uri="{FF2B5EF4-FFF2-40B4-BE49-F238E27FC236}">
                  <a16:creationId xmlns:a16="http://schemas.microsoft.com/office/drawing/2014/main" id="{E74E6053-51F9-4A36-B952-6A592297C7D7}"/>
                </a:ext>
              </a:extLst>
            </p:cNvPr>
            <p:cNvCxnSpPr/>
            <p:nvPr/>
          </p:nvCxnSpPr>
          <p:spPr>
            <a:xfrm rot="16200000" flipV="1">
              <a:off x="1988261" y="2421095"/>
              <a:ext cx="861170" cy="477407"/>
            </a:xfrm>
            <a:prstGeom prst="curved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C0504D">
                  <a:lumMod val="50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64" name="Connecteur en arc 63">
              <a:extLst>
                <a:ext uri="{FF2B5EF4-FFF2-40B4-BE49-F238E27FC236}">
                  <a16:creationId xmlns:a16="http://schemas.microsoft.com/office/drawing/2014/main" id="{25580FE3-A907-47DB-AC7A-5309044B89DF}"/>
                </a:ext>
              </a:extLst>
            </p:cNvPr>
            <p:cNvCxnSpPr/>
            <p:nvPr/>
          </p:nvCxnSpPr>
          <p:spPr>
            <a:xfrm rot="5400000">
              <a:off x="2119539" y="3498215"/>
              <a:ext cx="345300" cy="217467"/>
            </a:xfrm>
            <a:prstGeom prst="curvedConnector3">
              <a:avLst>
                <a:gd name="adj1" fmla="val 50000"/>
              </a:avLst>
            </a:prstGeom>
            <a:noFill/>
            <a:ln w="19050" cap="flat" cmpd="sng" algn="ctr">
              <a:solidFill>
                <a:srgbClr val="C0504D">
                  <a:lumMod val="50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65" name="Connecteur droit avec flèche 64">
              <a:extLst>
                <a:ext uri="{FF2B5EF4-FFF2-40B4-BE49-F238E27FC236}">
                  <a16:creationId xmlns:a16="http://schemas.microsoft.com/office/drawing/2014/main" id="{82891CB8-D416-43A7-8936-49CE1BAAA24F}"/>
                </a:ext>
              </a:extLst>
            </p:cNvPr>
            <p:cNvCxnSpPr/>
            <p:nvPr/>
          </p:nvCxnSpPr>
          <p:spPr>
            <a:xfrm>
              <a:off x="5044802" y="4155759"/>
              <a:ext cx="580382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cxnSp>
          <p:nvCxnSpPr>
            <p:cNvPr id="66" name="Connecteur droit avec flèche 65">
              <a:extLst>
                <a:ext uri="{FF2B5EF4-FFF2-40B4-BE49-F238E27FC236}">
                  <a16:creationId xmlns:a16="http://schemas.microsoft.com/office/drawing/2014/main" id="{ACA5551F-9DEC-4662-8E5E-965BB1EC0E60}"/>
                </a:ext>
              </a:extLst>
            </p:cNvPr>
            <p:cNvCxnSpPr/>
            <p:nvPr/>
          </p:nvCxnSpPr>
          <p:spPr>
            <a:xfrm rot="10800000" flipV="1">
              <a:off x="5401827" y="3009797"/>
              <a:ext cx="323132" cy="224675"/>
            </a:xfrm>
            <a:prstGeom prst="straightConnector1">
              <a:avLst/>
            </a:prstGeom>
            <a:noFill/>
            <a:ln w="28575" cap="flat" cmpd="sng" algn="ctr">
              <a:solidFill>
                <a:srgbClr val="8064A2">
                  <a:lumMod val="50000"/>
                </a:srgbClr>
              </a:solidFill>
              <a:prstDash val="solid"/>
              <a:headEnd type="arrow" w="med" len="med"/>
              <a:tailEnd type="arrow" w="med" len="med"/>
            </a:ln>
            <a:effectLst/>
          </p:spPr>
        </p:cxnSp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28B8B104-57A3-4078-98AE-DD9181A8D2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312800" y="3570576"/>
              <a:ext cx="498696" cy="360169"/>
            </a:xfrm>
            <a:prstGeom prst="rect">
              <a:avLst/>
            </a:prstGeom>
          </p:spPr>
        </p:pic>
        <p:pic>
          <p:nvPicPr>
            <p:cNvPr id="68" name="Picture 9">
              <a:extLst>
                <a:ext uri="{FF2B5EF4-FFF2-40B4-BE49-F238E27FC236}">
                  <a16:creationId xmlns:a16="http://schemas.microsoft.com/office/drawing/2014/main" id="{B5848C54-12B3-457E-B663-CB3273C2F8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0393" y="3762610"/>
              <a:ext cx="371984" cy="461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9" name="Image 68">
              <a:extLst>
                <a:ext uri="{FF2B5EF4-FFF2-40B4-BE49-F238E27FC236}">
                  <a16:creationId xmlns:a16="http://schemas.microsoft.com/office/drawing/2014/main" id="{E98C6C1C-F294-4B0D-8248-2E11FDB21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7895" y="4317462"/>
              <a:ext cx="387340" cy="394383"/>
            </a:xfrm>
            <a:prstGeom prst="rect">
              <a:avLst/>
            </a:prstGeom>
          </p:spPr>
        </p:pic>
        <p:pic>
          <p:nvPicPr>
            <p:cNvPr id="70" name="Image 69">
              <a:extLst>
                <a:ext uri="{FF2B5EF4-FFF2-40B4-BE49-F238E27FC236}">
                  <a16:creationId xmlns:a16="http://schemas.microsoft.com/office/drawing/2014/main" id="{39A35E72-4E87-4BCB-9480-3AE245FA8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3037" y="3564732"/>
              <a:ext cx="145518" cy="516585"/>
            </a:xfrm>
            <a:prstGeom prst="rect">
              <a:avLst/>
            </a:prstGeom>
          </p:spPr>
        </p:pic>
        <p:grpSp>
          <p:nvGrpSpPr>
            <p:cNvPr id="71" name="Groupe 70">
              <a:extLst>
                <a:ext uri="{FF2B5EF4-FFF2-40B4-BE49-F238E27FC236}">
                  <a16:creationId xmlns:a16="http://schemas.microsoft.com/office/drawing/2014/main" id="{601A2E88-2C6E-4C69-85E9-C58E8B01C83B}"/>
                </a:ext>
              </a:extLst>
            </p:cNvPr>
            <p:cNvGrpSpPr/>
            <p:nvPr/>
          </p:nvGrpSpPr>
          <p:grpSpPr>
            <a:xfrm>
              <a:off x="5424228" y="3492525"/>
              <a:ext cx="50114" cy="458292"/>
              <a:chOff x="9134298" y="4441827"/>
              <a:chExt cx="46259" cy="423038"/>
            </a:xfrm>
          </p:grpSpPr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BE703A8C-59BD-4D71-B75D-67660EF86ECE}"/>
                  </a:ext>
                </a:extLst>
              </p:cNvPr>
              <p:cNvSpPr/>
              <p:nvPr/>
            </p:nvSpPr>
            <p:spPr bwMode="auto">
              <a:xfrm>
                <a:off x="9134298" y="4441827"/>
                <a:ext cx="44650" cy="211519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55604B68-FC47-4607-8906-349A8D6FB872}"/>
                  </a:ext>
                </a:extLst>
              </p:cNvPr>
              <p:cNvSpPr/>
              <p:nvPr/>
            </p:nvSpPr>
            <p:spPr bwMode="auto">
              <a:xfrm>
                <a:off x="9135907" y="4653346"/>
                <a:ext cx="44650" cy="211519"/>
              </a:xfrm>
              <a:prstGeom prst="rect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</p:grpSp>
        <p:grpSp>
          <p:nvGrpSpPr>
            <p:cNvPr id="72" name="Groupe 71">
              <a:extLst>
                <a:ext uri="{FF2B5EF4-FFF2-40B4-BE49-F238E27FC236}">
                  <a16:creationId xmlns:a16="http://schemas.microsoft.com/office/drawing/2014/main" id="{636FFC01-93CB-49BC-B16C-7E16A97F905A}"/>
                </a:ext>
              </a:extLst>
            </p:cNvPr>
            <p:cNvGrpSpPr/>
            <p:nvPr/>
          </p:nvGrpSpPr>
          <p:grpSpPr>
            <a:xfrm rot="3480000">
              <a:off x="2644745" y="2851530"/>
              <a:ext cx="50114" cy="458292"/>
              <a:chOff x="9134298" y="4441827"/>
              <a:chExt cx="46259" cy="423038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C2156514-0A8E-4B20-8C30-2D3916871B41}"/>
                  </a:ext>
                </a:extLst>
              </p:cNvPr>
              <p:cNvSpPr/>
              <p:nvPr/>
            </p:nvSpPr>
            <p:spPr bwMode="auto">
              <a:xfrm>
                <a:off x="9134298" y="4441827"/>
                <a:ext cx="44650" cy="211519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EAAEC42B-B866-488E-AB66-273EBCC3F0E3}"/>
                  </a:ext>
                </a:extLst>
              </p:cNvPr>
              <p:cNvSpPr/>
              <p:nvPr/>
            </p:nvSpPr>
            <p:spPr bwMode="auto">
              <a:xfrm>
                <a:off x="9135907" y="4653346"/>
                <a:ext cx="44650" cy="211519"/>
              </a:xfrm>
              <a:prstGeom prst="rect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</p:grpSp>
        <p:grpSp>
          <p:nvGrpSpPr>
            <p:cNvPr id="73" name="Groupe 72">
              <a:extLst>
                <a:ext uri="{FF2B5EF4-FFF2-40B4-BE49-F238E27FC236}">
                  <a16:creationId xmlns:a16="http://schemas.microsoft.com/office/drawing/2014/main" id="{2C1A412E-E0DC-402C-8810-35B59EBB9385}"/>
                </a:ext>
              </a:extLst>
            </p:cNvPr>
            <p:cNvGrpSpPr/>
            <p:nvPr/>
          </p:nvGrpSpPr>
          <p:grpSpPr>
            <a:xfrm>
              <a:off x="2373694" y="4215886"/>
              <a:ext cx="50114" cy="458292"/>
              <a:chOff x="9134298" y="4441827"/>
              <a:chExt cx="46259" cy="423038"/>
            </a:xfrm>
          </p:grpSpPr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4BC1A1F1-8394-4C67-A350-80804CC080B3}"/>
                  </a:ext>
                </a:extLst>
              </p:cNvPr>
              <p:cNvSpPr/>
              <p:nvPr/>
            </p:nvSpPr>
            <p:spPr bwMode="auto">
              <a:xfrm>
                <a:off x="9134298" y="4441827"/>
                <a:ext cx="44650" cy="211519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12BA3B16-3ABA-481E-AE9C-B73AAE9EFB69}"/>
                  </a:ext>
                </a:extLst>
              </p:cNvPr>
              <p:cNvSpPr/>
              <p:nvPr/>
            </p:nvSpPr>
            <p:spPr bwMode="auto">
              <a:xfrm>
                <a:off x="9135907" y="4653346"/>
                <a:ext cx="44650" cy="211519"/>
              </a:xfrm>
              <a:prstGeom prst="rect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</p:grpSp>
        <p:cxnSp>
          <p:nvCxnSpPr>
            <p:cNvPr id="74" name="Connecteur droit avec flèche 73">
              <a:extLst>
                <a:ext uri="{FF2B5EF4-FFF2-40B4-BE49-F238E27FC236}">
                  <a16:creationId xmlns:a16="http://schemas.microsoft.com/office/drawing/2014/main" id="{0E3A172F-D58E-4761-9F62-BEC1620F57C8}"/>
                </a:ext>
              </a:extLst>
            </p:cNvPr>
            <p:cNvCxnSpPr/>
            <p:nvPr/>
          </p:nvCxnSpPr>
          <p:spPr>
            <a:xfrm flipH="1">
              <a:off x="2180142" y="4121817"/>
              <a:ext cx="580382" cy="0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arrow"/>
            </a:ln>
            <a:effectLst/>
          </p:spPr>
        </p:cxnSp>
        <p:grpSp>
          <p:nvGrpSpPr>
            <p:cNvPr id="75" name="Groupe 74">
              <a:extLst>
                <a:ext uri="{FF2B5EF4-FFF2-40B4-BE49-F238E27FC236}">
                  <a16:creationId xmlns:a16="http://schemas.microsoft.com/office/drawing/2014/main" id="{2357528C-B534-4F3B-BFD4-74C3C85E570C}"/>
                </a:ext>
              </a:extLst>
            </p:cNvPr>
            <p:cNvGrpSpPr/>
            <p:nvPr/>
          </p:nvGrpSpPr>
          <p:grpSpPr>
            <a:xfrm rot="18120000" flipH="1">
              <a:off x="4988351" y="2763205"/>
              <a:ext cx="50114" cy="458292"/>
              <a:chOff x="9134298" y="4441827"/>
              <a:chExt cx="46259" cy="423038"/>
            </a:xfrm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D3E39471-5DA7-4749-8F76-D690FD670029}"/>
                  </a:ext>
                </a:extLst>
              </p:cNvPr>
              <p:cNvSpPr/>
              <p:nvPr/>
            </p:nvSpPr>
            <p:spPr bwMode="auto">
              <a:xfrm>
                <a:off x="9134298" y="4441827"/>
                <a:ext cx="44650" cy="211519"/>
              </a:xfrm>
              <a:prstGeom prst="rect">
                <a:avLst/>
              </a:prstGeom>
              <a:solidFill>
                <a:sysClr val="window" lastClr="FFFFFF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6F17D2C5-EBEE-4099-BCF9-408DF9225A1C}"/>
                  </a:ext>
                </a:extLst>
              </p:cNvPr>
              <p:cNvSpPr/>
              <p:nvPr/>
            </p:nvSpPr>
            <p:spPr bwMode="auto">
              <a:xfrm>
                <a:off x="9135907" y="4653346"/>
                <a:ext cx="44650" cy="211519"/>
              </a:xfrm>
              <a:prstGeom prst="rect">
                <a:avLst/>
              </a:prstGeom>
              <a:solidFill>
                <a:sysClr val="windowText" lastClr="000000"/>
              </a:solidFill>
              <a:ln w="9525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9060" tIns="49530" rIns="99060" bIns="4953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de-DE"/>
                </a:defPPr>
                <a:lvl1pPr marL="0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78908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57816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36724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15631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394539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73447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52355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31263" algn="l" defTabSz="957816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905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26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charset="0"/>
                  <a:ea typeface="ＭＳ Ｐゴシック" pitchFamily="100" charset="-128"/>
                  <a:cs typeface="+mn-cs"/>
                </a:endParaRPr>
              </a:p>
            </p:txBody>
          </p:sp>
        </p:grpSp>
        <p:sp>
          <p:nvSpPr>
            <p:cNvPr id="76" name="Soleil 75">
              <a:extLst>
                <a:ext uri="{FF2B5EF4-FFF2-40B4-BE49-F238E27FC236}">
                  <a16:creationId xmlns:a16="http://schemas.microsoft.com/office/drawing/2014/main" id="{D8094698-5E3A-4C21-BE32-D2B45DBDE9B0}"/>
                </a:ext>
              </a:extLst>
            </p:cNvPr>
            <p:cNvSpPr/>
            <p:nvPr/>
          </p:nvSpPr>
          <p:spPr>
            <a:xfrm>
              <a:off x="5351001" y="1684292"/>
              <a:ext cx="660654" cy="581480"/>
            </a:xfrm>
            <a:prstGeom prst="sun">
              <a:avLst/>
            </a:prstGeom>
            <a:solidFill>
              <a:srgbClr val="F79646"/>
            </a:solidFill>
            <a:ln w="25400" cap="flat" cmpd="sng" algn="ctr">
              <a:solidFill>
                <a:srgbClr val="F79646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78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058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77" name="Connecteur en arc 76">
              <a:extLst>
                <a:ext uri="{FF2B5EF4-FFF2-40B4-BE49-F238E27FC236}">
                  <a16:creationId xmlns:a16="http://schemas.microsoft.com/office/drawing/2014/main" id="{365B7A09-CE36-4A4A-98AE-B26593E3DB47}"/>
                </a:ext>
              </a:extLst>
            </p:cNvPr>
            <p:cNvCxnSpPr/>
            <p:nvPr/>
          </p:nvCxnSpPr>
          <p:spPr>
            <a:xfrm rot="5400000">
              <a:off x="4649435" y="2292109"/>
              <a:ext cx="727756" cy="341081"/>
            </a:xfrm>
            <a:prstGeom prst="curvedConnector3">
              <a:avLst/>
            </a:prstGeom>
            <a:noFill/>
            <a:ln w="19050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78" name="Connecteur en arc 77">
              <a:extLst>
                <a:ext uri="{FF2B5EF4-FFF2-40B4-BE49-F238E27FC236}">
                  <a16:creationId xmlns:a16="http://schemas.microsoft.com/office/drawing/2014/main" id="{30B1C31C-1396-4A24-A03E-942FF878C994}"/>
                </a:ext>
              </a:extLst>
            </p:cNvPr>
            <p:cNvCxnSpPr/>
            <p:nvPr/>
          </p:nvCxnSpPr>
          <p:spPr>
            <a:xfrm rot="5400000">
              <a:off x="4897099" y="2415165"/>
              <a:ext cx="686801" cy="408874"/>
            </a:xfrm>
            <a:prstGeom prst="curvedConnector3">
              <a:avLst/>
            </a:prstGeom>
            <a:noFill/>
            <a:ln w="19050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79" name="Connecteur en arc 78">
              <a:extLst>
                <a:ext uri="{FF2B5EF4-FFF2-40B4-BE49-F238E27FC236}">
                  <a16:creationId xmlns:a16="http://schemas.microsoft.com/office/drawing/2014/main" id="{E232EE2E-6961-4D7C-9AA0-C62914BFC8AA}"/>
                </a:ext>
              </a:extLst>
            </p:cNvPr>
            <p:cNvCxnSpPr/>
            <p:nvPr/>
          </p:nvCxnSpPr>
          <p:spPr>
            <a:xfrm rot="5400000">
              <a:off x="5152241" y="2603777"/>
              <a:ext cx="625001" cy="380865"/>
            </a:xfrm>
            <a:prstGeom prst="curvedConnector3">
              <a:avLst/>
            </a:prstGeom>
            <a:noFill/>
            <a:ln w="19050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F1AEC8F0-8DE0-46EC-88B0-66B35A925A1B}"/>
                </a:ext>
              </a:extLst>
            </p:cNvPr>
            <p:cNvCxnSpPr/>
            <p:nvPr/>
          </p:nvCxnSpPr>
          <p:spPr bwMode="auto">
            <a:xfrm>
              <a:off x="2293396" y="3491599"/>
              <a:ext cx="371417" cy="490533"/>
            </a:xfrm>
            <a:prstGeom prst="line">
              <a:avLst/>
            </a:prstGeom>
            <a:solidFill>
              <a:srgbClr val="4F81BD"/>
            </a:solidFill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9A777E30-39D2-4845-9063-E33722FBFE77}"/>
                </a:ext>
              </a:extLst>
            </p:cNvPr>
            <p:cNvCxnSpPr/>
            <p:nvPr/>
          </p:nvCxnSpPr>
          <p:spPr bwMode="auto">
            <a:xfrm flipH="1">
              <a:off x="2294727" y="3491599"/>
              <a:ext cx="422009" cy="490533"/>
            </a:xfrm>
            <a:prstGeom prst="line">
              <a:avLst/>
            </a:prstGeom>
            <a:solidFill>
              <a:srgbClr val="4F81BD"/>
            </a:solidFill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82" name="Picture 10">
              <a:extLst>
                <a:ext uri="{FF2B5EF4-FFF2-40B4-BE49-F238E27FC236}">
                  <a16:creationId xmlns:a16="http://schemas.microsoft.com/office/drawing/2014/main" id="{605F78FF-C060-4417-ACA7-D17FC14BAD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2498" y="3718517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3" name="Picture 10">
              <a:extLst>
                <a:ext uri="{FF2B5EF4-FFF2-40B4-BE49-F238E27FC236}">
                  <a16:creationId xmlns:a16="http://schemas.microsoft.com/office/drawing/2014/main" id="{CC9B1FAB-A655-4D98-9694-B71E15593C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7794" y="3155891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4" name="Picture 10">
              <a:extLst>
                <a:ext uri="{FF2B5EF4-FFF2-40B4-BE49-F238E27FC236}">
                  <a16:creationId xmlns:a16="http://schemas.microsoft.com/office/drawing/2014/main" id="{8BFF4883-FA3B-4B3F-B1B3-815704A8EF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9157" y="4256708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5" name="Picture 10">
              <a:extLst>
                <a:ext uri="{FF2B5EF4-FFF2-40B4-BE49-F238E27FC236}">
                  <a16:creationId xmlns:a16="http://schemas.microsoft.com/office/drawing/2014/main" id="{F1E88B0C-41DC-4940-AA34-A692B02BB2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5128" y="3396407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6" name="Picture 10">
              <a:extLst>
                <a:ext uri="{FF2B5EF4-FFF2-40B4-BE49-F238E27FC236}">
                  <a16:creationId xmlns:a16="http://schemas.microsoft.com/office/drawing/2014/main" id="{93DD3FF4-21C8-42BA-8F2A-EFBD17D1FB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4291" y="1675966"/>
              <a:ext cx="152062" cy="3041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B2D111D5-1CD9-43EB-9473-8BC1CE8FCE50}"/>
                </a:ext>
              </a:extLst>
            </p:cNvPr>
            <p:cNvSpPr/>
            <p:nvPr/>
          </p:nvSpPr>
          <p:spPr>
            <a:xfrm>
              <a:off x="3793257" y="3006232"/>
              <a:ext cx="270742" cy="476670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78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733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8" name="Ellipse 87">
              <a:extLst>
                <a:ext uri="{FF2B5EF4-FFF2-40B4-BE49-F238E27FC236}">
                  <a16:creationId xmlns:a16="http://schemas.microsoft.com/office/drawing/2014/main" id="{69B091D0-E9DB-4352-AE10-C5E718B54136}"/>
                </a:ext>
              </a:extLst>
            </p:cNvPr>
            <p:cNvSpPr/>
            <p:nvPr/>
          </p:nvSpPr>
          <p:spPr>
            <a:xfrm>
              <a:off x="3852578" y="3046823"/>
              <a:ext cx="160347" cy="169586"/>
            </a:xfrm>
            <a:prstGeom prst="ellipse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78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733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9" name="Ellipse 88">
              <a:extLst>
                <a:ext uri="{FF2B5EF4-FFF2-40B4-BE49-F238E27FC236}">
                  <a16:creationId xmlns:a16="http://schemas.microsoft.com/office/drawing/2014/main" id="{3B9E64AC-BF0E-449A-8E35-A73F63670652}"/>
                </a:ext>
              </a:extLst>
            </p:cNvPr>
            <p:cNvSpPr/>
            <p:nvPr/>
          </p:nvSpPr>
          <p:spPr>
            <a:xfrm>
              <a:off x="3850260" y="3260752"/>
              <a:ext cx="160347" cy="16958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5781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733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90" name="Image 89">
              <a:extLst>
                <a:ext uri="{FF2B5EF4-FFF2-40B4-BE49-F238E27FC236}">
                  <a16:creationId xmlns:a16="http://schemas.microsoft.com/office/drawing/2014/main" id="{615F7DF6-E031-49A9-A769-F7A36A594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013799" y="3502822"/>
              <a:ext cx="749665" cy="1049531"/>
            </a:xfrm>
            <a:prstGeom prst="rect">
              <a:avLst/>
            </a:prstGeom>
          </p:spPr>
        </p:pic>
        <p:sp>
          <p:nvSpPr>
            <p:cNvPr id="91" name="Forme libre 90">
              <a:extLst>
                <a:ext uri="{FF2B5EF4-FFF2-40B4-BE49-F238E27FC236}">
                  <a16:creationId xmlns:a16="http://schemas.microsoft.com/office/drawing/2014/main" id="{5B49EB53-28CB-4514-8E3B-6DD1ACE8D005}"/>
                </a:ext>
              </a:extLst>
            </p:cNvPr>
            <p:cNvSpPr/>
            <p:nvPr/>
          </p:nvSpPr>
          <p:spPr bwMode="auto">
            <a:xfrm>
              <a:off x="3983763" y="4177625"/>
              <a:ext cx="177809" cy="308395"/>
            </a:xfrm>
            <a:custGeom>
              <a:avLst/>
              <a:gdLst>
                <a:gd name="connsiteX0" fmla="*/ 230 w 164131"/>
                <a:gd name="connsiteY0" fmla="*/ 0 h 284672"/>
                <a:gd name="connsiteX1" fmla="*/ 26109 w 164131"/>
                <a:gd name="connsiteY1" fmla="*/ 215661 h 284672"/>
                <a:gd name="connsiteX2" fmla="*/ 164131 w 164131"/>
                <a:gd name="connsiteY2" fmla="*/ 284672 h 28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131" h="284672">
                  <a:moveTo>
                    <a:pt x="230" y="0"/>
                  </a:moveTo>
                  <a:cubicBezTo>
                    <a:pt x="-489" y="84108"/>
                    <a:pt x="-1208" y="168216"/>
                    <a:pt x="26109" y="215661"/>
                  </a:cubicBezTo>
                  <a:cubicBezTo>
                    <a:pt x="53426" y="263106"/>
                    <a:pt x="108778" y="273889"/>
                    <a:pt x="164131" y="284672"/>
                  </a:cubicBezTo>
                </a:path>
              </a:pathLst>
            </a:cu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9060" tIns="49530" rIns="99060" bIns="49530" numCol="1" rtlCol="0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78908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57816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36724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15631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394539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73447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52355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31263" algn="l" defTabSz="957816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905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6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ea typeface="ＭＳ Ｐゴシック" pitchFamily="100" charset="-128"/>
                <a:cs typeface="+mn-cs"/>
              </a:endParaRPr>
            </a:p>
          </p:txBody>
        </p:sp>
        <p:pic>
          <p:nvPicPr>
            <p:cNvPr id="92" name="Image 91">
              <a:extLst>
                <a:ext uri="{FF2B5EF4-FFF2-40B4-BE49-F238E27FC236}">
                  <a16:creationId xmlns:a16="http://schemas.microsoft.com/office/drawing/2014/main" id="{609FCE7D-ABB8-44F4-A91E-2840AB0D16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/>
            </a:blip>
            <a:srcRect l="35535" r="35063"/>
            <a:stretch/>
          </p:blipFill>
          <p:spPr>
            <a:xfrm flipH="1">
              <a:off x="4769266" y="3930746"/>
              <a:ext cx="228018" cy="775517"/>
            </a:xfrm>
            <a:prstGeom prst="rect">
              <a:avLst/>
            </a:prstGeom>
          </p:spPr>
        </p:pic>
      </p:grpSp>
      <p:sp>
        <p:nvSpPr>
          <p:cNvPr id="102" name="ZoneTexte 101"/>
          <p:cNvSpPr txBox="1"/>
          <p:nvPr/>
        </p:nvSpPr>
        <p:spPr>
          <a:xfrm>
            <a:off x="6294713" y="1882094"/>
            <a:ext cx="56686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Méthodes existantes nécessitent </a:t>
            </a:r>
            <a:b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	Tint &gt; </a:t>
            </a:r>
            <a:r>
              <a:rPr lang="fr-F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+5°C</a:t>
            </a:r>
          </a:p>
          <a:p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0" lvl="3" indent="-342900">
              <a:buFont typeface="Wingdings" panose="05000000000000000000" pitchFamily="2" charset="2"/>
              <a:buChar char="à"/>
            </a:pP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Risque d’endommager le bâtiment en période estivale / caniculaire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da-D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Explorer une méthode en refroidissant le bâtiment</a:t>
            </a:r>
            <a:endParaRPr lang="da-D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" name="Image 10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083098" y="2960290"/>
            <a:ext cx="1596373" cy="1195739"/>
          </a:xfrm>
          <a:prstGeom prst="rect">
            <a:avLst/>
          </a:prstGeom>
        </p:spPr>
      </p:pic>
      <p:pic>
        <p:nvPicPr>
          <p:cNvPr id="104" name="Image 103"/>
          <p:cNvPicPr>
            <a:picLocks noChangeAspect="1"/>
          </p:cNvPicPr>
          <p:nvPr/>
        </p:nvPicPr>
        <p:blipFill rotWithShape="1">
          <a:blip r:embed="rId19"/>
          <a:srcRect l="21928" t="9925" r="25405" b="18195"/>
          <a:stretch/>
        </p:blipFill>
        <p:spPr>
          <a:xfrm>
            <a:off x="3776187" y="3381029"/>
            <a:ext cx="856320" cy="1260694"/>
          </a:xfrm>
          <a:prstGeom prst="rect">
            <a:avLst/>
          </a:prstGeom>
          <a:ln w="76200">
            <a:solidFill>
              <a:srgbClr val="00B0F0"/>
            </a:solidFill>
          </a:ln>
        </p:spPr>
      </p:pic>
      <p:sp>
        <p:nvSpPr>
          <p:cNvPr id="105" name="Multiplication 104"/>
          <p:cNvSpPr/>
          <p:nvPr/>
        </p:nvSpPr>
        <p:spPr>
          <a:xfrm>
            <a:off x="2064055" y="3617038"/>
            <a:ext cx="1709441" cy="983558"/>
          </a:xfrm>
          <a:prstGeom prst="mathMultiply">
            <a:avLst>
              <a:gd name="adj1" fmla="val 13190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39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Espace réservé du contenu 95"/>
          <p:cNvSpPr>
            <a:spLocks noGrp="1"/>
          </p:cNvSpPr>
          <p:nvPr>
            <p:ph sz="quarter" idx="18"/>
          </p:nvPr>
        </p:nvSpPr>
        <p:spPr>
          <a:xfrm>
            <a:off x="479001" y="1206237"/>
            <a:ext cx="11232000" cy="735108"/>
          </a:xfrm>
        </p:spPr>
        <p:txBody>
          <a:bodyPr/>
          <a:lstStyle/>
          <a:p>
            <a:r>
              <a:rPr lang="fr-FR" dirty="0" smtClean="0"/>
              <a:t>Aucune méthode d’évaluation en mode refroidissement dans la littérature n’a été trouvée</a:t>
            </a:r>
          </a:p>
          <a:p>
            <a:pPr marL="0" indent="0">
              <a:buNone/>
            </a:pPr>
            <a:r>
              <a:rPr lang="fr-FR" dirty="0" smtClean="0">
                <a:sym typeface="Wingdings" panose="05000000000000000000" pitchFamily="2" charset="2"/>
              </a:rPr>
              <a:t>	 </a:t>
            </a:r>
            <a:r>
              <a:rPr lang="fr-FR" dirty="0" smtClean="0"/>
              <a:t>Production de froid via un système hydraulique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20"/>
          </p:nvPr>
        </p:nvSpPr>
        <p:spPr>
          <a:xfrm>
            <a:off x="1559496" y="-20041"/>
            <a:ext cx="10151505" cy="11836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sz="2400" dirty="0" smtClean="0"/>
              <a:t>Méthode d’évaluation en mode refroidissement</a:t>
            </a:r>
          </a:p>
          <a:p>
            <a:pPr marL="0" indent="0">
              <a:buNone/>
            </a:pPr>
            <a:r>
              <a:rPr lang="fr-FR" dirty="0" smtClean="0"/>
              <a:t> 	Système </a:t>
            </a:r>
            <a:r>
              <a:rPr lang="fr-FR" dirty="0"/>
              <a:t>de génération de froid et mesure de la puissance injectée</a:t>
            </a:r>
          </a:p>
          <a:p>
            <a:pPr marL="0" indent="0">
              <a:buNone/>
            </a:pPr>
            <a:endParaRPr lang="fr-FR" dirty="0" smtClean="0"/>
          </a:p>
        </p:txBody>
      </p:sp>
      <p:grpSp>
        <p:nvGrpSpPr>
          <p:cNvPr id="8" name="Groupe 7"/>
          <p:cNvGrpSpPr/>
          <p:nvPr/>
        </p:nvGrpSpPr>
        <p:grpSpPr>
          <a:xfrm>
            <a:off x="325815" y="2185904"/>
            <a:ext cx="7112705" cy="3107271"/>
            <a:chOff x="966819" y="2528887"/>
            <a:chExt cx="9940869" cy="4288791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7572" y="2528887"/>
              <a:ext cx="3670116" cy="3937347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2200452" y="2770495"/>
              <a:ext cx="3777356" cy="4047183"/>
            </a:xfrm>
            <a:prstGeom prst="rect">
              <a:avLst/>
            </a:prstGeom>
            <a:noFill/>
            <a:ln w="76200">
              <a:solidFill>
                <a:srgbClr val="54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cxnSp>
          <p:nvCxnSpPr>
            <p:cNvPr id="7" name="Connecteur droit avec flèche 6"/>
            <p:cNvCxnSpPr/>
            <p:nvPr/>
          </p:nvCxnSpPr>
          <p:spPr>
            <a:xfrm flipH="1" flipV="1">
              <a:off x="7734947" y="5192195"/>
              <a:ext cx="535451" cy="9688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4707207" y="5171895"/>
              <a:ext cx="3124776" cy="20298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avec flèche 16"/>
            <p:cNvCxnSpPr/>
            <p:nvPr/>
          </p:nvCxnSpPr>
          <p:spPr>
            <a:xfrm>
              <a:off x="3350283" y="3540926"/>
              <a:ext cx="4629607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flipH="1">
              <a:off x="7831985" y="3540926"/>
              <a:ext cx="438413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Image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67979">
              <a:off x="6432760" y="4494199"/>
              <a:ext cx="1098124" cy="937066"/>
            </a:xfrm>
            <a:prstGeom prst="rect">
              <a:avLst/>
            </a:prstGeom>
          </p:spPr>
        </p:pic>
        <p:pic>
          <p:nvPicPr>
            <p:cNvPr id="48" name="Image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375553" y="3633282"/>
              <a:ext cx="1337718" cy="2262693"/>
            </a:xfrm>
            <a:prstGeom prst="rect">
              <a:avLst/>
            </a:prstGeom>
          </p:spPr>
        </p:pic>
        <p:pic>
          <p:nvPicPr>
            <p:cNvPr id="53" name="Image 5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647151" y="5736042"/>
              <a:ext cx="726193" cy="708071"/>
            </a:xfrm>
            <a:prstGeom prst="rect">
              <a:avLst/>
            </a:prstGeom>
          </p:spPr>
        </p:pic>
        <p:sp>
          <p:nvSpPr>
            <p:cNvPr id="54" name="Rectangle 53"/>
            <p:cNvSpPr/>
            <p:nvPr/>
          </p:nvSpPr>
          <p:spPr>
            <a:xfrm>
              <a:off x="4532967" y="5824730"/>
              <a:ext cx="118457" cy="10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3472759" y="5843587"/>
              <a:ext cx="159957" cy="10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cxnSp>
          <p:nvCxnSpPr>
            <p:cNvPr id="57" name="Connecteur droit 56"/>
            <p:cNvCxnSpPr/>
            <p:nvPr/>
          </p:nvCxnSpPr>
          <p:spPr>
            <a:xfrm>
              <a:off x="3374785" y="3501079"/>
              <a:ext cx="767" cy="70689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Flèche gauche 67"/>
                <p:cNvSpPr/>
                <p:nvPr/>
              </p:nvSpPr>
              <p:spPr>
                <a:xfrm>
                  <a:off x="966819" y="4026571"/>
                  <a:ext cx="2073170" cy="1698130"/>
                </a:xfrm>
                <a:prstGeom prst="leftArrow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𝒅𝒆𝒑𝒆𝒓𝒅𝒊𝒕𝒊𝒐𝒏𝒔</m:t>
                            </m:r>
                          </m:sub>
                        </m:sSub>
                      </m:oMath>
                    </m:oMathPara>
                  </a14:m>
                  <a:endParaRPr lang="fr-FR" sz="1400" b="1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endParaRP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fr-FR" sz="1400" b="1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endParaRPr>
                </a:p>
                <a:p>
                  <a:pPr algn="ctr"/>
                  <a:r>
                    <a:rPr lang="fr-FR" sz="1400" b="1" dirty="0" smtClean="0">
                      <a:solidFill>
                        <a:schemeClr val="tx1"/>
                      </a:solidFill>
                    </a:rPr>
                    <a:t>HLC</a:t>
                  </a:r>
                  <a14:m>
                    <m:oMath xmlns:m="http://schemas.openxmlformats.org/officeDocument/2006/math">
                      <m:r>
                        <a:rPr lang="fr-FR" sz="1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l-GR" sz="1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fr-FR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fr-FR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𝒂𝒊𝒓</m:t>
                          </m:r>
                        </m:sub>
                      </m:sSub>
                    </m:oMath>
                  </a14:m>
                  <a:endParaRPr lang="en-US" sz="16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8" name="Flèche gauche 6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6819" y="4026571"/>
                  <a:ext cx="2073170" cy="1698130"/>
                </a:xfrm>
                <a:prstGeom prst="leftArrow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solidFill>
                    <a:srgbClr val="FFC00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Flèche gauche 68"/>
                <p:cNvSpPr/>
                <p:nvPr/>
              </p:nvSpPr>
              <p:spPr>
                <a:xfrm>
                  <a:off x="5099128" y="3409063"/>
                  <a:ext cx="2197182" cy="1421806"/>
                </a:xfrm>
                <a:prstGeom prst="leftArrow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𝒄𝒂𝒍𝒐𝒓𝒊𝒇𝒊𝒒𝒖𝒆</m:t>
                            </m:r>
                          </m:sub>
                        </m:sSub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fr-FR" sz="1400" b="1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</a:endParaRP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̇"/>
                            <m:ctrlP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𝒎</m:t>
                            </m:r>
                          </m:e>
                        </m:acc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𝒆𝒂𝒖</m:t>
                            </m:r>
                          </m:sub>
                        </m:sSub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𝒆𝒂𝒖</m:t>
                            </m:r>
                          </m:sub>
                        </m:sSub>
                      </m:oMath>
                    </m:oMathPara>
                  </a14:m>
                  <a:endParaRPr lang="en-US" sz="1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9" name="Flèche gauche 6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99128" y="3409063"/>
                  <a:ext cx="2197182" cy="1421806"/>
                </a:xfrm>
                <a:prstGeom prst="leftArrow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solidFill>
                    <a:srgbClr val="FFC00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Ellipse 75"/>
                <p:cNvSpPr/>
                <p:nvPr/>
              </p:nvSpPr>
              <p:spPr>
                <a:xfrm>
                  <a:off x="4795560" y="4914248"/>
                  <a:ext cx="1007985" cy="515293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𝑻</m:t>
                                </m:r>
                              </m:e>
                              <m:sub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𝒆𝒂𝒖</m:t>
                                </m:r>
                              </m:sub>
                            </m:sSub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𝒊𝒏</m:t>
                            </m:r>
                          </m:sub>
                        </m:sSub>
                      </m:oMath>
                    </m:oMathPara>
                  </a14:m>
                  <a:endParaRPr lang="en-US" sz="1400" b="1" dirty="0"/>
                </a:p>
              </p:txBody>
            </p:sp>
          </mc:Choice>
          <mc:Fallback xmlns="">
            <p:sp>
              <p:nvSpPr>
                <p:cNvPr id="76" name="Ellipse 7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95560" y="4914248"/>
                  <a:ext cx="1007985" cy="515293"/>
                </a:xfrm>
                <a:prstGeom prst="ellipse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Ellipse 76"/>
                <p:cNvSpPr/>
                <p:nvPr/>
              </p:nvSpPr>
              <p:spPr>
                <a:xfrm>
                  <a:off x="4694055" y="3206985"/>
                  <a:ext cx="1101277" cy="555694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𝑻</m:t>
                                </m:r>
                              </m:e>
                              <m:sub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𝒆𝒂𝒖</m:t>
                                </m:r>
                              </m:sub>
                            </m:sSub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𝒐𝒖𝒕</m:t>
                            </m:r>
                          </m:sub>
                        </m:sSub>
                      </m:oMath>
                    </m:oMathPara>
                  </a14:m>
                  <a:endParaRPr lang="en-US" sz="1600" b="1" dirty="0"/>
                </a:p>
              </p:txBody>
            </p:sp>
          </mc:Choice>
          <mc:Fallback xmlns="">
            <p:sp>
              <p:nvSpPr>
                <p:cNvPr id="77" name="Ellipse 7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4055" y="3206985"/>
                  <a:ext cx="1101277" cy="555694"/>
                </a:xfrm>
                <a:prstGeom prst="ellipse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Ellipse 77"/>
                <p:cNvSpPr/>
                <p:nvPr/>
              </p:nvSpPr>
              <p:spPr>
                <a:xfrm>
                  <a:off x="1074840" y="3206985"/>
                  <a:ext cx="1042639" cy="481031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𝑻</m:t>
                                </m:r>
                              </m:e>
                              <m:sub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𝒂𝒊𝒓</m:t>
                                </m:r>
                              </m:sub>
                            </m:sSub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𝒆𝒙𝒕</m:t>
                            </m:r>
                          </m:sub>
                        </m:sSub>
                      </m:oMath>
                    </m:oMathPara>
                  </a14:m>
                  <a:endParaRPr lang="en-US" sz="1400" b="1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78" name="Ellipse 7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4840" y="3206985"/>
                  <a:ext cx="1042639" cy="481031"/>
                </a:xfrm>
                <a:prstGeom prst="ellipse">
                  <a:avLst/>
                </a:prstGeom>
                <a:blipFill>
                  <a:blip r:embed="rId10"/>
                  <a:stretch>
                    <a:fillRect/>
                  </a:stretch>
                </a:blipFill>
                <a:ln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Ellipse 78"/>
                <p:cNvSpPr/>
                <p:nvPr/>
              </p:nvSpPr>
              <p:spPr>
                <a:xfrm>
                  <a:off x="2467273" y="2933407"/>
                  <a:ext cx="1064600" cy="467210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𝑻</m:t>
                                </m:r>
                              </m:e>
                              <m:sub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𝒂𝒊𝒓</m:t>
                                </m:r>
                              </m:sub>
                            </m:sSub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𝒊𝒏𝒕</m:t>
                            </m:r>
                          </m:sub>
                        </m:sSub>
                      </m:oMath>
                    </m:oMathPara>
                  </a14:m>
                  <a:endParaRPr lang="en-US" sz="1400" b="1" dirty="0"/>
                </a:p>
              </p:txBody>
            </p:sp>
          </mc:Choice>
          <mc:Fallback xmlns="">
            <p:sp>
              <p:nvSpPr>
                <p:cNvPr id="79" name="Ellipse 7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67273" y="2933407"/>
                  <a:ext cx="1064600" cy="467210"/>
                </a:xfrm>
                <a:prstGeom prst="ellipse">
                  <a:avLst/>
                </a:prstGeom>
                <a:blipFill>
                  <a:blip r:embed="rId11"/>
                  <a:stretch>
                    <a:fillRect/>
                  </a:stretch>
                </a:blipFill>
                <a:ln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Ellipse 79"/>
                <p:cNvSpPr/>
                <p:nvPr/>
              </p:nvSpPr>
              <p:spPr>
                <a:xfrm flipH="1">
                  <a:off x="6333423" y="5358952"/>
                  <a:ext cx="1523277" cy="365749"/>
                </a:xfrm>
                <a:prstGeom prst="ellipse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𝑫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é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𝒃𝒊𝒕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𝒎</m:t>
                        </m:r>
                        <m:r>
                          <a:rPr lang="fr-FR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è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𝒕𝒓𝒆</m:t>
                        </m:r>
                      </m:oMath>
                    </m:oMathPara>
                  </a14:m>
                  <a:endParaRPr lang="en-US" sz="1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0" name="Ellipse 7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6333423" y="5358952"/>
                  <a:ext cx="1523277" cy="365749"/>
                </a:xfrm>
                <a:prstGeom prst="ellipse">
                  <a:avLst/>
                </a:prstGeom>
                <a:blipFill>
                  <a:blip r:embed="rId12"/>
                  <a:stretch>
                    <a:fillRect l="-397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Flèche gauche 84"/>
                <p:cNvSpPr/>
                <p:nvPr/>
              </p:nvSpPr>
              <p:spPr>
                <a:xfrm>
                  <a:off x="4368938" y="5738806"/>
                  <a:ext cx="1348370" cy="625199"/>
                </a:xfrm>
                <a:prstGeom prst="leftArrow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6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fr-FR" sz="16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𝒃𝒓𝒂𝒔𝒔𝒂𝒈𝒆</m:t>
                            </m:r>
                          </m:sub>
                        </m:sSub>
                      </m:oMath>
                    </m:oMathPara>
                  </a14:m>
                  <a:endParaRPr lang="en-US" sz="16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5" name="Flèche gauche 8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68938" y="5738806"/>
                  <a:ext cx="1348370" cy="625199"/>
                </a:xfrm>
                <a:prstGeom prst="leftArrow">
                  <a:avLst/>
                </a:prstGeom>
                <a:blipFill>
                  <a:blip r:embed="rId13"/>
                  <a:stretch>
                    <a:fillRect/>
                  </a:stretch>
                </a:blipFill>
                <a:ln>
                  <a:solidFill>
                    <a:srgbClr val="FFC00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Ellipse 86"/>
                <p:cNvSpPr/>
                <p:nvPr/>
              </p:nvSpPr>
              <p:spPr>
                <a:xfrm flipH="1">
                  <a:off x="6575263" y="6240085"/>
                  <a:ext cx="3720676" cy="539061"/>
                </a:xfrm>
                <a:prstGeom prst="ellipse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𝑺𝒚𝒔𝒕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è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𝒎𝒆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𝒅𝒆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𝒑𝒓𝒐𝒅𝒖𝒄𝒕𝒊𝒐𝒏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𝒅𝒆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𝒇𝒓𝒐𝒊𝒅</m:t>
                        </m:r>
                      </m:oMath>
                    </m:oMathPara>
                  </a14:m>
                  <a:endParaRPr lang="en-US" sz="1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7" name="Ellipse 8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6575263" y="6240085"/>
                  <a:ext cx="3720676" cy="539061"/>
                </a:xfrm>
                <a:prstGeom prst="ellipse">
                  <a:avLst/>
                </a:prstGeom>
                <a:blipFill>
                  <a:blip r:embed="rId14"/>
                  <a:stretch>
                    <a:fillRect l="-1471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Ellipse 89"/>
                <p:cNvSpPr/>
                <p:nvPr/>
              </p:nvSpPr>
              <p:spPr>
                <a:xfrm flipH="1">
                  <a:off x="3350283" y="4288756"/>
                  <a:ext cx="1291079" cy="544325"/>
                </a:xfrm>
                <a:prstGeom prst="ellipse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𝑬𝒄𝒉𝒂𝒏𝒈𝒆𝒖𝒓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1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0" name="Ellipse 8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3350283" y="4288756"/>
                  <a:ext cx="1291079" cy="544325"/>
                </a:xfrm>
                <a:prstGeom prst="ellipse">
                  <a:avLst/>
                </a:prstGeom>
                <a:blipFill>
                  <a:blip r:embed="rId15"/>
                  <a:stretch>
                    <a:fillRect l="-6573" r="-7042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Ellipse 90"/>
                <p:cNvSpPr/>
                <p:nvPr/>
              </p:nvSpPr>
              <p:spPr>
                <a:xfrm flipH="1">
                  <a:off x="3304764" y="6388971"/>
                  <a:ext cx="1402443" cy="389648"/>
                </a:xfrm>
                <a:prstGeom prst="ellipse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𝑽𝒆𝒏𝒕𝒊𝒍𝒂𝒕𝒆𝒖𝒓</m:t>
                        </m:r>
                      </m:oMath>
                    </m:oMathPara>
                  </a14:m>
                  <a:endParaRPr lang="en-US" sz="1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1" name="Ellipse 9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3304764" y="6388971"/>
                  <a:ext cx="1402443" cy="389648"/>
                </a:xfrm>
                <a:prstGeom prst="ellipse">
                  <a:avLst/>
                </a:prstGeom>
                <a:blipFill>
                  <a:blip r:embed="rId16"/>
                  <a:stretch>
                    <a:fillRect l="-4741" r="-1293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ZoneTexte 8"/>
          <p:cNvSpPr txBox="1"/>
          <p:nvPr/>
        </p:nvSpPr>
        <p:spPr>
          <a:xfrm>
            <a:off x="1532328" y="1954967"/>
            <a:ext cx="23788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smtClean="0"/>
              <a:t>Enveloppe à qualifier</a:t>
            </a:r>
            <a:endParaRPr lang="fr-FR" sz="2000" dirty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5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ZoneTexte 30"/>
              <p:cNvSpPr txBox="1"/>
              <p:nvPr/>
            </p:nvSpPr>
            <p:spPr>
              <a:xfrm>
                <a:off x="1208481" y="5620692"/>
                <a:ext cx="5984395" cy="743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1" i="1" smtClean="0">
                          <a:latin typeface="Cambria Math" panose="02040503050406030204" pitchFamily="18" charset="0"/>
                        </a:rPr>
                        <m:t>𝑯𝑳𝑪</m:t>
                      </m:r>
                      <m:r>
                        <a:rPr lang="fr-FR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̇"/>
                              <m:ctrlPr>
                                <a:rPr lang="fr-FR" sz="2000" b="1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000" b="1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</m:e>
                          </m:acc>
                          <m:r>
                            <a:rPr lang="fr-FR" sz="2000" b="1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.</m:t>
                          </m:r>
                          <m:r>
                            <a:rPr lang="fr-FR" sz="2000" b="1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𝑪</m:t>
                          </m:r>
                          <m:sSub>
                            <m:sSubPr>
                              <m:ctrlPr>
                                <a:rPr lang="fr-FR" sz="2000" b="1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b="1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𝒑</m:t>
                              </m:r>
                            </m:e>
                            <m:sub>
                              <m:r>
                                <a:rPr lang="fr-FR" sz="2000" b="1" i="1" kern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𝒆𝒂𝒖</m:t>
                              </m:r>
                              <m:r>
                                <a:rPr lang="fr-FR" sz="2000" b="1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  <m:r>
                            <a:rPr lang="fr-FR" sz="2000" b="1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. </m:t>
                          </m:r>
                          <m:r>
                            <a:rPr lang="fr-FR" sz="2000" b="1" i="1" kern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fr-FR" sz="2000" b="1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b="1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  <m:r>
                                <a:rPr lang="fr-FR" sz="2000" b="1" i="1" kern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𝒆𝒂𝒖</m:t>
                              </m:r>
                            </m:e>
                            <m:sub>
                              <m:r>
                                <a:rPr lang="fr-FR" sz="2000" b="1" i="1" kern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𝒊𝒏</m:t>
                              </m:r>
                            </m:sub>
                          </m:sSub>
                          <m:r>
                            <a:rPr lang="fr-FR" sz="2000" b="1" i="1" kern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000" b="1" i="1" kern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b="1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  <m:r>
                                <a:rPr lang="fr-FR" sz="2000" b="1" i="1" kern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𝒆𝒂𝒖</m:t>
                              </m:r>
                            </m:e>
                            <m:sub>
                              <m:r>
                                <a:rPr lang="fr-FR" sz="2000" b="1" i="1" kern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𝒐𝒖𝒕</m:t>
                              </m:r>
                            </m:sub>
                          </m:sSub>
                          <m:r>
                            <a:rPr lang="fr-FR" sz="2000" b="1" i="1" kern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)+ </m:t>
                          </m:r>
                          <m:sSub>
                            <m:sSubPr>
                              <m:ctrlPr>
                                <a:rPr lang="fr-FR" sz="2000" b="1" i="1" kern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b="1" i="1" kern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𝑷</m:t>
                              </m:r>
                            </m:e>
                            <m:sub>
                              <m:r>
                                <a:rPr lang="fr-FR" sz="2000" b="1" i="1" kern="0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𝒃𝒓𝒂𝒔𝒔𝒂𝒈𝒆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</a:rPr>
                                <m:t>𝑻𝒂𝒊𝒓</m:t>
                              </m:r>
                            </m:e>
                            <m: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</a:rPr>
                                <m:t>𝒊𝒏𝒕</m:t>
                              </m:r>
                            </m:sub>
                          </m:sSub>
                          <m:r>
                            <a:rPr lang="fr-FR" sz="2000" b="1" i="1" smtClean="0">
                              <a:latin typeface="Cambria Math" panose="02040503050406030204" pitchFamily="18" charset="0"/>
                            </a:rPr>
                            <m:t> − </m:t>
                          </m:r>
                          <m:sSub>
                            <m:sSubPr>
                              <m:ctrlPr>
                                <a:rPr lang="fr-FR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</a:rPr>
                                <m:t>𝑻𝒂𝒊𝒓</m:t>
                              </m:r>
                            </m:e>
                            <m:sub>
                              <m:r>
                                <a:rPr lang="fr-FR" sz="2000" b="1" i="1" smtClean="0">
                                  <a:latin typeface="Cambria Math" panose="02040503050406030204" pitchFamily="18" charset="0"/>
                                </a:rPr>
                                <m:t>𝒆𝒙𝒕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sz="28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31" name="ZoneTexte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8481" y="5620692"/>
                <a:ext cx="5984395" cy="74366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Image 3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845933" y="1486304"/>
            <a:ext cx="2539040" cy="3388399"/>
          </a:xfrm>
          <a:prstGeom prst="rect">
            <a:avLst/>
          </a:prstGeom>
        </p:spPr>
      </p:pic>
      <p:sp>
        <p:nvSpPr>
          <p:cNvPr id="33" name="ZoneTexte 32"/>
          <p:cNvSpPr txBox="1"/>
          <p:nvPr/>
        </p:nvSpPr>
        <p:spPr>
          <a:xfrm>
            <a:off x="8085441" y="4783766"/>
            <a:ext cx="36502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à"/>
            </a:pPr>
            <a:r>
              <a:rPr lang="fr-FR" sz="2000" dirty="0" smtClean="0"/>
              <a:t>Premiers</a:t>
            </a:r>
            <a:r>
              <a:rPr lang="fr-FR" sz="2000" dirty="0" smtClean="0"/>
              <a:t> </a:t>
            </a:r>
            <a:r>
              <a:rPr lang="fr-FR" sz="2000" dirty="0" smtClean="0"/>
              <a:t>tests encourageant sur une cellule d’1m</a:t>
            </a:r>
            <a:r>
              <a:rPr lang="fr-FR" sz="2000" baseline="30000" dirty="0" smtClean="0"/>
              <a:t>3</a:t>
            </a:r>
            <a:endParaRPr lang="fr-FR" sz="2000" baseline="30000" dirty="0"/>
          </a:p>
        </p:txBody>
      </p:sp>
      <p:sp>
        <p:nvSpPr>
          <p:cNvPr id="34" name="Rectangle 33"/>
          <p:cNvSpPr/>
          <p:nvPr/>
        </p:nvSpPr>
        <p:spPr>
          <a:xfrm>
            <a:off x="7972450" y="5462051"/>
            <a:ext cx="42195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Jay A, Fares H, Rabouille M, </a:t>
            </a:r>
            <a:r>
              <a:rPr lang="en-GB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Oberle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P, Thebault S, </a:t>
            </a:r>
            <a:r>
              <a:rPr lang="en-GB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Challansonnex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A, et al. Evaluation of the intrinsic thermal performance of an envelope in the summer period. J </a:t>
            </a:r>
            <a:r>
              <a:rPr lang="en-GB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Phys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Ser. 1 </a:t>
            </a:r>
            <a:r>
              <a:rPr lang="en-GB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nov</a:t>
            </a:r>
            <a:r>
              <a:rPr lang="en-GB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2021;2069(1):012093. 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74535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ymail_attachmentIdc614d221-ce81-4807-8ea2-d0e025860812" descr="c614d221-ce81-4807-8ea2-d0e0258608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138" y="1915247"/>
            <a:ext cx="3762510" cy="485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Espace réservé du contenu 4"/>
          <p:cNvPicPr>
            <a:picLocks noGrp="1" noChangeAspect="1"/>
          </p:cNvPicPr>
          <p:nvPr>
            <p:ph sz="quarter" idx="18"/>
          </p:nvPr>
        </p:nvPicPr>
        <p:blipFill rotWithShape="1">
          <a:blip r:embed="rId3"/>
          <a:srcRect l="5422" t="22174" r="15736" b="2789"/>
          <a:stretch/>
        </p:blipFill>
        <p:spPr>
          <a:xfrm>
            <a:off x="6423426" y="1410587"/>
            <a:ext cx="2367818" cy="1710091"/>
          </a:xfrm>
          <a:prstGeom prst="rect">
            <a:avLst/>
          </a:prstGeom>
        </p:spPr>
      </p:pic>
      <p:sp>
        <p:nvSpPr>
          <p:cNvPr id="16" name="Espace réservé du texte 2"/>
          <p:cNvSpPr txBox="1">
            <a:spLocks/>
          </p:cNvSpPr>
          <p:nvPr/>
        </p:nvSpPr>
        <p:spPr>
          <a:xfrm>
            <a:off x="1609928" y="180121"/>
            <a:ext cx="10151505" cy="1015405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fr-FR" sz="2000" b="1" kern="1200" cap="all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000" dirty="0" smtClean="0"/>
              <a:t>Méthode d’évaluation en mode refroidissement </a:t>
            </a:r>
          </a:p>
          <a:p>
            <a:pPr marL="0" indent="0">
              <a:buNone/>
            </a:pPr>
            <a:r>
              <a:rPr lang="fr-FR" sz="5000" dirty="0" smtClean="0"/>
              <a:t>	</a:t>
            </a:r>
            <a:r>
              <a:rPr lang="fr-FR" sz="3000" dirty="0" smtClean="0"/>
              <a:t>Expérience mise en œuvre</a:t>
            </a:r>
            <a:r>
              <a:rPr lang="fr-FR" dirty="0"/>
              <a:t>	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21" name="Image 2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5" t="8054" r="1369"/>
          <a:stretch/>
        </p:blipFill>
        <p:spPr bwMode="auto">
          <a:xfrm>
            <a:off x="239842" y="1442603"/>
            <a:ext cx="5741234" cy="42375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1609928" y="3432748"/>
            <a:ext cx="383764" cy="764498"/>
          </a:xfrm>
          <a:prstGeom prst="rect">
            <a:avLst/>
          </a:prstGeom>
          <a:solidFill>
            <a:srgbClr val="6D7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1056918" y="5675614"/>
            <a:ext cx="4727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cellule </a:t>
            </a:r>
            <a:r>
              <a:rPr lang="fr-FR" sz="2800" dirty="0" smtClean="0"/>
              <a:t>PASSYS 40m</a:t>
            </a:r>
            <a:r>
              <a:rPr lang="fr-FR" sz="2800" baseline="30000" dirty="0" smtClean="0"/>
              <a:t>3 </a:t>
            </a:r>
            <a:r>
              <a:rPr lang="fr-FR" sz="2800" dirty="0" smtClean="0"/>
              <a:t>à INES (73)</a:t>
            </a:r>
            <a:endParaRPr lang="fr-FR" sz="2800" dirty="0"/>
          </a:p>
        </p:txBody>
      </p:sp>
      <p:sp>
        <p:nvSpPr>
          <p:cNvPr id="9" name="ZoneTexte 8"/>
          <p:cNvSpPr txBox="1"/>
          <p:nvPr/>
        </p:nvSpPr>
        <p:spPr>
          <a:xfrm>
            <a:off x="6250898" y="4018482"/>
            <a:ext cx="30401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 smtClean="0"/>
              <a:t>Bain thermo-staté </a:t>
            </a:r>
            <a:br>
              <a:rPr lang="fr-FR" sz="2400" dirty="0" smtClean="0"/>
            </a:br>
            <a:r>
              <a:rPr lang="fr-FR" sz="2400" dirty="0" smtClean="0"/>
              <a:t>dans le local technique</a:t>
            </a:r>
            <a:endParaRPr lang="fr-FR" sz="2400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6250898" y="3957403"/>
            <a:ext cx="2998033" cy="2900597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à coins arrondis 10"/>
          <p:cNvSpPr/>
          <p:nvPr/>
        </p:nvSpPr>
        <p:spPr>
          <a:xfrm>
            <a:off x="9564803" y="3727281"/>
            <a:ext cx="966075" cy="89811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à coins arrondis 11"/>
          <p:cNvSpPr/>
          <p:nvPr/>
        </p:nvSpPr>
        <p:spPr>
          <a:xfrm>
            <a:off x="6423426" y="1410587"/>
            <a:ext cx="2332539" cy="1710091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8734617" y="1084250"/>
            <a:ext cx="2553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 smtClean="0"/>
              <a:t>Echangeur Eau/Air </a:t>
            </a:r>
            <a:br>
              <a:rPr lang="fr-FR" sz="2400" dirty="0" smtClean="0"/>
            </a:br>
            <a:r>
              <a:rPr lang="fr-FR" sz="2400" dirty="0" smtClean="0"/>
              <a:t>dans la cellule</a:t>
            </a:r>
            <a:endParaRPr lang="fr-FR" sz="2400" dirty="0"/>
          </a:p>
        </p:txBody>
      </p:sp>
      <p:cxnSp>
        <p:nvCxnSpPr>
          <p:cNvPr id="6" name="Connecteur droit 5"/>
          <p:cNvCxnSpPr/>
          <p:nvPr/>
        </p:nvCxnSpPr>
        <p:spPr>
          <a:xfrm>
            <a:off x="8701657" y="1499748"/>
            <a:ext cx="1749196" cy="2227533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6553575" y="3120678"/>
            <a:ext cx="3065536" cy="1443328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80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 Scénarios mis en œuvre</a:t>
            </a:r>
            <a:endParaRPr lang="en-US" sz="24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7</a:t>
            </a:fld>
            <a:endParaRPr lang="en-US" dirty="0"/>
          </a:p>
        </p:txBody>
      </p:sp>
      <p:pic>
        <p:nvPicPr>
          <p:cNvPr id="11" name="Image 10"/>
          <p:cNvPicPr/>
          <p:nvPr/>
        </p:nvPicPr>
        <p:blipFill>
          <a:blip r:embed="rId2"/>
          <a:stretch>
            <a:fillRect/>
          </a:stretch>
        </p:blipFill>
        <p:spPr>
          <a:xfrm>
            <a:off x="6293779" y="1581534"/>
            <a:ext cx="5639027" cy="4259536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348130" y="1316755"/>
            <a:ext cx="57238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Plusieurs paramètres étudiés </a:t>
            </a:r>
            <a:r>
              <a:rPr lang="fr-FR" sz="2400" dirty="0" smtClean="0"/>
              <a:t>: </a:t>
            </a:r>
          </a:p>
          <a:p>
            <a:pPr marL="285750" indent="-285750">
              <a:buFontTx/>
              <a:buChar char="-"/>
            </a:pPr>
            <a:r>
              <a:rPr lang="fr-FR" sz="2400" dirty="0" smtClean="0"/>
              <a:t>En mode Chauffage : </a:t>
            </a:r>
            <a:br>
              <a:rPr lang="fr-FR" sz="2400" dirty="0" smtClean="0"/>
            </a:br>
            <a:r>
              <a:rPr lang="fr-FR" sz="2400" dirty="0" smtClean="0"/>
              <a:t>	Électrique (réf.) vs hydraulique</a:t>
            </a:r>
          </a:p>
          <a:p>
            <a:pPr marL="285750" indent="-285750">
              <a:buFontTx/>
              <a:buChar char="-"/>
            </a:pPr>
            <a:endParaRPr lang="fr-FR" sz="800" dirty="0" smtClean="0"/>
          </a:p>
          <a:p>
            <a:pPr marL="285750" indent="-285750">
              <a:buFontTx/>
              <a:buChar char="-"/>
            </a:pPr>
            <a:r>
              <a:rPr lang="fr-FR" sz="2400" dirty="0" smtClean="0"/>
              <a:t>Type </a:t>
            </a:r>
            <a:r>
              <a:rPr lang="fr-FR" sz="2400" dirty="0"/>
              <a:t>de sollicitations : </a:t>
            </a:r>
          </a:p>
          <a:p>
            <a:pPr marL="742950" lvl="1" indent="-285750">
              <a:buFontTx/>
              <a:buChar char="-"/>
            </a:pPr>
            <a:r>
              <a:rPr lang="fr-FR" sz="2400" dirty="0"/>
              <a:t>Constante, </a:t>
            </a:r>
            <a:endParaRPr lang="fr-FR" sz="2400" dirty="0" smtClean="0"/>
          </a:p>
          <a:p>
            <a:pPr marL="742950" lvl="1" indent="-285750">
              <a:buFontTx/>
              <a:buChar char="-"/>
            </a:pPr>
            <a:r>
              <a:rPr lang="fr-FR" sz="2400" dirty="0" smtClean="0"/>
              <a:t>Créneaux ON/OFF (PSA</a:t>
            </a:r>
            <a:r>
              <a:rPr lang="fr-FR" sz="2400" dirty="0"/>
              <a:t>), </a:t>
            </a:r>
            <a:endParaRPr lang="fr-FR" sz="2400" dirty="0" smtClean="0"/>
          </a:p>
          <a:p>
            <a:pPr marL="742950" lvl="1" indent="-285750">
              <a:buFontTx/>
              <a:buChar char="-"/>
            </a:pPr>
            <a:r>
              <a:rPr lang="fr-FR" sz="2400" dirty="0" smtClean="0"/>
              <a:t>Alternance </a:t>
            </a:r>
            <a:r>
              <a:rPr lang="fr-FR" sz="2400" dirty="0"/>
              <a:t>chaud </a:t>
            </a:r>
            <a:r>
              <a:rPr lang="fr-FR" sz="2400" dirty="0" smtClean="0"/>
              <a:t>froid</a:t>
            </a:r>
          </a:p>
          <a:p>
            <a:pPr marL="742950" lvl="1" indent="-285750">
              <a:buFontTx/>
              <a:buChar char="-"/>
            </a:pPr>
            <a:endParaRPr lang="fr-FR" sz="800" dirty="0"/>
          </a:p>
          <a:p>
            <a:pPr marL="285750" indent="-285750">
              <a:buFontTx/>
              <a:buChar char="-"/>
            </a:pPr>
            <a:r>
              <a:rPr lang="fr-FR" sz="2400" dirty="0" smtClean="0"/>
              <a:t>Températures d’eau en entrée de cellules</a:t>
            </a:r>
          </a:p>
          <a:p>
            <a:pPr marL="285750" indent="-285750">
              <a:buFontTx/>
              <a:buChar char="-"/>
            </a:pPr>
            <a:r>
              <a:rPr lang="fr-FR" sz="2400" dirty="0" smtClean="0"/>
              <a:t>Sans puis </a:t>
            </a:r>
            <a:r>
              <a:rPr lang="fr-FR" sz="2400" dirty="0" smtClean="0"/>
              <a:t>avec </a:t>
            </a:r>
            <a:r>
              <a:rPr lang="fr-FR" sz="2400" dirty="0" smtClean="0"/>
              <a:t>condensation possible</a:t>
            </a:r>
          </a:p>
          <a:p>
            <a:pPr marL="285750" indent="-285750">
              <a:buFontTx/>
              <a:buChar char="-"/>
            </a:pPr>
            <a:endParaRPr lang="fr-FR" sz="2400" dirty="0" smtClean="0"/>
          </a:p>
          <a:p>
            <a:pPr marL="742950" lvl="1" indent="-285750">
              <a:buFontTx/>
              <a:buChar char="-"/>
            </a:pPr>
            <a:endParaRPr lang="fr-FR" sz="800" dirty="0" smtClean="0"/>
          </a:p>
          <a:p>
            <a:pPr marL="0" lvl="1"/>
            <a:r>
              <a:rPr lang="fr-FR" sz="2400" dirty="0" smtClean="0">
                <a:sym typeface="Wingdings" panose="05000000000000000000" pitchFamily="2" charset="2"/>
              </a:rPr>
              <a:t> Puissance dégagée en froid plus faible </a:t>
            </a:r>
            <a:br>
              <a:rPr lang="fr-FR" sz="2400" dirty="0" smtClean="0">
                <a:sym typeface="Wingdings" panose="05000000000000000000" pitchFamily="2" charset="2"/>
              </a:rPr>
            </a:br>
            <a:r>
              <a:rPr lang="fr-FR" sz="2400" dirty="0" smtClean="0">
                <a:sym typeface="Wingdings" panose="05000000000000000000" pitchFamily="2" charset="2"/>
              </a:rPr>
              <a:t>         =&gt; certains scénarios non exploitables</a:t>
            </a:r>
            <a:endParaRPr lang="fr-FR" sz="2400" dirty="0" smtClean="0"/>
          </a:p>
        </p:txBody>
      </p:sp>
    </p:spTree>
    <p:extLst>
      <p:ext uri="{BB962C8B-B14F-4D97-AF65-F5344CB8AC3E}">
        <p14:creationId xmlns:p14="http://schemas.microsoft.com/office/powerpoint/2010/main" val="76823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>
          <a:xfrm>
            <a:off x="1559496" y="224217"/>
            <a:ext cx="10151505" cy="774988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/>
              <a:t>Résultats (1/2)</a:t>
            </a:r>
          </a:p>
          <a:p>
            <a:pPr marL="0" indent="0">
              <a:buNone/>
            </a:pPr>
            <a:r>
              <a:rPr lang="fr-FR" dirty="0"/>
              <a:t>	</a:t>
            </a:r>
            <a:r>
              <a:rPr lang="fr-FR" dirty="0" smtClean="0"/>
              <a:t>Valeur de référence (</a:t>
            </a:r>
            <a:r>
              <a:rPr lang="fr-FR" dirty="0" err="1" smtClean="0"/>
              <a:t>co-heating</a:t>
            </a:r>
            <a:r>
              <a:rPr lang="fr-FR" dirty="0" smtClean="0"/>
              <a:t>) et scénario en créneaux « PSA »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8"/>
          </p:nvPr>
        </p:nvSpPr>
        <p:spPr>
          <a:xfrm>
            <a:off x="5029200" y="4799412"/>
            <a:ext cx="7162800" cy="122919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Premiers</a:t>
            </a: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tests avec méthodes « classiques » </a:t>
            </a: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de</a:t>
            </a: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chauffage électrique : </a:t>
            </a:r>
            <a:r>
              <a:rPr lang="fr-FR" sz="24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co-heating</a:t>
            </a: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 &amp; scénarios en créneaux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sz="24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Résultats</a:t>
            </a:r>
            <a:r>
              <a:rPr lang="en-US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 entre 14 et 17 W/K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>
          <a:xfrm>
            <a:off x="7779793" y="6506228"/>
            <a:ext cx="2743200" cy="365125"/>
          </a:xfrm>
        </p:spPr>
        <p:txBody>
          <a:bodyPr/>
          <a:lstStyle/>
          <a:p>
            <a:fld id="{9EA69498-1A32-45A5-BBD1-43F41232CC87}" type="slidenum">
              <a:rPr lang="en-US" smtClean="0"/>
              <a:t>8</a:t>
            </a:fld>
            <a:endParaRPr lang="en-US" dirty="0"/>
          </a:p>
        </p:txBody>
      </p:sp>
      <p:pic>
        <p:nvPicPr>
          <p:cNvPr id="6" name="Image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1"/>
          <a:stretch/>
        </p:blipFill>
        <p:spPr bwMode="auto">
          <a:xfrm>
            <a:off x="5306518" y="1448191"/>
            <a:ext cx="6511373" cy="32978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79001" y="1474048"/>
            <a:ext cx="4454723" cy="2190070"/>
          </a:xfrm>
          <a:prstGeom prst="rect">
            <a:avLst/>
          </a:prstGeom>
        </p:spPr>
      </p:pic>
      <p:pic>
        <p:nvPicPr>
          <p:cNvPr id="8" name="Image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66"/>
          <a:stretch/>
        </p:blipFill>
        <p:spPr bwMode="auto">
          <a:xfrm>
            <a:off x="229294" y="4648061"/>
            <a:ext cx="4442663" cy="1380544"/>
          </a:xfrm>
          <a:prstGeom prst="rect">
            <a:avLst/>
          </a:prstGeom>
          <a:noFill/>
        </p:spPr>
      </p:pic>
      <p:sp>
        <p:nvSpPr>
          <p:cNvPr id="9" name="Espace réservé du contenu 2"/>
          <p:cNvSpPr txBox="1">
            <a:spLocks/>
          </p:cNvSpPr>
          <p:nvPr/>
        </p:nvSpPr>
        <p:spPr>
          <a:xfrm>
            <a:off x="1548318" y="3635306"/>
            <a:ext cx="2304028" cy="3995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SzPct val="125000"/>
              <a:buFont typeface="Arial" pitchFamily="34" charset="0"/>
              <a:buChar char="•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801688" indent="-360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57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04975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defRPr sz="1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2152650" indent="-1143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sz="2400" dirty="0" smtClean="0">
                <a:sym typeface="Wingdings" panose="05000000000000000000" pitchFamily="2" charset="2"/>
              </a:rPr>
              <a:t>Modèle RC TWTI</a:t>
            </a:r>
            <a:endParaRPr lang="en-US" sz="2400" dirty="0"/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1536473" y="6106645"/>
            <a:ext cx="2795684" cy="3995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SzPct val="125000"/>
              <a:buFont typeface="Arial" pitchFamily="34" charset="0"/>
              <a:buChar char="•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801688" indent="-360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57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04975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defRPr sz="1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2152650" indent="-1143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sz="2400" dirty="0" smtClean="0">
                <a:sym typeface="Wingdings" panose="05000000000000000000" pitchFamily="2" charset="2"/>
              </a:rPr>
              <a:t>Scénario en créneaux</a:t>
            </a:r>
            <a:endParaRPr lang="en-US" sz="2400" dirty="0"/>
          </a:p>
        </p:txBody>
      </p:sp>
      <p:sp>
        <p:nvSpPr>
          <p:cNvPr id="5" name="ZoneTexte 4"/>
          <p:cNvSpPr txBox="1"/>
          <p:nvPr/>
        </p:nvSpPr>
        <p:spPr>
          <a:xfrm>
            <a:off x="7339263" y="1744579"/>
            <a:ext cx="914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El.2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7448354" y="1797965"/>
            <a:ext cx="914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El.2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8691869" y="1712313"/>
            <a:ext cx="914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El.3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7491663" y="1896979"/>
            <a:ext cx="914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El.2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0065793" y="1474048"/>
            <a:ext cx="9144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El.4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788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6" descr="A Reader Asks about Coal Ash Analy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670" y="4955087"/>
            <a:ext cx="2167909" cy="162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Pensées 37"/>
          <p:cNvSpPr/>
          <p:nvPr/>
        </p:nvSpPr>
        <p:spPr>
          <a:xfrm>
            <a:off x="2879285" y="3743484"/>
            <a:ext cx="1625265" cy="1327139"/>
          </a:xfrm>
          <a:prstGeom prst="cloudCallout">
            <a:avLst>
              <a:gd name="adj1" fmla="val 91736"/>
              <a:gd name="adj2" fmla="val 58188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 smtClean="0"/>
              <a:t>Problématique de la condensation</a:t>
            </a:r>
            <a:endParaRPr lang="en-US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marL="0" indent="0">
              <a:buNone/>
            </a:pPr>
            <a:endParaRPr lang="fr-FR" dirty="0" smtClean="0"/>
          </a:p>
          <a:p>
            <a:endParaRPr lang="fr-FR" dirty="0" smtClean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9</a:t>
            </a:fld>
            <a:endParaRPr lang="en-US" dirty="0"/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6255174" y="1496532"/>
            <a:ext cx="5901200" cy="52259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SzPct val="125000"/>
              <a:buFont typeface="Arial" pitchFamily="34" charset="0"/>
              <a:buChar char="•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801688" indent="-360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57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04975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defRPr sz="1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2152650" indent="-1143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Souhait initial d’éviter la condensation dans la cellule.</a:t>
            </a:r>
          </a:p>
          <a:p>
            <a:pPr marL="915988" lvl="1" indent="-457200">
              <a:buFont typeface="Wingdings" panose="05000000000000000000" pitchFamily="2" charset="2"/>
              <a:buChar char="Ø"/>
            </a:pPr>
            <a:r>
              <a:rPr lang="fr-FR" sz="2200" dirty="0" smtClean="0">
                <a:solidFill>
                  <a:schemeClr val="tx1"/>
                </a:solidFill>
                <a:sym typeface="Wingdings" panose="05000000000000000000" pitchFamily="2" charset="2"/>
              </a:rPr>
              <a:t>Température de fluide en entrée limitée  puissance dissipée faible</a:t>
            </a:r>
          </a:p>
          <a:p>
            <a:pPr marL="457200" indent="-457200">
              <a:buFont typeface="+mj-lt"/>
              <a:buAutoNum type="arabicPeriod"/>
            </a:pPr>
            <a:endParaRPr lang="fr-FR" sz="24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457200" indent="-457200">
              <a:buFont typeface="+mj-lt"/>
              <a:buAutoNum type="arabicPeriod"/>
            </a:pPr>
            <a:r>
              <a:rPr lang="fr-FR" sz="24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T</a:t>
            </a:r>
            <a:r>
              <a:rPr lang="fr-FR" sz="2400" baseline="-25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fluide</a:t>
            </a:r>
            <a:r>
              <a:rPr lang="fr-FR" sz="2400" dirty="0" smtClean="0">
                <a:solidFill>
                  <a:schemeClr val="tx1"/>
                </a:solidFill>
                <a:sym typeface="Wingdings" panose="05000000000000000000" pitchFamily="2" charset="2"/>
              </a:rPr>
              <a:t> en entrée 10°C &lt; </a:t>
            </a:r>
            <a:r>
              <a:rPr lang="fr-FR" sz="24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T</a:t>
            </a:r>
            <a:r>
              <a:rPr lang="fr-FR" sz="2400" baseline="-25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rosée</a:t>
            </a:r>
            <a:endParaRPr lang="fr-FR" sz="2400" baseline="-25000" dirty="0" smtClean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915988" lvl="1" indent="-457200">
              <a:buFont typeface="Wingdings" panose="05000000000000000000" pitchFamily="2" charset="2"/>
              <a:buChar char="Ø"/>
            </a:pPr>
            <a:r>
              <a:rPr lang="fr-FR" sz="2200" dirty="0">
                <a:sym typeface="Wingdings" panose="05000000000000000000" pitchFamily="2" charset="2"/>
              </a:rPr>
              <a:t>Apparition de condensation en entrée de </a:t>
            </a:r>
            <a:r>
              <a:rPr lang="fr-FR" sz="2200" dirty="0" smtClean="0">
                <a:sym typeface="Wingdings" panose="05000000000000000000" pitchFamily="2" charset="2"/>
              </a:rPr>
              <a:t>cellule mais limitée</a:t>
            </a:r>
          </a:p>
          <a:p>
            <a:pPr marL="915988" lvl="1" indent="-457200">
              <a:buFont typeface="Wingdings" panose="05000000000000000000" pitchFamily="2" charset="2"/>
              <a:buChar char="Ø"/>
            </a:pPr>
            <a:r>
              <a:rPr lang="fr-FR" sz="2200" dirty="0" smtClean="0">
                <a:sym typeface="Wingdings" panose="05000000000000000000" pitchFamily="2" charset="2"/>
              </a:rPr>
              <a:t>Ne semble pas impacter les résultats de HLC</a:t>
            </a:r>
          </a:p>
          <a:p>
            <a:pPr marL="915988" lvl="1" indent="-457200">
              <a:buFont typeface="Wingdings" panose="05000000000000000000" pitchFamily="2" charset="2"/>
              <a:buChar char="Ø"/>
            </a:pPr>
            <a:endParaRPr lang="fr-FR" sz="2200" dirty="0">
              <a:sym typeface="Wingdings" panose="05000000000000000000" pitchFamily="2" charset="2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479002" y="1680684"/>
            <a:ext cx="5692522" cy="3797552"/>
            <a:chOff x="966820" y="2770495"/>
            <a:chExt cx="7303578" cy="4047183"/>
          </a:xfrm>
        </p:grpSpPr>
        <p:sp>
          <p:nvSpPr>
            <p:cNvPr id="9" name="Rectangle 8"/>
            <p:cNvSpPr/>
            <p:nvPr/>
          </p:nvSpPr>
          <p:spPr>
            <a:xfrm>
              <a:off x="2200452" y="2770495"/>
              <a:ext cx="3777356" cy="4047183"/>
            </a:xfrm>
            <a:prstGeom prst="rect">
              <a:avLst/>
            </a:prstGeom>
            <a:noFill/>
            <a:ln w="76200">
              <a:solidFill>
                <a:srgbClr val="543E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cxnSp>
          <p:nvCxnSpPr>
            <p:cNvPr id="11" name="Connecteur droit avec flèche 10"/>
            <p:cNvCxnSpPr/>
            <p:nvPr/>
          </p:nvCxnSpPr>
          <p:spPr>
            <a:xfrm flipH="1" flipV="1">
              <a:off x="7734947" y="5192195"/>
              <a:ext cx="535451" cy="9688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>
              <a:off x="3995822" y="5159890"/>
              <a:ext cx="3836162" cy="32302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avec flèche 12"/>
            <p:cNvCxnSpPr/>
            <p:nvPr/>
          </p:nvCxnSpPr>
          <p:spPr>
            <a:xfrm flipV="1">
              <a:off x="2679049" y="3540926"/>
              <a:ext cx="5300841" cy="7656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flipH="1">
              <a:off x="7831985" y="3540926"/>
              <a:ext cx="438413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Imag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67979">
              <a:off x="6432760" y="4494199"/>
              <a:ext cx="1098124" cy="937066"/>
            </a:xfrm>
            <a:prstGeom prst="rect">
              <a:avLst/>
            </a:prstGeom>
          </p:spPr>
        </p:pic>
        <p:pic>
          <p:nvPicPr>
            <p:cNvPr id="16" name="Imag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670456" y="3594897"/>
              <a:ext cx="1337718" cy="2262693"/>
            </a:xfrm>
            <a:prstGeom prst="rect">
              <a:avLst/>
            </a:prstGeom>
          </p:spPr>
        </p:pic>
        <p:pic>
          <p:nvPicPr>
            <p:cNvPr id="17" name="Imag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976217" y="5782879"/>
              <a:ext cx="726193" cy="708071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4532967" y="5824730"/>
              <a:ext cx="118457" cy="10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472759" y="5843587"/>
              <a:ext cx="159957" cy="104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cxnSp>
          <p:nvCxnSpPr>
            <p:cNvPr id="20" name="Connecteur droit 19"/>
            <p:cNvCxnSpPr/>
            <p:nvPr/>
          </p:nvCxnSpPr>
          <p:spPr>
            <a:xfrm flipH="1">
              <a:off x="2679049" y="3501430"/>
              <a:ext cx="1093" cy="66159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Flèche gauche 20"/>
                <p:cNvSpPr/>
                <p:nvPr/>
              </p:nvSpPr>
              <p:spPr>
                <a:xfrm>
                  <a:off x="966820" y="4830869"/>
                  <a:ext cx="1536151" cy="893832"/>
                </a:xfrm>
                <a:prstGeom prst="leftArrow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sz="1400" b="1" dirty="0" smtClean="0">
                      <a:solidFill>
                        <a:schemeClr val="tx1"/>
                      </a:solidFill>
                    </a:rPr>
                    <a:t>HLC</a:t>
                  </a:r>
                  <a14:m>
                    <m:oMath xmlns:m="http://schemas.openxmlformats.org/officeDocument/2006/math">
                      <m:r>
                        <a:rPr lang="fr-FR" sz="1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l-GR" sz="1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fr-FR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fr-FR" sz="1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𝒂𝒊𝒓</m:t>
                          </m:r>
                        </m:sub>
                      </m:sSub>
                    </m:oMath>
                  </a14:m>
                  <a:endParaRPr lang="en-US" sz="16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1" name="Flèche gauch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6820" y="4830869"/>
                  <a:ext cx="1536151" cy="893832"/>
                </a:xfrm>
                <a:prstGeom prst="leftArrow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solidFill>
                    <a:srgbClr val="FFC00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Flèche gauche 21"/>
                <p:cNvSpPr/>
                <p:nvPr/>
              </p:nvSpPr>
              <p:spPr>
                <a:xfrm>
                  <a:off x="5343801" y="3883445"/>
                  <a:ext cx="1751261" cy="911121"/>
                </a:xfrm>
                <a:prstGeom prst="leftArrow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̇"/>
                            <m:ctrlP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𝒎</m:t>
                            </m:r>
                          </m:e>
                        </m:acc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𝒄</m:t>
                        </m:r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𝒆𝒂𝒖</m:t>
                            </m:r>
                          </m:sub>
                        </m:sSub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l-G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𝒆𝒂𝒖</m:t>
                            </m:r>
                          </m:sub>
                        </m:sSub>
                      </m:oMath>
                    </m:oMathPara>
                  </a14:m>
                  <a:endParaRPr lang="en-US" sz="1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2" name="Flèche gauche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43801" y="3883445"/>
                  <a:ext cx="1751261" cy="911121"/>
                </a:xfrm>
                <a:prstGeom prst="leftArrow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solidFill>
                    <a:srgbClr val="FFC00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Ellipse 23"/>
                <p:cNvSpPr/>
                <p:nvPr/>
              </p:nvSpPr>
              <p:spPr>
                <a:xfrm>
                  <a:off x="5585852" y="3336832"/>
                  <a:ext cx="893975" cy="412184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𝑻</m:t>
                                </m:r>
                              </m:e>
                              <m:sub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𝒆𝒂𝒖</m:t>
                                </m:r>
                              </m:sub>
                            </m:sSub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𝒐𝒖𝒕</m:t>
                            </m:r>
                          </m:sub>
                        </m:sSub>
                      </m:oMath>
                    </m:oMathPara>
                  </a14:m>
                  <a:endParaRPr lang="en-US" sz="1600" b="1" dirty="0"/>
                </a:p>
              </p:txBody>
            </p:sp>
          </mc:Choice>
          <mc:Fallback xmlns="">
            <p:sp>
              <p:nvSpPr>
                <p:cNvPr id="24" name="Ellipse 2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85852" y="3336832"/>
                  <a:ext cx="893975" cy="412184"/>
                </a:xfrm>
                <a:prstGeom prst="ellipse">
                  <a:avLst/>
                </a:prstGeom>
                <a:blipFill>
                  <a:blip r:embed="rId8"/>
                  <a:stretch>
                    <a:fillRect l="-1724"/>
                  </a:stretch>
                </a:blipFill>
                <a:ln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Ellipse 24"/>
                <p:cNvSpPr/>
                <p:nvPr/>
              </p:nvSpPr>
              <p:spPr>
                <a:xfrm>
                  <a:off x="1048337" y="3067552"/>
                  <a:ext cx="1042639" cy="481031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𝑻</m:t>
                                </m:r>
                              </m:e>
                              <m:sub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𝒂𝒊𝒓</m:t>
                                </m:r>
                              </m:sub>
                            </m:sSub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𝒆𝒙𝒕</m:t>
                            </m:r>
                          </m:sub>
                        </m:sSub>
                      </m:oMath>
                    </m:oMathPara>
                  </a14:m>
                  <a:endParaRPr lang="en-US" sz="1400" b="1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5" name="Ellipse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8337" y="3067552"/>
                  <a:ext cx="1042639" cy="481031"/>
                </a:xfrm>
                <a:prstGeom prst="ellipse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Ellipse 25"/>
                <p:cNvSpPr/>
                <p:nvPr/>
              </p:nvSpPr>
              <p:spPr>
                <a:xfrm>
                  <a:off x="2310184" y="2913801"/>
                  <a:ext cx="1064600" cy="467210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𝑻</m:t>
                                </m:r>
                              </m:e>
                              <m:sub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𝒂𝒊𝒓</m:t>
                                </m:r>
                              </m:sub>
                            </m:sSub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𝒊𝒏𝒕</m:t>
                            </m:r>
                          </m:sub>
                        </m:sSub>
                      </m:oMath>
                    </m:oMathPara>
                  </a14:m>
                  <a:endParaRPr lang="en-US" sz="1400" b="1" dirty="0"/>
                </a:p>
              </p:txBody>
            </p:sp>
          </mc:Choice>
          <mc:Fallback xmlns="">
            <p:sp>
              <p:nvSpPr>
                <p:cNvPr id="26" name="Ellipse 2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10184" y="2913801"/>
                  <a:ext cx="1064600" cy="467210"/>
                </a:xfrm>
                <a:prstGeom prst="ellipse">
                  <a:avLst/>
                </a:prstGeom>
                <a:blipFill>
                  <a:blip r:embed="rId10"/>
                  <a:stretch>
                    <a:fillRect/>
                  </a:stretch>
                </a:blipFill>
                <a:ln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Ellipse 26"/>
                <p:cNvSpPr/>
                <p:nvPr/>
              </p:nvSpPr>
              <p:spPr>
                <a:xfrm flipH="1">
                  <a:off x="6333423" y="5358952"/>
                  <a:ext cx="1523277" cy="365749"/>
                </a:xfrm>
                <a:prstGeom prst="ellipse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𝑫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é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𝒃𝒊𝒕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𝒎</m:t>
                        </m:r>
                        <m:r>
                          <a:rPr lang="fr-FR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è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𝒕𝒓𝒆</m:t>
                        </m:r>
                      </m:oMath>
                    </m:oMathPara>
                  </a14:m>
                  <a:endParaRPr lang="en-US" sz="1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0" name="Ellipse 7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6333423" y="5358952"/>
                  <a:ext cx="1523277" cy="365749"/>
                </a:xfrm>
                <a:prstGeom prst="ellipse">
                  <a:avLst/>
                </a:prstGeom>
                <a:blipFill>
                  <a:blip r:embed="rId12"/>
                  <a:stretch>
                    <a:fillRect l="-397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Flèche gauche 27"/>
                <p:cNvSpPr/>
                <p:nvPr/>
              </p:nvSpPr>
              <p:spPr>
                <a:xfrm rot="1111139">
                  <a:off x="3691496" y="6238928"/>
                  <a:ext cx="1340878" cy="489028"/>
                </a:xfrm>
                <a:prstGeom prst="leftArrow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6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fr-FR" sz="16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𝒃𝒓𝒂𝒔𝒔𝒂𝒈𝒆</m:t>
                            </m:r>
                          </m:sub>
                        </m:sSub>
                      </m:oMath>
                    </m:oMathPara>
                  </a14:m>
                  <a:endParaRPr lang="en-US" sz="16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8" name="Flèche gauche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111139">
                  <a:off x="3691496" y="6238928"/>
                  <a:ext cx="1340878" cy="489028"/>
                </a:xfrm>
                <a:prstGeom prst="leftArrow">
                  <a:avLst/>
                </a:prstGeom>
                <a:blipFill>
                  <a:blip r:embed="rId13"/>
                  <a:stretch>
                    <a:fillRect b="-12000"/>
                  </a:stretch>
                </a:blipFill>
                <a:ln>
                  <a:solidFill>
                    <a:srgbClr val="FFC00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Ellipse 29"/>
                <p:cNvSpPr/>
                <p:nvPr/>
              </p:nvSpPr>
              <p:spPr>
                <a:xfrm flipH="1">
                  <a:off x="3350283" y="4288756"/>
                  <a:ext cx="1291079" cy="544325"/>
                </a:xfrm>
                <a:prstGeom prst="ellipse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𝑬𝒄𝒉𝒂𝒏𝒈𝒆𝒖𝒓</m:t>
                        </m:r>
                        <m:r>
                          <a:rPr lang="fr-FR" sz="1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en-US" sz="1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0" name="Ellipse 8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3350283" y="4288756"/>
                  <a:ext cx="1291079" cy="544325"/>
                </a:xfrm>
                <a:prstGeom prst="ellipse">
                  <a:avLst/>
                </a:prstGeom>
                <a:blipFill>
                  <a:blip r:embed="rId15"/>
                  <a:stretch>
                    <a:fillRect l="-6573" r="-7042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Ellipse 22"/>
                <p:cNvSpPr/>
                <p:nvPr/>
              </p:nvSpPr>
              <p:spPr>
                <a:xfrm>
                  <a:off x="5585852" y="4961325"/>
                  <a:ext cx="815052" cy="457004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𝑻</m:t>
                                </m:r>
                              </m:e>
                              <m:sub>
                                <m:r>
                                  <a:rPr lang="fr-FR" sz="1400" b="1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𝒆𝒂𝒖</m:t>
                                </m:r>
                              </m:sub>
                            </m:sSub>
                          </m:e>
                          <m:sub>
                            <m:r>
                              <a:rPr lang="fr-FR" sz="14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𝒊𝒏</m:t>
                            </m:r>
                          </m:sub>
                        </m:sSub>
                      </m:oMath>
                    </m:oMathPara>
                  </a14:m>
                  <a:endParaRPr lang="en-US" sz="1400" b="1" dirty="0"/>
                </a:p>
              </p:txBody>
            </p:sp>
          </mc:Choice>
          <mc:Fallback xmlns="">
            <p:sp>
              <p:nvSpPr>
                <p:cNvPr id="23" name="Ellipse 2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85852" y="4961325"/>
                  <a:ext cx="815052" cy="457004"/>
                </a:xfrm>
                <a:prstGeom prst="ellipse">
                  <a:avLst/>
                </a:prstGeom>
                <a:blipFill>
                  <a:blip r:embed="rId16"/>
                  <a:stretch>
                    <a:fillRect l="-943"/>
                  </a:stretch>
                </a:blipFill>
                <a:ln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026" name="Picture 2" descr="Énergies renouvelables"/>
          <p:cNvPicPr>
            <a:picLocks noChangeAspect="1" noChangeArrowheads="1"/>
          </p:cNvPicPr>
          <p:nvPr/>
        </p:nvPicPr>
        <p:blipFill rotWithShape="1"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7" t="23000" r="16917" b="37334"/>
          <a:stretch/>
        </p:blipFill>
        <p:spPr bwMode="auto">
          <a:xfrm rot="583827">
            <a:off x="3279020" y="4002587"/>
            <a:ext cx="274512" cy="37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Énergies renouvelables"/>
          <p:cNvPicPr>
            <a:picLocks noChangeAspect="1" noChangeArrowheads="1"/>
          </p:cNvPicPr>
          <p:nvPr/>
        </p:nvPicPr>
        <p:blipFill rotWithShape="1"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7" t="23000" r="16917" b="37334"/>
          <a:stretch/>
        </p:blipFill>
        <p:spPr bwMode="auto">
          <a:xfrm rot="20987909">
            <a:off x="3601440" y="4028379"/>
            <a:ext cx="274512" cy="37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ZoneTexte 35"/>
          <p:cNvSpPr txBox="1"/>
          <p:nvPr/>
        </p:nvSpPr>
        <p:spPr>
          <a:xfrm>
            <a:off x="3044694" y="4284805"/>
            <a:ext cx="12747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err="1" smtClean="0">
                <a:solidFill>
                  <a:srgbClr val="FF0000"/>
                </a:solidFill>
              </a:rPr>
              <a:t>P</a:t>
            </a:r>
            <a:r>
              <a:rPr lang="fr-FR" sz="2800" baseline="-25000" dirty="0" err="1" smtClean="0">
                <a:solidFill>
                  <a:srgbClr val="FF0000"/>
                </a:solidFill>
              </a:rPr>
              <a:t>latente</a:t>
            </a:r>
            <a:r>
              <a:rPr lang="fr-FR" sz="2800" baseline="-25000" dirty="0" smtClean="0">
                <a:solidFill>
                  <a:srgbClr val="FF0000"/>
                </a:solidFill>
              </a:rPr>
              <a:t> </a:t>
            </a:r>
            <a:r>
              <a:rPr lang="fr-FR" sz="2800" dirty="0" smtClean="0">
                <a:solidFill>
                  <a:srgbClr val="FF0000"/>
                </a:solidFill>
              </a:rPr>
              <a:t>?</a:t>
            </a:r>
            <a:endParaRPr lang="fr-F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2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2221</TotalTime>
  <Words>914</Words>
  <Application>Microsoft Office PowerPoint</Application>
  <PresentationFormat>Grand écran</PresentationFormat>
  <Paragraphs>151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13</vt:i4>
      </vt:variant>
    </vt:vector>
  </HeadingPairs>
  <TitlesOfParts>
    <vt:vector size="22" baseType="lpstr">
      <vt:lpstr>ＭＳ Ｐゴシック</vt:lpstr>
      <vt:lpstr>Arial</vt:lpstr>
      <vt:lpstr>Calibri</vt:lpstr>
      <vt:lpstr>Calibri Light</vt:lpstr>
      <vt:lpstr>Cambria Math</vt:lpstr>
      <vt:lpstr>Times New Roman</vt:lpstr>
      <vt:lpstr>Wingdings</vt:lpstr>
      <vt:lpstr>Thème Office</vt:lpstr>
      <vt:lpstr>Conception personnalisée</vt:lpstr>
      <vt:lpstr>Evaluation de la performance thermique d’une enveloppe  en période estivale  Test sur une cellule expérimentale en conditions extérieures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MERCI pour VOTRE ATTENTION, </vt:lpstr>
      <vt:lpstr>Présentation PowerPoint</vt:lpstr>
    </vt:vector>
  </TitlesOfParts>
  <Company>CEA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Mesure de la performance thermique de l’enveloppe de bâtiments en période estivale</dc:title>
  <dc:creator>FARES Hafsa</dc:creator>
  <cp:lastModifiedBy>WURTZ Etienne 231767</cp:lastModifiedBy>
  <cp:revision>101</cp:revision>
  <dcterms:created xsi:type="dcterms:W3CDTF">2020-11-02T12:52:47Z</dcterms:created>
  <dcterms:modified xsi:type="dcterms:W3CDTF">2022-05-18T15:54:54Z</dcterms:modified>
</cp:coreProperties>
</file>